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4" r:id="rId1"/>
    <p:sldMasterId id="2147485021" r:id="rId2"/>
    <p:sldMasterId id="2147485033" r:id="rId3"/>
  </p:sldMasterIdLst>
  <p:notesMasterIdLst>
    <p:notesMasterId r:id="rId23"/>
  </p:notesMasterIdLst>
  <p:sldIdLst>
    <p:sldId id="257" r:id="rId4"/>
    <p:sldId id="258" r:id="rId5"/>
    <p:sldId id="293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10" r:id="rId21"/>
    <p:sldId id="30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05CF"/>
    <a:srgbClr val="D31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41" autoAdjust="0"/>
  </p:normalViewPr>
  <p:slideViewPr>
    <p:cSldViewPr snapToGrid="0">
      <p:cViewPr varScale="1">
        <p:scale>
          <a:sx n="67" d="100"/>
          <a:sy n="67" d="100"/>
        </p:scale>
        <p:origin x="-9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78E36-A511-4C50-B65F-DCBEDE584A0A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0DA6-8DD1-4A31-AE90-902429612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3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73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1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4522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57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85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13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4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141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89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3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98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6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40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19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42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89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9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39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1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16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9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026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1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5" r:id="rId1"/>
    <p:sldLayoutId id="2147485006" r:id="rId2"/>
    <p:sldLayoutId id="2147485007" r:id="rId3"/>
    <p:sldLayoutId id="2147485008" r:id="rId4"/>
    <p:sldLayoutId id="2147485009" r:id="rId5"/>
    <p:sldLayoutId id="2147485010" r:id="rId6"/>
    <p:sldLayoutId id="2147485011" r:id="rId7"/>
    <p:sldLayoutId id="2147485012" r:id="rId8"/>
    <p:sldLayoutId id="2147485013" r:id="rId9"/>
    <p:sldLayoutId id="2147485014" r:id="rId10"/>
    <p:sldLayoutId id="2147485015" r:id="rId11"/>
    <p:sldLayoutId id="2147485016" r:id="rId12"/>
    <p:sldLayoutId id="2147485017" r:id="rId13"/>
    <p:sldLayoutId id="2147485018" r:id="rId14"/>
    <p:sldLayoutId id="2147485019" r:id="rId15"/>
    <p:sldLayoutId id="21474850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78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3594E49-5DF1-4273-9C0E-A03F8C635130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583D00D-CB85-4FAE-B9E0-60D9126E1F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4" r:id="rId1"/>
    <p:sldLayoutId id="2147485035" r:id="rId2"/>
    <p:sldLayoutId id="2147485036" r:id="rId3"/>
    <p:sldLayoutId id="2147485037" r:id="rId4"/>
    <p:sldLayoutId id="2147485038" r:id="rId5"/>
    <p:sldLayoutId id="2147485039" r:id="rId6"/>
    <p:sldLayoutId id="2147485040" r:id="rId7"/>
    <p:sldLayoutId id="2147485041" r:id="rId8"/>
    <p:sldLayoutId id="2147485042" r:id="rId9"/>
    <p:sldLayoutId id="2147485043" r:id="rId10"/>
    <p:sldLayoutId id="214748504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ফুল পরিচিতি - ডালিয়া (Dahlia Variaili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" y="-28136"/>
            <a:ext cx="9129932" cy="687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0337" y="5143500"/>
            <a:ext cx="4257675" cy="1390945"/>
          </a:xfrm>
        </p:spPr>
        <p:txBody>
          <a:bodyPr>
            <a:noAutofit/>
          </a:bodyPr>
          <a:lstStyle/>
          <a:p>
            <a:pPr algn="ctr"/>
            <a:r>
              <a:rPr lang="en-US" sz="7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85950" y="400013"/>
            <a:ext cx="5286375" cy="728662"/>
            <a:chOff x="1885950" y="1471613"/>
            <a:chExt cx="5286375" cy="72866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885950" y="1471613"/>
              <a:ext cx="5286375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885950" y="1471613"/>
              <a:ext cx="0" cy="72866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7172325" y="1471613"/>
              <a:ext cx="0" cy="728662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/>
          <p:cNvSpPr/>
          <p:nvPr/>
        </p:nvSpPr>
        <p:spPr>
          <a:xfrm>
            <a:off x="5900741" y="961324"/>
            <a:ext cx="257175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3600" baseline="-25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3600" baseline="-25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-25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600" baseline="-25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825660"/>
              </p:ext>
            </p:extLst>
          </p:nvPr>
        </p:nvGraphicFramePr>
        <p:xfrm>
          <a:off x="657225" y="1668447"/>
          <a:ext cx="7886701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450"/>
                <a:gridCol w="2314575"/>
                <a:gridCol w="311467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অনুকূল</a:t>
                      </a:r>
                      <a:r>
                        <a:rPr lang="en-US" sz="4000" b="0" baseline="-25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1400" b="0" baseline="-250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সমভূমি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মৃত্তিকার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NikoshBAN" pitchFamily="2" charset="0"/>
                          <a:cs typeface="NikoshBAN" pitchFamily="2" charset="0"/>
                        </a:rPr>
                        <a:t>সমুদ্রের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শিল্প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ক্ষেত্রের</a:t>
                      </a:r>
                      <a:r>
                        <a:rPr lang="en-US" sz="18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endParaRPr lang="en-US" sz="1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সমতলভূমি সড়কপথ গড়ে ওঠার জন্য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অত্যন্ত প্রয়োজন। এজন্য ঢাকা, খুলনা,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রাজশাহী, চট্টগ্রাম ও সিলেট অঞ্চলে</a:t>
                      </a:r>
                    </a:p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অনেক সড়কপথ গড়ে উঠেছে।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মৃত্তিকার বুনন যদি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স্থায়ী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 বা মজবুত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হয় তবে বৃষ্টিতে কম নষ্ট হয়। শক্ত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মৃত্তিকার উপর সড়কপথ গড়ে উঠলে</a:t>
                      </a:r>
                    </a:p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তা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স্থা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য়ী হয়।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সমুদ্র উপকূলে বন্দর গড়ে ওঠে। বন্দর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ও শিল্প ক্ষেত্রকে কেন্দ্র করেও অনেক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সড়কপথ গড়ে ওঠে। এজন্য মংলা এবং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চট্টগ্রাম ও অন্যান্য শিল্প অঞ্চলে সড়কপথ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গড়ে উঠেছে।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954444" y="1086615"/>
            <a:ext cx="1863011" cy="4206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aseline="-25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3200" baseline="-25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aseline="-250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endParaRPr lang="en-US" sz="3200" baseline="-25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09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21135"/>
              </p:ext>
            </p:extLst>
          </p:nvPr>
        </p:nvGraphicFramePr>
        <p:xfrm>
          <a:off x="700087" y="654038"/>
          <a:ext cx="7886701" cy="506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2543175"/>
                <a:gridCol w="3000376"/>
              </a:tblGrid>
              <a:tr h="370840">
                <a:tc gridSpan="3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প্রতিকূল</a:t>
                      </a:r>
                      <a:r>
                        <a:rPr lang="en-US" sz="4000" b="0" baseline="-25000" dirty="0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000" b="0" baseline="-25000" dirty="0" err="1" smtClean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অবস্থা</a:t>
                      </a:r>
                      <a:endParaRPr lang="en-US" sz="1400" b="0" baseline="-25000" dirty="0" smtClean="0">
                        <a:solidFill>
                          <a:srgbClr val="FFFF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বন্ধুর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ভূপ্রকৃতি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ভূমির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ঢাল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নিম্নভূমি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নদীপূর্ণ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dirty="0" err="1" smtClean="0">
                          <a:latin typeface="NikoshBAN" pitchFamily="2" charset="0"/>
                          <a:cs typeface="NikoshBAN" pitchFamily="2" charset="0"/>
                        </a:rPr>
                        <a:t>অঞ্চল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উঁচু-নিচু ও বন্ধুর প্রকৃতির ভূমিরূপের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জন্য পার্বত্য এলাকায় সড়কপথ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নির্মাণ করা অত্যন্ত ব্যয়বহুল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ও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কষ্টসাধ্য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। এজন্য পার্বত্য চট্টগ্রামে</a:t>
                      </a:r>
                    </a:p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সড়কপথ আছে, কিন্তু কম।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ঢালযুক্ত 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স্থা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নে সড়কপথ তৈরি করা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কষ্টকর ও ব্যয়বহুল। এতে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গাড়ির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জ্বালানি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খরচ বেশি হয়। অর্থাৎ বেশি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ঢাল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সড়কপথ তৈরির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ক্ষেত্রে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বাধাস্বরূপ।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এজন্য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বাংলাদেশের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দক্ষিণ-পূর্বাঞ্চলে সড়কপথের</a:t>
                      </a:r>
                    </a:p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ঘনত্ব কম।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নি</a:t>
                      </a:r>
                      <a:r>
                        <a:rPr lang="en-US" sz="2200" dirty="0" err="1" smtClean="0">
                          <a:latin typeface="NikoshBAN" pitchFamily="2" charset="0"/>
                          <a:cs typeface="NikoshBAN" pitchFamily="2" charset="0"/>
                        </a:rPr>
                        <a:t>ম্ন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ভূমি ও নদীপূর্ণ অঞ্চলে বেশি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কালভার্ট ও ব্রিজ নির্মাণে খরচ বেশি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হয়। এজন্য এ সকল অঞ্চলে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সড়কপথ কম গড়ে ওঠে। তাই</a:t>
                      </a:r>
                      <a:r>
                        <a:rPr lang="en-US" sz="22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বাংলাদেশের সিলেটের হাওর অঞ্চল</a:t>
                      </a:r>
                      <a:r>
                        <a:rPr lang="en-US" sz="2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as-IN" sz="2200" dirty="0" smtClean="0">
                          <a:latin typeface="NikoshBAN" pitchFamily="2" charset="0"/>
                          <a:cs typeface="NikoshBAN" pitchFamily="2" charset="0"/>
                        </a:rPr>
                        <a:t>ও দক্ষিণাঞ্চলে সড়কপথ কম।</a:t>
                      </a:r>
                      <a:endParaRPr lang="en-US" sz="2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719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0126" y="1094511"/>
            <a:ext cx="71866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ম্ন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ভূমি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নদীপূর্ণ অঞ্চলে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কালভার্ট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ব্রিজ নির্মাণে খরচ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এজন্য এ সকল অঞ্চলে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সড়কপথ কম গড়ে ওঠে।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সিলেটের হাওর অঞ্চল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দক্ষিণাঞ্চলে সড়কপথ কম।</a:t>
            </a:r>
            <a:endParaRPr lang="as-IN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631027"/>
              </p:ext>
            </p:extLst>
          </p:nvPr>
        </p:nvGraphicFramePr>
        <p:xfrm>
          <a:off x="671508" y="2082803"/>
          <a:ext cx="777240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9052"/>
                <a:gridCol w="1314451"/>
                <a:gridCol w="1343026"/>
                <a:gridCol w="12858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 smtClean="0">
                          <a:latin typeface="NikoshBAN" pitchFamily="2" charset="0"/>
                          <a:cs typeface="NikoshBAN" pitchFamily="2" charset="0"/>
                        </a:rPr>
                        <a:t>সাল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২০১২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২০১৪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NikoshBAN" pitchFamily="2" charset="0"/>
                          <a:cs typeface="NikoshBAN" pitchFamily="2" charset="0"/>
                        </a:rPr>
                        <a:t>২০১৮</a:t>
                      </a:r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কিলো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৩,৫৩৮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৩,৫৪৪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৩,৮১৩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আঞ্চলিক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কিলো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৪,২৭৬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৪,২৭৮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৪,২৪৭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ইট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কাঁচা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(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কিলো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১৩,৪৫৮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১৩,৬৫৯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১৩,২৪২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মোট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২১,২৭২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২১,৪৮১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২১,৩০২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71513" y="658256"/>
            <a:ext cx="785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সারণি ১ : সড়ক ও জনপথ অধিদপ্তরের অধীনে 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বিভি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শ্রেণির সড়কপথ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3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513" y="829712"/>
            <a:ext cx="785812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আমাদের দেশের সড়কপথগুলো বৃষ্টি, বর্ষা প্রভৃতি দ্বারা প্রভাবিত হয়,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কাঁচা সড়ক ও আঞ্চলিক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সড়কগুলো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ক্ষতিগ্রস্ত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হয়।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যার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ফলে সারা বছরই সড়ক মেরামত করতে হয়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নদীবিধৌত হওয়ায় কালভার্ট নির্মাণ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মেরামত </a:t>
            </a:r>
            <a:r>
              <a:rPr lang="as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 হয়, যা সড়কপথের বাধা হিসেবে কাজ করে।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31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1513" y="1672716"/>
            <a:ext cx="82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57322" y="1914518"/>
            <a:ext cx="657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438266" y="2881334"/>
            <a:ext cx="657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438266" y="3638598"/>
            <a:ext cx="657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52554" y="4352998"/>
            <a:ext cx="657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81130" y="5253142"/>
            <a:ext cx="657225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1512" y="619810"/>
            <a:ext cx="78581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অভ্যন্তরীণ যোগাযোগে সড়কপথ ঢাকা 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কেন্দ্রিক 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রুটসমূহ নি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ম্ন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রূপ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57395" y="486963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 সেতু হয়ে উত্তরবঙ্গ।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57411" y="1672716"/>
            <a:ext cx="6372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আরিচা নগরবাড়ি হয়ে পাবনা, রাজশাহী, বগুড়া, রংপুর, দিনাজপুর ও তেঁতুলিয়া।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1513" y="2603234"/>
            <a:ext cx="82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57411" y="2626823"/>
            <a:ext cx="6472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দৌলতদিয়া হয়ে ফরিদপুর, কুষ্টিয়া, যশোর, </a:t>
            </a:r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খুলনা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বরিশাল।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5316" y="3323976"/>
            <a:ext cx="82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79665" y="3346210"/>
            <a:ext cx="61013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টাঙ্গাইল, জামালপুর, নেত্রকোনো, ময়মনসিংহ।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57411" y="4029832"/>
            <a:ext cx="63722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কুমি</a:t>
            </a:r>
            <a:r>
              <a:rPr lang="en-US" sz="2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ল্লা</a:t>
            </a:r>
            <a:r>
              <a:rPr lang="as-IN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নোয়াখালি, ফেনী, চট্টগ্রাম, রাঙামাটি, বান্দরবান, খাগড়াছড়ি, কক্সবাজার, টেকনাফ।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4835" y="4116729"/>
            <a:ext cx="82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2457" y="4983939"/>
            <a:ext cx="828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 tmFilter="0,0; .5, 1; 1, 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71512" y="791260"/>
            <a:ext cx="78581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বাংলাদেশের অর্থনীতিতে সড়কপথের যথেষ্ট অবদান রয়েছে। বর্তমানে সড়কপথের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উন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য়নের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 যমুনা নদীর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সেতু গুরুত্বপূর্ণ ভূমিকা পালন করছে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সড়কপথ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সারা দেশে জালের মতো ছড়িয়ে আছে। তাই এ দেশের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নেই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সড়কপথে যাওয়া যায়। </a:t>
            </a:r>
            <a:endPara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বাজার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ব্যবহারে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সুষম অথনৈতিক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য়ন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কৃষি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ন্নয়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বণ্টন,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শিল্পো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য়ন,</a:t>
            </a:r>
            <a:r>
              <a:rPr lang="en-US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ব্যবসা-বাণিজ্যের উ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তি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কর্মসং</a:t>
            </a:r>
            <a:r>
              <a:rPr lang="en-US" sz="2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2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as-IN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প্রভৃতি ক্ষেত্রে সড়কপথ যথেষ্ট ভূমিকা পালন করছে।</a:t>
            </a:r>
          </a:p>
        </p:txBody>
      </p:sp>
    </p:spTree>
    <p:extLst>
      <p:ext uri="{BB962C8B-B14F-4D97-AF65-F5344CB8AC3E}">
        <p14:creationId xmlns:p14="http://schemas.microsoft.com/office/powerpoint/2010/main" val="38907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986284" y="1296496"/>
            <a:ext cx="2372751" cy="712763"/>
          </a:xfrm>
        </p:spPr>
        <p:txBody>
          <a:bodyPr>
            <a:normAutofit fontScale="90000"/>
          </a:bodyPr>
          <a:lstStyle/>
          <a:p>
            <a:pPr algn="ctr"/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57214" y="2868538"/>
            <a:ext cx="8186737" cy="603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 থেকে তথ্য নিয়ে নিচের ছক পুরণ কর: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39" y="581316"/>
            <a:ext cx="2143125" cy="214312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140936"/>
              </p:ext>
            </p:extLst>
          </p:nvPr>
        </p:nvGraphicFramePr>
        <p:xfrm>
          <a:off x="557214" y="3768725"/>
          <a:ext cx="7986713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821657"/>
                <a:gridCol w="1996678"/>
                <a:gridCol w="19966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NikoshBAN" pitchFamily="2" charset="0"/>
                          <a:cs typeface="NikoshBAN" pitchFamily="2" charset="0"/>
                        </a:rPr>
                        <a:t>সড়কপথের</a:t>
                      </a:r>
                      <a:r>
                        <a:rPr lang="en-US" sz="24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="0" dirty="0" err="1" smtClean="0"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NikoshBAN" pitchFamily="2" charset="0"/>
                          <a:cs typeface="NikoshBAN" pitchFamily="2" charset="0"/>
                        </a:rPr>
                        <a:t>বেড়েছে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NikoshBAN" pitchFamily="2" charset="0"/>
                          <a:cs typeface="NikoshBAN" pitchFamily="2" charset="0"/>
                        </a:rPr>
                        <a:t>কমেছে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0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endParaRPr lang="en-US" sz="2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NikoshBAN" pitchFamily="2" charset="0"/>
                          <a:cs typeface="NikoshBAN" pitchFamily="2" charset="0"/>
                        </a:rPr>
                        <a:t>আঞ্চলিক</a:t>
                      </a:r>
                      <a:r>
                        <a:rPr lang="en-US" sz="2000" b="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মহাসড়ক</a:t>
                      </a:r>
                      <a:endParaRPr lang="en-US" sz="2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NikoshBAN" pitchFamily="2" charset="0"/>
                          <a:cs typeface="NikoshBAN" pitchFamily="2" charset="0"/>
                        </a:rPr>
                        <a:t>কাঁচা</a:t>
                      </a:r>
                      <a:r>
                        <a:rPr lang="en-US" sz="2000" b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itchFamily="2" charset="0"/>
                          <a:cs typeface="NikoshBAN" pitchFamily="2" charset="0"/>
                        </a:rPr>
                        <a:t>সড়ক</a:t>
                      </a:r>
                      <a:endParaRPr lang="en-US" sz="20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655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313643" y="3807131"/>
            <a:ext cx="6555350" cy="1164920"/>
          </a:xfrm>
          <a:prstGeom prst="rect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অর্থনীতিতে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সড়কপথের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642" y="812008"/>
            <a:ext cx="3428951" cy="251917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047979" y="1736133"/>
            <a:ext cx="2563432" cy="7127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ফুল ছুঁলেই মৃত্যু! | চিত্র-বিচিত্র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1125"/>
            <a:ext cx="89154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00300" y="5674571"/>
            <a:ext cx="4343399" cy="64944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DF05C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="1" dirty="0" smtClean="0">
                <a:solidFill>
                  <a:srgbClr val="DF05C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DF05CF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dirty="0">
              <a:solidFill>
                <a:srgbClr val="DF05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14" y="1384503"/>
            <a:ext cx="2481049" cy="2764597"/>
          </a:xfrm>
          <a:noFill/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5" name="Title 1"/>
          <p:cNvSpPr txBox="1">
            <a:spLocks/>
          </p:cNvSpPr>
          <p:nvPr/>
        </p:nvSpPr>
        <p:spPr>
          <a:xfrm>
            <a:off x="1785939" y="4193528"/>
            <a:ext cx="6300786" cy="2164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মোস্তফা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মৌদাম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সেসিপ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পূর্বধলা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নেত্রকোনা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iamond 1"/>
          <p:cNvSpPr/>
          <p:nvPr/>
        </p:nvSpPr>
        <p:spPr>
          <a:xfrm>
            <a:off x="1500192" y="168813"/>
            <a:ext cx="6169123" cy="1174212"/>
          </a:xfrm>
          <a:prstGeom prst="diamon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1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757362" y="4241238"/>
            <a:ext cx="6143625" cy="22881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4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611" y="497195"/>
            <a:ext cx="2932364" cy="3603366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794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08" y="110549"/>
            <a:ext cx="8904849" cy="664216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616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9284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14891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8543" y="1815756"/>
            <a:ext cx="432041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</a:rPr>
              <a:t>বাংলাদেশের</a:t>
            </a:r>
            <a:r>
              <a:rPr lang="en-US" sz="6000" dirty="0" smtClean="0">
                <a:solidFill>
                  <a:srgbClr val="FFFF00"/>
                </a:solidFill>
                <a:latin typeface="NikoshBAN" panose="02000000000000000000" pitchFamily="2" charset="0"/>
              </a:rPr>
              <a:t> </a:t>
            </a:r>
          </a:p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anose="02000000000000000000" pitchFamily="2" charset="0"/>
              </a:rPr>
              <a:t>সড়কপথ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3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689" y="1955913"/>
            <a:ext cx="7981386" cy="3901962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ভৌগোলিক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অভ্যন্তরীন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সড়কপথ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2275221" y="989135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1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0000"/>
          </a:fgClr>
          <a:bgClr>
            <a:schemeClr val="tx1">
              <a:lumMod val="95000"/>
              <a:lumOff val="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0075" y="1082675"/>
            <a:ext cx="7886700" cy="391795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উৎপাদিত </a:t>
            </a:r>
            <a:r>
              <a:rPr lang="as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কৃষিপণ্য বণ্টন, দ্রুত যোগাযোগ ও বাজার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উ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ন্ন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তির </a:t>
            </a:r>
            <a:r>
              <a:rPr lang="as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 সড়কপথ অত্যন্ত গুরুত্বপূর্ণ।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রেলপথের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as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যোগাযোগ সব 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স্থা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নে সম্ভব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 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তাই </a:t>
            </a:r>
            <a:r>
              <a:rPr lang="as-IN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সড়কপথ থাকা প্রয়োজন। সড়কপথ গড়ে ওঠার জন্য নিমেড়বাক্ত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ভৌগোলিক</a:t>
            </a:r>
            <a:r>
              <a:rPr lang="en-US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বস্থা</a:t>
            </a:r>
            <a:r>
              <a:rPr lang="as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প্রভাব ফেলে।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Custom 29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12643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506</TotalTime>
  <Words>620</Words>
  <Application>Microsoft Office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Facet</vt:lpstr>
      <vt:lpstr>Office Theme</vt:lpstr>
      <vt:lpstr>Aspect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Moudam SESIP Model High School</cp:lastModifiedBy>
  <cp:revision>60</cp:revision>
  <dcterms:created xsi:type="dcterms:W3CDTF">2020-11-05T17:03:19Z</dcterms:created>
  <dcterms:modified xsi:type="dcterms:W3CDTF">2020-11-15T17:17:50Z</dcterms:modified>
</cp:coreProperties>
</file>