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7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9F85E-E91E-47E0-83E8-DB1F2AE13BFB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6EC3A-2588-4D79-901F-EE23AD4ED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EC3A-2588-4D79-901F-EE23AD4EDB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EC3A-2588-4D79-901F-EE23AD4EDB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AE%E0%A7%8D%E0%A6%AA%E0%A6%BF%E0%A6%89%E0%A6%9F%E0%A6%BE%E0%A6%B0_%E0%A6%B8%E0%A6%AB%E0%A6%9F%E0%A6%93%E0%A6%AF%E0%A6%BC%E0%A7%8D%E0%A6%AF%E0%A6%BE%E0%A6%B0" TargetMode="External"/><Relationship Id="rId2" Type="http://schemas.openxmlformats.org/officeDocument/2006/relationships/hyperlink" Target="https://bn.wikipedia.org/wiki/%E0%A6%95%E0%A6%AE%E0%A7%8D%E0%A6%AA%E0%A6%BF%E0%A6%89%E0%A6%9F%E0%A6%BE%E0%A6%B0_%E0%A6%AA%E0%A7%8D%E0%A6%B0%E0%A7%8B%E0%A6%97%E0%A7%8D%E0%A6%B0%E0%A6%BE%E0%A6%A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1" y="29497"/>
            <a:ext cx="9143999" cy="6680725"/>
          </a:xfrm>
          <a:custGeom>
            <a:avLst/>
            <a:gdLst>
              <a:gd name="connsiteX0" fmla="*/ 0 w 9144000"/>
              <a:gd name="connsiteY0" fmla="*/ 1143023 h 6858000"/>
              <a:gd name="connsiteX1" fmla="*/ 1143023 w 9144000"/>
              <a:gd name="connsiteY1" fmla="*/ 0 h 6858000"/>
              <a:gd name="connsiteX2" fmla="*/ 8000977 w 9144000"/>
              <a:gd name="connsiteY2" fmla="*/ 0 h 6858000"/>
              <a:gd name="connsiteX3" fmla="*/ 9144000 w 9144000"/>
              <a:gd name="connsiteY3" fmla="*/ 1143023 h 6858000"/>
              <a:gd name="connsiteX4" fmla="*/ 9144000 w 9144000"/>
              <a:gd name="connsiteY4" fmla="*/ 5714977 h 6858000"/>
              <a:gd name="connsiteX5" fmla="*/ 8000977 w 9144000"/>
              <a:gd name="connsiteY5" fmla="*/ 6858000 h 6858000"/>
              <a:gd name="connsiteX6" fmla="*/ 1143023 w 9144000"/>
              <a:gd name="connsiteY6" fmla="*/ 6858000 h 6858000"/>
              <a:gd name="connsiteX7" fmla="*/ 0 w 9144000"/>
              <a:gd name="connsiteY7" fmla="*/ 5714977 h 6858000"/>
              <a:gd name="connsiteX8" fmla="*/ 0 w 9144000"/>
              <a:gd name="connsiteY8" fmla="*/ 1143023 h 6858000"/>
              <a:gd name="connsiteX0" fmla="*/ 0 w 9144000"/>
              <a:gd name="connsiteY0" fmla="*/ 1143023 h 6858000"/>
              <a:gd name="connsiteX1" fmla="*/ 1172520 w 9144000"/>
              <a:gd name="connsiteY1" fmla="*/ 162232 h 6858000"/>
              <a:gd name="connsiteX2" fmla="*/ 8000977 w 9144000"/>
              <a:gd name="connsiteY2" fmla="*/ 0 h 6858000"/>
              <a:gd name="connsiteX3" fmla="*/ 9144000 w 9144000"/>
              <a:gd name="connsiteY3" fmla="*/ 1143023 h 6858000"/>
              <a:gd name="connsiteX4" fmla="*/ 9144000 w 9144000"/>
              <a:gd name="connsiteY4" fmla="*/ 5714977 h 6858000"/>
              <a:gd name="connsiteX5" fmla="*/ 8000977 w 9144000"/>
              <a:gd name="connsiteY5" fmla="*/ 6858000 h 6858000"/>
              <a:gd name="connsiteX6" fmla="*/ 1143023 w 9144000"/>
              <a:gd name="connsiteY6" fmla="*/ 6858000 h 6858000"/>
              <a:gd name="connsiteX7" fmla="*/ 0 w 9144000"/>
              <a:gd name="connsiteY7" fmla="*/ 5714977 h 6858000"/>
              <a:gd name="connsiteX8" fmla="*/ 0 w 9144000"/>
              <a:gd name="connsiteY8" fmla="*/ 1143023 h 6858000"/>
              <a:gd name="connsiteX0" fmla="*/ 0 w 9144000"/>
              <a:gd name="connsiteY0" fmla="*/ 1143023 h 6858000"/>
              <a:gd name="connsiteX1" fmla="*/ 796413 w 9144000"/>
              <a:gd name="connsiteY1" fmla="*/ 1047135 h 6858000"/>
              <a:gd name="connsiteX2" fmla="*/ 1172520 w 9144000"/>
              <a:gd name="connsiteY2" fmla="*/ 162232 h 6858000"/>
              <a:gd name="connsiteX3" fmla="*/ 8000977 w 9144000"/>
              <a:gd name="connsiteY3" fmla="*/ 0 h 6858000"/>
              <a:gd name="connsiteX4" fmla="*/ 9144000 w 9144000"/>
              <a:gd name="connsiteY4" fmla="*/ 1143023 h 6858000"/>
              <a:gd name="connsiteX5" fmla="*/ 9144000 w 9144000"/>
              <a:gd name="connsiteY5" fmla="*/ 5714977 h 6858000"/>
              <a:gd name="connsiteX6" fmla="*/ 8000977 w 9144000"/>
              <a:gd name="connsiteY6" fmla="*/ 6858000 h 6858000"/>
              <a:gd name="connsiteX7" fmla="*/ 1143023 w 9144000"/>
              <a:gd name="connsiteY7" fmla="*/ 6858000 h 6858000"/>
              <a:gd name="connsiteX8" fmla="*/ 0 w 9144000"/>
              <a:gd name="connsiteY8" fmla="*/ 5714977 h 6858000"/>
              <a:gd name="connsiteX9" fmla="*/ 0 w 9144000"/>
              <a:gd name="connsiteY9" fmla="*/ 1143023 h 6858000"/>
              <a:gd name="connsiteX0" fmla="*/ 0 w 9144000"/>
              <a:gd name="connsiteY0" fmla="*/ 1143023 h 6858000"/>
              <a:gd name="connsiteX1" fmla="*/ 796413 w 9144000"/>
              <a:gd name="connsiteY1" fmla="*/ 1047135 h 6858000"/>
              <a:gd name="connsiteX2" fmla="*/ 1172520 w 9144000"/>
              <a:gd name="connsiteY2" fmla="*/ 162232 h 6858000"/>
              <a:gd name="connsiteX3" fmla="*/ 8000977 w 9144000"/>
              <a:gd name="connsiteY3" fmla="*/ 0 h 6858000"/>
              <a:gd name="connsiteX4" fmla="*/ 8406581 w 9144000"/>
              <a:gd name="connsiteY4" fmla="*/ 811161 h 6858000"/>
              <a:gd name="connsiteX5" fmla="*/ 9144000 w 9144000"/>
              <a:gd name="connsiteY5" fmla="*/ 1143023 h 6858000"/>
              <a:gd name="connsiteX6" fmla="*/ 9144000 w 9144000"/>
              <a:gd name="connsiteY6" fmla="*/ 5714977 h 6858000"/>
              <a:gd name="connsiteX7" fmla="*/ 8000977 w 9144000"/>
              <a:gd name="connsiteY7" fmla="*/ 6858000 h 6858000"/>
              <a:gd name="connsiteX8" fmla="*/ 1143023 w 9144000"/>
              <a:gd name="connsiteY8" fmla="*/ 6858000 h 6858000"/>
              <a:gd name="connsiteX9" fmla="*/ 0 w 9144000"/>
              <a:gd name="connsiteY9" fmla="*/ 5714977 h 6858000"/>
              <a:gd name="connsiteX10" fmla="*/ 0 w 9144000"/>
              <a:gd name="connsiteY10" fmla="*/ 1143023 h 6858000"/>
              <a:gd name="connsiteX0" fmla="*/ 0 w 9144000"/>
              <a:gd name="connsiteY0" fmla="*/ 1143023 h 6858000"/>
              <a:gd name="connsiteX1" fmla="*/ 796413 w 9144000"/>
              <a:gd name="connsiteY1" fmla="*/ 1047135 h 6858000"/>
              <a:gd name="connsiteX2" fmla="*/ 1172520 w 9144000"/>
              <a:gd name="connsiteY2" fmla="*/ 162232 h 6858000"/>
              <a:gd name="connsiteX3" fmla="*/ 8000977 w 9144000"/>
              <a:gd name="connsiteY3" fmla="*/ 0 h 6858000"/>
              <a:gd name="connsiteX4" fmla="*/ 8273845 w 9144000"/>
              <a:gd name="connsiteY4" fmla="*/ 958645 h 6858000"/>
              <a:gd name="connsiteX5" fmla="*/ 9144000 w 9144000"/>
              <a:gd name="connsiteY5" fmla="*/ 1143023 h 6858000"/>
              <a:gd name="connsiteX6" fmla="*/ 9144000 w 9144000"/>
              <a:gd name="connsiteY6" fmla="*/ 5714977 h 6858000"/>
              <a:gd name="connsiteX7" fmla="*/ 8000977 w 9144000"/>
              <a:gd name="connsiteY7" fmla="*/ 6858000 h 6858000"/>
              <a:gd name="connsiteX8" fmla="*/ 1143023 w 9144000"/>
              <a:gd name="connsiteY8" fmla="*/ 6858000 h 6858000"/>
              <a:gd name="connsiteX9" fmla="*/ 0 w 9144000"/>
              <a:gd name="connsiteY9" fmla="*/ 5714977 h 6858000"/>
              <a:gd name="connsiteX10" fmla="*/ 0 w 9144000"/>
              <a:gd name="connsiteY10" fmla="*/ 1143023 h 6858000"/>
              <a:gd name="connsiteX0" fmla="*/ 0 w 9144000"/>
              <a:gd name="connsiteY0" fmla="*/ 1143023 h 6858000"/>
              <a:gd name="connsiteX1" fmla="*/ 796413 w 9144000"/>
              <a:gd name="connsiteY1" fmla="*/ 1047135 h 6858000"/>
              <a:gd name="connsiteX2" fmla="*/ 1172520 w 9144000"/>
              <a:gd name="connsiteY2" fmla="*/ 162232 h 6858000"/>
              <a:gd name="connsiteX3" fmla="*/ 8000977 w 9144000"/>
              <a:gd name="connsiteY3" fmla="*/ 0 h 6858000"/>
              <a:gd name="connsiteX4" fmla="*/ 8362335 w 9144000"/>
              <a:gd name="connsiteY4" fmla="*/ 898087 h 6858000"/>
              <a:gd name="connsiteX5" fmla="*/ 9144000 w 9144000"/>
              <a:gd name="connsiteY5" fmla="*/ 1143023 h 6858000"/>
              <a:gd name="connsiteX6" fmla="*/ 9144000 w 9144000"/>
              <a:gd name="connsiteY6" fmla="*/ 5714977 h 6858000"/>
              <a:gd name="connsiteX7" fmla="*/ 8000977 w 9144000"/>
              <a:gd name="connsiteY7" fmla="*/ 6858000 h 6858000"/>
              <a:gd name="connsiteX8" fmla="*/ 1143023 w 9144000"/>
              <a:gd name="connsiteY8" fmla="*/ 6858000 h 6858000"/>
              <a:gd name="connsiteX9" fmla="*/ 0 w 9144000"/>
              <a:gd name="connsiteY9" fmla="*/ 5714977 h 6858000"/>
              <a:gd name="connsiteX10" fmla="*/ 0 w 9144000"/>
              <a:gd name="connsiteY10" fmla="*/ 1143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0">
                <a:moveTo>
                  <a:pt x="0" y="1143023"/>
                </a:moveTo>
                <a:cubicBezTo>
                  <a:pt x="31955" y="288849"/>
                  <a:pt x="600993" y="1210600"/>
                  <a:pt x="796413" y="1047135"/>
                </a:cubicBezTo>
                <a:cubicBezTo>
                  <a:pt x="991833" y="883670"/>
                  <a:pt x="-129021" y="260554"/>
                  <a:pt x="1172520" y="162232"/>
                </a:cubicBezTo>
                <a:cubicBezTo>
                  <a:pt x="3458505" y="162232"/>
                  <a:pt x="5714992" y="0"/>
                  <a:pt x="8000977" y="0"/>
                </a:cubicBezTo>
                <a:cubicBezTo>
                  <a:pt x="9287770" y="49161"/>
                  <a:pt x="8171831" y="707583"/>
                  <a:pt x="8362335" y="898087"/>
                </a:cubicBezTo>
                <a:cubicBezTo>
                  <a:pt x="8552839" y="1088591"/>
                  <a:pt x="9102213" y="266727"/>
                  <a:pt x="9144000" y="1143023"/>
                </a:cubicBezTo>
                <a:lnTo>
                  <a:pt x="9144000" y="5714977"/>
                </a:lnTo>
                <a:cubicBezTo>
                  <a:pt x="9144000" y="6346251"/>
                  <a:pt x="8632251" y="6858000"/>
                  <a:pt x="8000977" y="6858000"/>
                </a:cubicBezTo>
                <a:lnTo>
                  <a:pt x="1143023" y="6858000"/>
                </a:lnTo>
                <a:cubicBezTo>
                  <a:pt x="511749" y="6858000"/>
                  <a:pt x="0" y="6346251"/>
                  <a:pt x="0" y="5714977"/>
                </a:cubicBezTo>
                <a:lnTo>
                  <a:pt x="0" y="114302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65955" y="2138540"/>
            <a:ext cx="5120643" cy="3200400"/>
            <a:chOff x="3428999" y="2247900"/>
            <a:chExt cx="2867026" cy="3200400"/>
          </a:xfrm>
        </p:grpSpPr>
        <p:pic>
          <p:nvPicPr>
            <p:cNvPr id="1026" name="Picture 2" descr="C:\Users\LAB\Desktop\m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9" y="3878580"/>
              <a:ext cx="2867025" cy="1569720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LAB\Desktop\picture\ICT\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247900"/>
              <a:ext cx="2867025" cy="1600200"/>
            </a:xfrm>
            <a:prstGeom prst="ellipse">
              <a:avLst/>
            </a:prstGeom>
            <a:ln w="63500" cap="rnd">
              <a:solidFill>
                <a:srgbClr val="92D05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2141220" y="644679"/>
            <a:ext cx="495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 শ্রেনিতে স্বাগতম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24" y="480515"/>
            <a:ext cx="1577192" cy="1620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61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2C7128-5DD6-4C7D-A251-A06054A6DE5A}"/>
              </a:ext>
            </a:extLst>
          </p:cNvPr>
          <p:cNvSpPr/>
          <p:nvPr/>
        </p:nvSpPr>
        <p:spPr>
          <a:xfrm>
            <a:off x="457200" y="1982212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r>
              <a:rPr lang="bn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কম্পিউটার অ্যাপ্লিকেশন বলতে বিশেষ ধরনের </a:t>
            </a:r>
            <a:r>
              <a:rPr lang="bn-IN" sz="3200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কম্পিউটার প্রোগ্রাম"/>
              </a:rPr>
              <a:t>কম্পিউটার প্রোগ্রামকে</a:t>
            </a:r>
            <a:r>
              <a:rPr lang="bn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বোঝায় যা মানুষকে কোন বিশেষ ধরনের কাজ সম্পাদনে সহায়তা করে। একটি </a:t>
            </a:r>
            <a:r>
              <a:rPr lang="bn-IN" sz="3200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tooltip="কম্পিউটার সফটওয়্যার"/>
              </a:rPr>
              <a:t>কম্পিউটার সফটওয়্যার</a:t>
            </a:r>
            <a:r>
              <a:rPr lang="bn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যেটা ব্যবহারকারীর প্রয়োজন অনুযায়ী এবং নির্দিষ্ট কাজ সম্পাদনা (এক বা একাধিক) করতে ব্যবহারকারীকে সহায়তা করে থাকে। একে শুধু এপ্লিকেশন বা এপ (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D84CC40-5FD1-46D6-A116-63F34CC0C68F}"/>
              </a:ext>
            </a:extLst>
          </p:cNvPr>
          <p:cNvGrpSpPr/>
          <p:nvPr/>
        </p:nvGrpSpPr>
        <p:grpSpPr>
          <a:xfrm>
            <a:off x="381000" y="6015335"/>
            <a:ext cx="8229600" cy="461665"/>
            <a:chOff x="381000" y="5722203"/>
            <a:chExt cx="8229600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DB01F0-B922-4AC1-93AD-0351671B26A6}"/>
                </a:ext>
              </a:extLst>
            </p:cNvPr>
            <p:cNvSpPr txBox="1"/>
            <p:nvPr/>
          </p:nvSpPr>
          <p:spPr>
            <a:xfrm>
              <a:off x="533400" y="5722203"/>
              <a:ext cx="807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1600" spc="100" dirty="0">
                  <a:latin typeface="NikoshBAN" panose="02000000000000000000" pitchFamily="2" charset="0"/>
                  <a:cs typeface="NikoshBAN" panose="02000000000000000000" pitchFamily="2" charset="0"/>
                </a:rPr>
                <a:t>ৎসঃ</a:t>
              </a:r>
              <a:r>
                <a:rPr lang="en-US" sz="2400" spc="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spc="100" dirty="0">
                  <a:latin typeface="NikoshBAN" panose="02000000000000000000" pitchFamily="2" charset="0"/>
                  <a:cs typeface="NikoshBAN" panose="02000000000000000000" pitchFamily="2" charset="0"/>
                </a:rPr>
                <a:t>উইকিপিডিয়া</a:t>
              </a:r>
              <a:endParaRPr lang="en-US" sz="2400" spc="-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1BFBABA-5984-483F-912B-3F6CB5D33EE1}"/>
                </a:ext>
              </a:extLst>
            </p:cNvPr>
            <p:cNvCxnSpPr/>
            <p:nvPr/>
          </p:nvCxnSpPr>
          <p:spPr>
            <a:xfrm>
              <a:off x="381000" y="5722203"/>
              <a:ext cx="822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9B5E4C-7F62-4DCB-8C9E-071337AC4176}"/>
              </a:ext>
            </a:extLst>
          </p:cNvPr>
          <p:cNvSpPr txBox="1"/>
          <p:nvPr/>
        </p:nvSpPr>
        <p:spPr>
          <a:xfrm>
            <a:off x="2026378" y="609600"/>
            <a:ext cx="5091245" cy="646331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0"/>
          </a:gra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81" y="228600"/>
            <a:ext cx="1290476" cy="1326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42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2C7128-5DD6-4C7D-A251-A06054A6DE5A}"/>
              </a:ext>
            </a:extLst>
          </p:cNvPr>
          <p:cNvSpPr/>
          <p:nvPr/>
        </p:nvSpPr>
        <p:spPr>
          <a:xfrm>
            <a:off x="628650" y="1938278"/>
            <a:ext cx="788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সফটওয়্যারকে ব্যবহার করার জন্য কম্পিউটারকে আগে একটা সফটওয়্যার দিয়ে সচল করে রাখতে হয়। সেই সফটওয়্যারের নাম হচ্ছে অপারেটিং সিস্টেম সফটওয়্যার বা সংক্ষেপে অপারেটিং সিস্টেম বা আরও সংক্ষেপে ওএস।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3A4687-8B28-4EBF-8A39-37EA7D86E7E8}"/>
              </a:ext>
            </a:extLst>
          </p:cNvPr>
          <p:cNvSpPr txBox="1"/>
          <p:nvPr/>
        </p:nvSpPr>
        <p:spPr>
          <a:xfrm>
            <a:off x="1524000" y="609600"/>
            <a:ext cx="6096000" cy="646331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31" y="312770"/>
            <a:ext cx="1030221" cy="105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80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131478" y="14748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97510" y="304800"/>
            <a:ext cx="2286024" cy="738664"/>
          </a:xfrm>
          <a:custGeom>
            <a:avLst/>
            <a:gdLst>
              <a:gd name="connsiteX0" fmla="*/ 0 w 2286000"/>
              <a:gd name="connsiteY0" fmla="*/ 0 h 646331"/>
              <a:gd name="connsiteX1" fmla="*/ 2286000 w 2286000"/>
              <a:gd name="connsiteY1" fmla="*/ 0 h 646331"/>
              <a:gd name="connsiteX2" fmla="*/ 2286000 w 2286000"/>
              <a:gd name="connsiteY2" fmla="*/ 646331 h 646331"/>
              <a:gd name="connsiteX3" fmla="*/ 0 w 2286000"/>
              <a:gd name="connsiteY3" fmla="*/ 646331 h 646331"/>
              <a:gd name="connsiteX4" fmla="*/ 0 w 2286000"/>
              <a:gd name="connsiteY4" fmla="*/ 0 h 646331"/>
              <a:gd name="connsiteX0" fmla="*/ 24 w 2286024"/>
              <a:gd name="connsiteY0" fmla="*/ 0 h 646331"/>
              <a:gd name="connsiteX1" fmla="*/ 2286024 w 2286024"/>
              <a:gd name="connsiteY1" fmla="*/ 0 h 646331"/>
              <a:gd name="connsiteX2" fmla="*/ 2286024 w 2286024"/>
              <a:gd name="connsiteY2" fmla="*/ 646331 h 646331"/>
              <a:gd name="connsiteX3" fmla="*/ 24 w 2286024"/>
              <a:gd name="connsiteY3" fmla="*/ 646331 h 646331"/>
              <a:gd name="connsiteX4" fmla="*/ 401120 w 2286024"/>
              <a:gd name="connsiteY4" fmla="*/ 298548 h 646331"/>
              <a:gd name="connsiteX5" fmla="*/ 24 w 2286024"/>
              <a:gd name="connsiteY5" fmla="*/ 0 h 646331"/>
              <a:gd name="connsiteX0" fmla="*/ 24 w 2286024"/>
              <a:gd name="connsiteY0" fmla="*/ 0 h 646331"/>
              <a:gd name="connsiteX1" fmla="*/ 2286024 w 2286024"/>
              <a:gd name="connsiteY1" fmla="*/ 0 h 646331"/>
              <a:gd name="connsiteX2" fmla="*/ 1878228 w 2286024"/>
              <a:gd name="connsiteY2" fmla="*/ 308596 h 646331"/>
              <a:gd name="connsiteX3" fmla="*/ 2286024 w 2286024"/>
              <a:gd name="connsiteY3" fmla="*/ 646331 h 646331"/>
              <a:gd name="connsiteX4" fmla="*/ 24 w 2286024"/>
              <a:gd name="connsiteY4" fmla="*/ 646331 h 646331"/>
              <a:gd name="connsiteX5" fmla="*/ 401120 w 2286024"/>
              <a:gd name="connsiteY5" fmla="*/ 298548 h 646331"/>
              <a:gd name="connsiteX6" fmla="*/ 24 w 2286024"/>
              <a:gd name="connsiteY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24" h="646331">
                <a:moveTo>
                  <a:pt x="24" y="0"/>
                </a:moveTo>
                <a:lnTo>
                  <a:pt x="2286024" y="0"/>
                </a:lnTo>
                <a:cubicBezTo>
                  <a:pt x="2284070" y="102865"/>
                  <a:pt x="1880182" y="205731"/>
                  <a:pt x="1878228" y="308596"/>
                </a:cubicBezTo>
                <a:lnTo>
                  <a:pt x="2286024" y="646331"/>
                </a:lnTo>
                <a:lnTo>
                  <a:pt x="24" y="646331"/>
                </a:lnTo>
                <a:cubicBezTo>
                  <a:pt x="-3605" y="533753"/>
                  <a:pt x="404749" y="411126"/>
                  <a:pt x="401120" y="298548"/>
                </a:cubicBezTo>
                <a:lnTo>
                  <a:pt x="24" y="0"/>
                </a:lnTo>
                <a:close/>
              </a:path>
            </a:pathLst>
          </a:cu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জোড়ায় কাজ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54342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কম্পিউটার সফটওয়ার কত প্রকার ও কি </a:t>
            </a:r>
            <a:r>
              <a:rPr lang="en-US" sz="2000" b="1" dirty="0" err="1" smtClean="0"/>
              <a:t>কি</a:t>
            </a:r>
            <a:r>
              <a:rPr lang="en-US" sz="1600" b="1" dirty="0" smtClean="0"/>
              <a:t>?</a:t>
            </a:r>
            <a:endParaRPr lang="en-US" sz="2000" b="1" dirty="0"/>
          </a:p>
        </p:txBody>
      </p:sp>
      <p:pic>
        <p:nvPicPr>
          <p:cNvPr id="1026" name="Picture 2" descr="C:\Users\LAB\Desktop\student\pare work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238310"/>
            <a:ext cx="24003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1992"/>
            <a:ext cx="1442876" cy="148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00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C194DE6-1401-4CAB-9C95-A89650412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2557"/>
            <a:ext cx="251460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FA80F3-7018-4924-A45E-878588A8C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9" y="1069356"/>
            <a:ext cx="2411261" cy="24112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383EBC1-D53B-4A88-98F8-FD4E55A8F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9"/>
          <a:stretch/>
        </p:blipFill>
        <p:spPr>
          <a:xfrm>
            <a:off x="1066800" y="4038600"/>
            <a:ext cx="2139132" cy="213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A5E3B30-7E8E-4E3C-A7BB-DCCE3D963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4114800"/>
            <a:ext cx="2533650" cy="18097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BC39DD7-8312-4276-BA70-F7941BEA9DDA}"/>
              </a:ext>
            </a:extLst>
          </p:cNvPr>
          <p:cNvSpPr/>
          <p:nvPr/>
        </p:nvSpPr>
        <p:spPr>
          <a:xfrm>
            <a:off x="1713581" y="3301425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A38B2AA-BE8F-49A4-9BE9-EE77777F7B71}"/>
              </a:ext>
            </a:extLst>
          </p:cNvPr>
          <p:cNvSpPr/>
          <p:nvPr/>
        </p:nvSpPr>
        <p:spPr>
          <a:xfrm>
            <a:off x="5562600" y="3377625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পেইন্ট/পেইন্টব্রাশ</a:t>
            </a: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196378C-C57F-42C8-AD1C-9A2B035CEA04}"/>
              </a:ext>
            </a:extLst>
          </p:cNvPr>
          <p:cNvSpPr/>
          <p:nvPr/>
        </p:nvSpPr>
        <p:spPr>
          <a:xfrm>
            <a:off x="1662570" y="5968425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ভিএলসি 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A8FF1E-923A-4FB8-9D0D-E703E653BBCA}"/>
              </a:ext>
            </a:extLst>
          </p:cNvPr>
          <p:cNvSpPr/>
          <p:nvPr/>
        </p:nvSpPr>
        <p:spPr>
          <a:xfrm>
            <a:off x="5961316" y="5739825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গুগোলক্রোম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DA10A85-EC99-4DD7-AD7A-85754B61AEAF}"/>
              </a:ext>
            </a:extLst>
          </p:cNvPr>
          <p:cNvSpPr txBox="1"/>
          <p:nvPr/>
        </p:nvSpPr>
        <p:spPr>
          <a:xfrm>
            <a:off x="893932" y="396240"/>
            <a:ext cx="7356136" cy="594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অ্যাপ্লিকেশন সফটওয়্যারের আইকন ও নাম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30" y="360786"/>
            <a:ext cx="909476" cy="934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4030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F29C4C-966A-472C-9C48-5FC1DCF3D70D}"/>
              </a:ext>
            </a:extLst>
          </p:cNvPr>
          <p:cNvSpPr txBox="1"/>
          <p:nvPr/>
        </p:nvSpPr>
        <p:spPr>
          <a:xfrm>
            <a:off x="843312" y="297455"/>
            <a:ext cx="7457377" cy="594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অ্যাপ্লিকেশন সফটওয়্যারের নাম ও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LAB\Desktop\m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48" y="1456550"/>
            <a:ext cx="7239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5068" y="540796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সফটওয়্যার -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14" y="453910"/>
            <a:ext cx="975549" cy="1002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76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98D432-C6B3-46A3-8E7E-F5E9A447F976}"/>
              </a:ext>
            </a:extLst>
          </p:cNvPr>
          <p:cNvSpPr txBox="1"/>
          <p:nvPr/>
        </p:nvSpPr>
        <p:spPr>
          <a:xfrm>
            <a:off x="1905000" y="3581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সফটওয়্যার পেইন্ট/পেইন্টব্রাশ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CCE141-E602-46CA-A9AD-2F3F1700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58"/>
            <a:ext cx="5257800" cy="2590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99197F-F82D-4087-AE9C-11FA54C8215F}"/>
              </a:ext>
            </a:extLst>
          </p:cNvPr>
          <p:cNvSpPr txBox="1"/>
          <p:nvPr/>
        </p:nvSpPr>
        <p:spPr>
          <a:xfrm>
            <a:off x="1452913" y="320040"/>
            <a:ext cx="5862287" cy="594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সফটওয়্যারের নাম ও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7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LAB\Desktop\V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8718"/>
            <a:ext cx="5952811" cy="3443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9197F-F82D-4087-AE9C-11FA54C8215F}"/>
              </a:ext>
            </a:extLst>
          </p:cNvPr>
          <p:cNvSpPr txBox="1"/>
          <p:nvPr/>
        </p:nvSpPr>
        <p:spPr>
          <a:xfrm>
            <a:off x="1529113" y="457200"/>
            <a:ext cx="5862287" cy="594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গান শোনার সফটওয়্যারের নাম ও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98D432-C6B3-46A3-8E7E-F5E9A447F976}"/>
              </a:ext>
            </a:extLst>
          </p:cNvPr>
          <p:cNvSpPr txBox="1"/>
          <p:nvPr/>
        </p:nvSpPr>
        <p:spPr>
          <a:xfrm>
            <a:off x="2201426" y="488219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শোনার সফটওয়্যার - </a:t>
            </a:r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VLC</a:t>
            </a:r>
            <a:endParaRPr lang="en-US" sz="32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1132345" cy="1163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7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98D432-C6B3-46A3-8E7E-F5E9A447F976}"/>
              </a:ext>
            </a:extLst>
          </p:cNvPr>
          <p:cNvSpPr txBox="1"/>
          <p:nvPr/>
        </p:nvSpPr>
        <p:spPr>
          <a:xfrm>
            <a:off x="973667" y="2057400"/>
            <a:ext cx="733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ঘুরে বেড়ানোর সফটওয়্যার - </a:t>
            </a:r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endParaRPr lang="en-US" sz="32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99197F-F82D-4087-AE9C-11FA54C8215F}"/>
              </a:ext>
            </a:extLst>
          </p:cNvPr>
          <p:cNvSpPr txBox="1"/>
          <p:nvPr/>
        </p:nvSpPr>
        <p:spPr>
          <a:xfrm>
            <a:off x="800101" y="457200"/>
            <a:ext cx="7543799" cy="594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ঘুরে বেড়ানোর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সফটওয়্যারের নাম ও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A21BAD-1FFF-4326-8854-7DD76DCE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86" y="1127760"/>
            <a:ext cx="1422429" cy="1016021"/>
          </a:xfrm>
          <a:prstGeom prst="rect">
            <a:avLst/>
          </a:prstGeom>
        </p:spPr>
      </p:pic>
      <p:pic>
        <p:nvPicPr>
          <p:cNvPr id="1026" name="Picture 2" descr="C:\Users\LAB\Desktop\mm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5" y="2895600"/>
            <a:ext cx="745742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B\Desktop\Teacher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248400"/>
            <a:ext cx="2352675" cy="381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12" y="990600"/>
            <a:ext cx="1037976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14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1" y="55455"/>
            <a:ext cx="8991600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F9F5E-20BC-41B0-86B2-A70FDEC3ED94}"/>
              </a:ext>
            </a:extLst>
          </p:cNvPr>
          <p:cNvSpPr txBox="1"/>
          <p:nvPr/>
        </p:nvSpPr>
        <p:spPr>
          <a:xfrm>
            <a:off x="3276600" y="228600"/>
            <a:ext cx="2590800" cy="646331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0"/>
          </a:gra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7158" y="3870789"/>
            <a:ext cx="3962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সফটওয়্যারের কাজ বর্ণনা </a:t>
            </a:r>
            <a:r>
              <a:rPr lang="bn-IN" sz="2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90798" y="3778457"/>
            <a:ext cx="422910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Users\LAB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5" y="1187652"/>
            <a:ext cx="3667125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68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12884" y="-36844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F9F5E-20BC-41B0-86B2-A70FDEC3ED94}"/>
              </a:ext>
            </a:extLst>
          </p:cNvPr>
          <p:cNvSpPr txBox="1"/>
          <p:nvPr/>
        </p:nvSpPr>
        <p:spPr>
          <a:xfrm>
            <a:off x="3468282" y="346934"/>
            <a:ext cx="2334993" cy="851297"/>
          </a:xfrm>
          <a:prstGeom prst="wedgeRoundRectCallout">
            <a:avLst>
              <a:gd name="adj1" fmla="val 4432"/>
              <a:gd name="adj2" fmla="val 86754"/>
              <a:gd name="adj3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BC418E-A70E-40A8-A5C2-C8B758E68B8D}"/>
              </a:ext>
            </a:extLst>
          </p:cNvPr>
          <p:cNvSpPr txBox="1"/>
          <p:nvPr/>
        </p:nvSpPr>
        <p:spPr>
          <a:xfrm>
            <a:off x="344082" y="1583010"/>
            <a:ext cx="571499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4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A3DD36-1B13-4E3F-A543-353B1F93EB66}"/>
              </a:ext>
            </a:extLst>
          </p:cNvPr>
          <p:cNvSpPr txBox="1"/>
          <p:nvPr/>
        </p:nvSpPr>
        <p:spPr>
          <a:xfrm>
            <a:off x="6135282" y="1588323"/>
            <a:ext cx="2773516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অপারেটিং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সিস্টেম</a:t>
            </a:r>
            <a:endParaRPr lang="en-US" sz="28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0663EE-C7C1-483B-A6FB-2777F81A2817}"/>
              </a:ext>
            </a:extLst>
          </p:cNvPr>
          <p:cNvSpPr txBox="1"/>
          <p:nvPr/>
        </p:nvSpPr>
        <p:spPr>
          <a:xfrm>
            <a:off x="367457" y="2394659"/>
            <a:ext cx="571008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সিস্টেমকে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14F961-C094-4BDB-8768-672C870F6D59}"/>
              </a:ext>
            </a:extLst>
          </p:cNvPr>
          <p:cNvSpPr txBox="1"/>
          <p:nvPr/>
        </p:nvSpPr>
        <p:spPr>
          <a:xfrm>
            <a:off x="6153742" y="2416642"/>
            <a:ext cx="150554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ওএস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CB2829-EB31-4781-B2B8-A16A91DF6A4B}"/>
              </a:ext>
            </a:extLst>
          </p:cNvPr>
          <p:cNvSpPr txBox="1"/>
          <p:nvPr/>
        </p:nvSpPr>
        <p:spPr>
          <a:xfrm>
            <a:off x="6168136" y="3183210"/>
            <a:ext cx="1433406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সুইচ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596149-8681-4196-888E-94DDF72E09A7}"/>
              </a:ext>
            </a:extLst>
          </p:cNvPr>
          <p:cNvSpPr txBox="1"/>
          <p:nvPr/>
        </p:nvSpPr>
        <p:spPr>
          <a:xfrm>
            <a:off x="367457" y="4021410"/>
            <a:ext cx="571008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1600" spc="-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মুক্ত অপারেটিং সিস্টেমের নাম বল?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FD0F92-6189-49FB-A6A8-87AAF7C6F4BC}"/>
              </a:ext>
            </a:extLst>
          </p:cNvPr>
          <p:cNvSpPr txBox="1"/>
          <p:nvPr/>
        </p:nvSpPr>
        <p:spPr>
          <a:xfrm>
            <a:off x="6153742" y="4030845"/>
            <a:ext cx="1664238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লিনাক্স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A1BDB4-0C92-49F7-BB80-B2BD1724FF09}"/>
              </a:ext>
            </a:extLst>
          </p:cNvPr>
          <p:cNvSpPr txBox="1"/>
          <p:nvPr/>
        </p:nvSpPr>
        <p:spPr>
          <a:xfrm>
            <a:off x="367457" y="4796032"/>
            <a:ext cx="571008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400" spc="-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spc="-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একটি সফটওয়্যারের নাম বল?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E1858A-8395-46A3-8230-77716D4542E5}"/>
              </a:ext>
            </a:extLst>
          </p:cNvPr>
          <p:cNvSpPr txBox="1"/>
          <p:nvPr/>
        </p:nvSpPr>
        <p:spPr>
          <a:xfrm>
            <a:off x="6096000" y="4796032"/>
            <a:ext cx="2763898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পেইন্ট/পেইন্টব্রাশ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6D6EED-7976-48A6-81DC-3CE8D2A886AD}"/>
              </a:ext>
            </a:extLst>
          </p:cNvPr>
          <p:cNvSpPr txBox="1"/>
          <p:nvPr/>
        </p:nvSpPr>
        <p:spPr>
          <a:xfrm>
            <a:off x="309715" y="3135849"/>
            <a:ext cx="571008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600" spc="-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spc="-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কী টিপে অন করা হয়?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2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152400"/>
            <a:ext cx="9143999" cy="6477000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00" y="55410"/>
            <a:ext cx="8338976" cy="6373049"/>
            <a:chOff x="495300" y="55410"/>
            <a:chExt cx="8338976" cy="6373049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2209800" y="360210"/>
              <a:ext cx="4267200" cy="533400"/>
            </a:xfrm>
            <a:prstGeom prst="flowChartAlternateProcess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0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5300" y="1645740"/>
              <a:ext cx="3695700" cy="4782719"/>
              <a:chOff x="79767" y="1104876"/>
              <a:chExt cx="4018781" cy="52643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9767" y="1104876"/>
                <a:ext cx="3810000" cy="4980709"/>
              </a:xfrm>
              <a:prstGeom prst="roundRect">
                <a:avLst/>
              </a:prstGeom>
              <a:solidFill>
                <a:schemeClr val="bg1"/>
              </a:solidFill>
              <a:ln w="3810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Picture 1" descr="C:\Users\BCS-Computer\Desktop\pictur\2017-01-27-12-02-42-27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4746" y="1357724"/>
                <a:ext cx="2232660" cy="202969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sp>
            <p:nvSpPr>
              <p:cNvPr id="9" name="TextBox 8"/>
              <p:cNvSpPr txBox="1"/>
              <p:nvPr/>
            </p:nvSpPr>
            <p:spPr>
              <a:xfrm>
                <a:off x="240058" y="3286431"/>
                <a:ext cx="3858490" cy="3082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সাদিয়া আফরিন</a:t>
                </a:r>
                <a:endParaRPr lang="en-US" sz="2800" b="1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শিক্ষিকা</a:t>
                </a:r>
                <a:r>
                  <a:rPr lang="en-US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( আই.সি.টি)</a:t>
                </a:r>
                <a:endParaRPr lang="bn-BD" sz="2400" b="1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দৌলতপুর</a:t>
                </a:r>
                <a:r>
                  <a:rPr lang="bn-BD" sz="28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বহুমূথী উচ্চ বিদ্যালয়</a:t>
                </a:r>
                <a:endParaRPr lang="en-US" sz="28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বেলকুচি,সিরাজগঞ্জ </a:t>
                </a:r>
                <a:r>
                  <a:rPr lang="bn-BD" sz="20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01726502038</a:t>
                </a:r>
              </a:p>
              <a:p>
                <a:pPr algn="ctr"/>
                <a:r>
                  <a:rPr lang="en-US" sz="20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safrinmadha@gmail.com</a:t>
                </a:r>
                <a:endParaRPr lang="bn-BD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084" y="55410"/>
              <a:ext cx="1577192" cy="16209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ontent Placeholder 7"/>
            <p:cNvSpPr txBox="1">
              <a:spLocks/>
            </p:cNvSpPr>
            <p:nvPr/>
          </p:nvSpPr>
          <p:spPr>
            <a:xfrm>
              <a:off x="5410200" y="3167074"/>
              <a:ext cx="3424076" cy="3003661"/>
            </a:xfrm>
            <a:prstGeom prst="round2DiagRect">
              <a:avLst>
                <a:gd name="adj1" fmla="val 9363"/>
                <a:gd name="adj2" fmla="val 6574"/>
              </a:avLst>
            </a:prstGeom>
            <a:ln w="57150" cap="flat" cmpd="sng" algn="ctr">
              <a:solidFill>
                <a:srgbClr val="7030A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endParaRPr lang="bn-IN" sz="2000" spc="-1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2800" spc="-1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spc="-100" dirty="0" smtClean="0"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BD" sz="2800" spc="-1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spc="-100" dirty="0" smtClean="0">
                  <a:latin typeface="NikoshBAN" pitchFamily="2" charset="0"/>
                  <a:cs typeface="NikoshBAN" pitchFamily="2" charset="0"/>
                </a:rPr>
                <a:t>ষষ্ঠ    </a:t>
              </a:r>
              <a:endParaRPr lang="bn-BD" sz="2800" spc="-1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2400" spc="-1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spc="-100" dirty="0" smtClean="0"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BD" sz="2400" spc="-1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-100" dirty="0" smtClean="0"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bn-BD" sz="2400" spc="-1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2800" spc="-100" dirty="0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spc="-100" dirty="0" smtClean="0"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as-IN" sz="2800" spc="-100" dirty="0" smtClean="0"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2800" spc="-100" dirty="0" smtClean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2800" spc="-100" dirty="0" smtClean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2800" spc="-100" dirty="0" smtClean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2800" spc="-100" dirty="0" smtClean="0"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2800" spc="-100" dirty="0" smtClean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as-IN" sz="2800" spc="-100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bn-IN" sz="2800" spc="-1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pc="-1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pc="-100" dirty="0" smtClean="0">
                  <a:latin typeface="NikoshBAN" pitchFamily="2" charset="0"/>
                  <a:cs typeface="NikoshBAN" pitchFamily="2" charset="0"/>
                </a:rPr>
                <a:t>পাঠ	: </a:t>
              </a:r>
              <a:r>
                <a:rPr lang="bn-BD" spc="-1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pc="-1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64DBF1A-CCC8-410B-9927-47F43EF7F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142703"/>
              <a:ext cx="1533160" cy="1931539"/>
            </a:xfrm>
            <a:prstGeom prst="rect">
              <a:avLst/>
            </a:prstGeom>
          </p:spPr>
        </p:pic>
        <p:pic>
          <p:nvPicPr>
            <p:cNvPr id="3074" name="Picture 2" descr="C:\Users\LAB\Desktop\th (1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142703"/>
              <a:ext cx="601979" cy="528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519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23" y="152400"/>
            <a:ext cx="9143999" cy="6769804"/>
          </a:xfrm>
          <a:custGeom>
            <a:avLst/>
            <a:gdLst>
              <a:gd name="connsiteX0" fmla="*/ 0 w 9143999"/>
              <a:gd name="connsiteY0" fmla="*/ 1128323 h 6769804"/>
              <a:gd name="connsiteX1" fmla="*/ 1128323 w 9143999"/>
              <a:gd name="connsiteY1" fmla="*/ 0 h 6769804"/>
              <a:gd name="connsiteX2" fmla="*/ 8015676 w 9143999"/>
              <a:gd name="connsiteY2" fmla="*/ 0 h 6769804"/>
              <a:gd name="connsiteX3" fmla="*/ 9143999 w 9143999"/>
              <a:gd name="connsiteY3" fmla="*/ 1128323 h 6769804"/>
              <a:gd name="connsiteX4" fmla="*/ 9143999 w 9143999"/>
              <a:gd name="connsiteY4" fmla="*/ 5641481 h 6769804"/>
              <a:gd name="connsiteX5" fmla="*/ 8015676 w 9143999"/>
              <a:gd name="connsiteY5" fmla="*/ 6769804 h 6769804"/>
              <a:gd name="connsiteX6" fmla="*/ 1128323 w 9143999"/>
              <a:gd name="connsiteY6" fmla="*/ 6769804 h 6769804"/>
              <a:gd name="connsiteX7" fmla="*/ 0 w 9143999"/>
              <a:gd name="connsiteY7" fmla="*/ 5641481 h 6769804"/>
              <a:gd name="connsiteX8" fmla="*/ 0 w 9143999"/>
              <a:gd name="connsiteY8" fmla="*/ 1128323 h 6769804"/>
              <a:gd name="connsiteX0" fmla="*/ 0 w 9143999"/>
              <a:gd name="connsiteY0" fmla="*/ 1128323 h 6769804"/>
              <a:gd name="connsiteX1" fmla="*/ 1016557 w 9143999"/>
              <a:gd name="connsiteY1" fmla="*/ 1063451 h 6769804"/>
              <a:gd name="connsiteX2" fmla="*/ 1128323 w 9143999"/>
              <a:gd name="connsiteY2" fmla="*/ 0 h 6769804"/>
              <a:gd name="connsiteX3" fmla="*/ 8015676 w 9143999"/>
              <a:gd name="connsiteY3" fmla="*/ 0 h 6769804"/>
              <a:gd name="connsiteX4" fmla="*/ 9143999 w 9143999"/>
              <a:gd name="connsiteY4" fmla="*/ 1128323 h 6769804"/>
              <a:gd name="connsiteX5" fmla="*/ 9143999 w 9143999"/>
              <a:gd name="connsiteY5" fmla="*/ 5641481 h 6769804"/>
              <a:gd name="connsiteX6" fmla="*/ 8015676 w 9143999"/>
              <a:gd name="connsiteY6" fmla="*/ 6769804 h 6769804"/>
              <a:gd name="connsiteX7" fmla="*/ 1128323 w 9143999"/>
              <a:gd name="connsiteY7" fmla="*/ 6769804 h 6769804"/>
              <a:gd name="connsiteX8" fmla="*/ 0 w 9143999"/>
              <a:gd name="connsiteY8" fmla="*/ 5641481 h 6769804"/>
              <a:gd name="connsiteX9" fmla="*/ 0 w 9143999"/>
              <a:gd name="connsiteY9" fmla="*/ 1128323 h 676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3999" h="6769804">
                <a:moveTo>
                  <a:pt x="0" y="1128323"/>
                </a:moveTo>
                <a:cubicBezTo>
                  <a:pt x="55545" y="248087"/>
                  <a:pt x="828503" y="1251505"/>
                  <a:pt x="1016557" y="1063451"/>
                </a:cubicBezTo>
                <a:cubicBezTo>
                  <a:pt x="1204611" y="875397"/>
                  <a:pt x="-152078" y="60011"/>
                  <a:pt x="1128323" y="0"/>
                </a:cubicBezTo>
                <a:lnTo>
                  <a:pt x="8015676" y="0"/>
                </a:lnTo>
                <a:cubicBezTo>
                  <a:pt x="8638832" y="0"/>
                  <a:pt x="9143999" y="505167"/>
                  <a:pt x="9143999" y="1128323"/>
                </a:cubicBezTo>
                <a:lnTo>
                  <a:pt x="9143999" y="5641481"/>
                </a:lnTo>
                <a:cubicBezTo>
                  <a:pt x="9143999" y="6264637"/>
                  <a:pt x="8638832" y="6769804"/>
                  <a:pt x="8015676" y="6769804"/>
                </a:cubicBezTo>
                <a:lnTo>
                  <a:pt x="1128323" y="6769804"/>
                </a:lnTo>
                <a:cubicBezTo>
                  <a:pt x="505167" y="6769804"/>
                  <a:pt x="0" y="6264637"/>
                  <a:pt x="0" y="5641481"/>
                </a:cubicBezTo>
                <a:lnTo>
                  <a:pt x="0" y="112832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4343400"/>
            <a:ext cx="4495800" cy="646331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অ্যাপ্লিকেশন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সফটওয়্যার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এবং অপারেটিং সিস্টেম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সফটওয়্যারের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মধ্যে কোনটি বেশি গুরুত্বপূর্ণ তা যুক্তিসহকারে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বুঝিয়ে লি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5421" y="3927901"/>
            <a:ext cx="5029200" cy="147732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8086" y="533400"/>
            <a:ext cx="1978427" cy="70788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  <a:ln w="571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AB\Desktop\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97581"/>
            <a:ext cx="3581400" cy="1895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363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LAB\Desktop\earth_computer_animated_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0536"/>
            <a:ext cx="1379588" cy="6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3334" y="685800"/>
            <a:ext cx="7637330" cy="4533232"/>
            <a:chOff x="753334" y="685800"/>
            <a:chExt cx="7637330" cy="4533232"/>
          </a:xfrm>
        </p:grpSpPr>
        <p:pic>
          <p:nvPicPr>
            <p:cNvPr id="2051" name="Picture 3" descr="C:\Users\LAB\Desktop\Capturen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" t="17190" r="8116" b="18729"/>
            <a:stretch/>
          </p:blipFill>
          <p:spPr bwMode="auto">
            <a:xfrm>
              <a:off x="753334" y="685800"/>
              <a:ext cx="7637330" cy="4533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2" descr="C:\Users\LAB\Desktop\earth_computer_animated_gif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302" y="891539"/>
              <a:ext cx="1422156" cy="14124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2" descr="C:\Users\LAB\Desktop\earth_computer_animated_gif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68" y="3302534"/>
              <a:ext cx="1422156" cy="13325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" name="Picture 2" descr="C:\Users\LAB\Desktop\earth_computer_animated_gif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246" y="3257216"/>
              <a:ext cx="1422156" cy="1175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" name="Picture 2" descr="C:\Users\LAB\Desktop\earth_computer_animated_gif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68" y="1138204"/>
              <a:ext cx="1422156" cy="12043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57427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497" y="99698"/>
            <a:ext cx="9143999" cy="659990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04" y="304800"/>
            <a:ext cx="1577192" cy="1620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ভালোভাবে পর্যবেক্ষণ কর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34CBA5-4DDC-4513-BB45-6AD28C28A1E6}"/>
              </a:ext>
            </a:extLst>
          </p:cNvPr>
          <p:cNvSpPr txBox="1"/>
          <p:nvPr/>
        </p:nvSpPr>
        <p:spPr>
          <a:xfrm>
            <a:off x="609599" y="526486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bn-IN" sz="2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যন্ত্রগুলো </a:t>
            </a:r>
            <a:r>
              <a:rPr lang="bn-IN" sz="2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সাহায্যে সচল এবং অর্থপূর্ণ হয়ে উঠে</a:t>
            </a:r>
            <a:r>
              <a:rPr lang="en-US" sz="1600" spc="-15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6854" y="1847677"/>
            <a:ext cx="6130290" cy="3103944"/>
            <a:chOff x="1506854" y="1847677"/>
            <a:chExt cx="6130290" cy="3103944"/>
          </a:xfrm>
        </p:grpSpPr>
        <p:pic>
          <p:nvPicPr>
            <p:cNvPr id="1026" name="Picture 2" descr="C:\Users\LAB\Desktop\picture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854" y="1847677"/>
              <a:ext cx="6130290" cy="3103944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LAB\Desktop\folder\images (3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346" y="3505200"/>
              <a:ext cx="2303144" cy="77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6C9483-05FD-4544-85DE-50924D4CFD80}"/>
              </a:ext>
            </a:extLst>
          </p:cNvPr>
          <p:cNvSpPr txBox="1"/>
          <p:nvPr/>
        </p:nvSpPr>
        <p:spPr>
          <a:xfrm>
            <a:off x="1695628" y="4952762"/>
            <a:ext cx="620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0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যন্ত্রগুলোকে কম্পিউটারের কী বলা হয়</a:t>
            </a:r>
            <a:r>
              <a:rPr lang="en-US" sz="16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024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99698"/>
            <a:ext cx="9143999" cy="659990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81000"/>
            <a:ext cx="1577192" cy="1620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90800" y="119149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/>
                <a:ea typeface="Arial Unicode MS" pitchFamily="34" charset="-128"/>
                <a:cs typeface="Arial Unicode MS" pitchFamily="34" charset="-128"/>
              </a:rPr>
              <a:t>আজকের পাঠের িবষয় </a:t>
            </a:r>
            <a:endParaRPr lang="en-US" sz="2800" b="1" dirty="0">
              <a:latin typeface="NikoshBAN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 descr="C:\Users\LAB\Desktop\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2" y="2481932"/>
            <a:ext cx="6069013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2590800"/>
            <a:ext cx="169942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সফটওয়ার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52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2530" y="114299"/>
            <a:ext cx="9006348" cy="65707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Beveled 2">
            <a:extLst>
              <a:ext uri="{FF2B5EF4-FFF2-40B4-BE49-F238E27FC236}">
                <a16:creationId xmlns=""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533400" y="801356"/>
            <a:ext cx="8458200" cy="4267200"/>
          </a:xfrm>
          <a:prstGeom prst="bevel">
            <a:avLst>
              <a:gd name="adj" fmla="val 4896"/>
            </a:avLst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শিক্ষার্থীরা……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কী তা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সফটওয়্যারের প্রকার উল্লেখ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28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কাজ বর্ণনা করতে </a:t>
            </a:r>
            <a:r>
              <a:rPr lang="bn-IN" sz="28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</a:t>
            </a:r>
            <a:r>
              <a:rPr lang="bn-IN" sz="28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সফটওয়্যারের গুরুত্ব ব্যাখ্যা করতে </a:t>
            </a:r>
            <a:r>
              <a:rPr lang="bn-IN" sz="28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14299"/>
            <a:ext cx="1290476" cy="1326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7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s-IN" dirty="0"/>
          </a:p>
        </p:txBody>
      </p:sp>
      <p:pic>
        <p:nvPicPr>
          <p:cNvPr id="3074" name="Picture 2" descr="C:\Users\LAB\Desktop\s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91557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228600"/>
            <a:ext cx="3276600" cy="369332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নিচের বিষয়টি ভালভাবে লক্ষ্য কর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2593"/>
            <a:ext cx="1061876" cy="1091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81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b="1" dirty="0"/>
              <a:t>সফটওয়্যার কি বা সফটওয়্যার কাকে বলে ?(</a:t>
            </a:r>
            <a:r>
              <a:rPr lang="en-US" b="1" dirty="0"/>
              <a:t>what is software)</a:t>
            </a:r>
            <a:endParaRPr lang="en-US" dirty="0"/>
          </a:p>
          <a:p>
            <a:r>
              <a:rPr lang="as-IN" dirty="0"/>
              <a:t>সফটওয়্যার হচ্ছে অনেক গুলো প্রোগ্রমস এর কালেকশন,মানে একটি সফটওয়্যার অনেক গুলো প্রোগ্রমস (</a:t>
            </a:r>
            <a:r>
              <a:rPr lang="en-US" dirty="0"/>
              <a:t>programs) </a:t>
            </a:r>
            <a:r>
              <a:rPr lang="as-IN" dirty="0"/>
              <a:t>সংযুক্ত হয়ে তৈরী হয়।(</a:t>
            </a:r>
            <a:r>
              <a:rPr lang="en-US" dirty="0"/>
              <a:t>software is a collection of programs that user to perform specific tasks).</a:t>
            </a:r>
          </a:p>
          <a:p>
            <a:r>
              <a:rPr lang="as-IN" dirty="0"/>
              <a:t>সফটওয়্যার কে বুঝার আগে প্রোগ্রম কি সেটা জানা দরকার। প্রোগ্রম হচ্ছে অনেক গুলো ইন্সট্রাকশন (</a:t>
            </a:r>
            <a:r>
              <a:rPr lang="en-US" dirty="0"/>
              <a:t>instruction) </a:t>
            </a:r>
            <a:r>
              <a:rPr lang="as-IN" dirty="0"/>
              <a:t>বা নির্দেশ যা কম্পিউটার বুঝে তার রেজাল্ট উৎপাদন করে।</a:t>
            </a:r>
          </a:p>
          <a:p>
            <a:r>
              <a:rPr lang="as-IN" dirty="0"/>
              <a:t>এই </a:t>
            </a:r>
            <a:r>
              <a:rPr lang="en-US" dirty="0"/>
              <a:t>programs </a:t>
            </a:r>
            <a:r>
              <a:rPr lang="as-IN" dirty="0"/>
              <a:t>গুলো সাধারণত কোডিং (</a:t>
            </a:r>
            <a:r>
              <a:rPr lang="en-US" dirty="0"/>
              <a:t>css,java,HTML) </a:t>
            </a:r>
            <a:r>
              <a:rPr lang="as-IN" dirty="0"/>
              <a:t>দ্বারা তৈরী হয়।আরো বিস্তারিত ভাবে বলতে হলে এই </a:t>
            </a:r>
            <a:r>
              <a:rPr lang="en-US" dirty="0"/>
              <a:t>programs </a:t>
            </a:r>
            <a:r>
              <a:rPr lang="as-IN" dirty="0"/>
              <a:t>গুলোর মধ্যে অনেক গুলো ইন্সট্রাকশন ইনপুট করা থাকে,যেগুলো কোনো নির্দিষ্ট কাজ যা আগে থেকে নির্ধারিত করা হয়ে থাকে।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204" y="1676400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latin typeface="NikoshBAN"/>
              </a:rPr>
              <a:t>সফটওয়্যার কি বা </a:t>
            </a:r>
            <a:r>
              <a:rPr lang="as-IN" b="1" dirty="0" smtClean="0">
                <a:latin typeface="NikoshBAN"/>
              </a:rPr>
              <a:t>সফটওয়্যার কাকে বলে ?(</a:t>
            </a:r>
            <a:r>
              <a:rPr lang="en-US" b="1" dirty="0" smtClean="0">
                <a:latin typeface="NikoshBAN"/>
              </a:rPr>
              <a:t>what is software)</a:t>
            </a:r>
          </a:p>
          <a:p>
            <a:endParaRPr lang="en-US" dirty="0">
              <a:latin typeface="NikoshBAN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NikoshBAN"/>
              </a:rPr>
              <a:t>	</a:t>
            </a:r>
            <a:r>
              <a:rPr lang="as-IN" sz="2000" dirty="0" smtClean="0">
                <a:latin typeface="NikoshBAN"/>
              </a:rPr>
              <a:t>সফটওয়্যার </a:t>
            </a:r>
            <a:r>
              <a:rPr lang="as-IN" sz="2000" dirty="0">
                <a:latin typeface="NikoshBAN"/>
              </a:rPr>
              <a:t>হচ্ছে অনেক গুলো প্রোগ্রমস এর কালেকশন,মানে একটি সফটওয়্যার অনেক গুলো প্রোগ্রমস (</a:t>
            </a:r>
            <a:r>
              <a:rPr lang="en-US" sz="2000" dirty="0">
                <a:latin typeface="NikoshBAN"/>
              </a:rPr>
              <a:t>programs) </a:t>
            </a:r>
            <a:r>
              <a:rPr lang="as-IN" sz="2000" dirty="0">
                <a:latin typeface="NikoshBAN"/>
              </a:rPr>
              <a:t>সংযুক্ত হয়ে তৈরী হয়।(</a:t>
            </a:r>
            <a:r>
              <a:rPr lang="en-US" sz="2000" dirty="0">
                <a:latin typeface="NikoshBAN"/>
              </a:rPr>
              <a:t>software is a collection of programs that user to perform specific tasks).</a:t>
            </a:r>
          </a:p>
          <a:p>
            <a:pPr algn="just">
              <a:lnSpc>
                <a:spcPct val="150000"/>
              </a:lnSpc>
            </a:pPr>
            <a:r>
              <a:rPr lang="as-IN" sz="2000" dirty="0">
                <a:latin typeface="NikoshBAN"/>
              </a:rPr>
              <a:t>সফটওয়্যার কে বুঝার আগে প্রোগ্রম কি সেটা জানা দরকার। প্রোগ্রম হচ্ছে অনেক গুলো ইন্সট্রাকশন (</a:t>
            </a:r>
            <a:r>
              <a:rPr lang="en-US" sz="2000" dirty="0">
                <a:latin typeface="NikoshBAN"/>
              </a:rPr>
              <a:t>instruction) </a:t>
            </a:r>
            <a:r>
              <a:rPr lang="as-IN" sz="2000" dirty="0">
                <a:latin typeface="NikoshBAN"/>
              </a:rPr>
              <a:t>বা নির্দেশ যা কম্পিউটার বুঝে তার রেজাল্ট উ</a:t>
            </a:r>
            <a:r>
              <a:rPr lang="as-IN" sz="1400" dirty="0">
                <a:latin typeface="NikoshBAN"/>
              </a:rPr>
              <a:t>ৎ</a:t>
            </a:r>
            <a:r>
              <a:rPr lang="as-IN" sz="2000" dirty="0">
                <a:latin typeface="NikoshBAN"/>
              </a:rPr>
              <a:t>পাদন করে।</a:t>
            </a:r>
          </a:p>
          <a:p>
            <a:pPr algn="just">
              <a:lnSpc>
                <a:spcPct val="150000"/>
              </a:lnSpc>
            </a:pPr>
            <a:r>
              <a:rPr lang="as-IN" sz="2000" dirty="0">
                <a:latin typeface="NikoshBAN"/>
              </a:rPr>
              <a:t>এই </a:t>
            </a:r>
            <a:r>
              <a:rPr lang="en-US" sz="2000" dirty="0">
                <a:latin typeface="NikoshBAN"/>
              </a:rPr>
              <a:t>programs </a:t>
            </a:r>
            <a:r>
              <a:rPr lang="as-IN" sz="2000" dirty="0">
                <a:latin typeface="NikoshBAN"/>
              </a:rPr>
              <a:t>গুলো সাধারণত কোডিং (</a:t>
            </a:r>
            <a:r>
              <a:rPr lang="en-US" sz="2000" dirty="0">
                <a:latin typeface="NikoshBAN"/>
              </a:rPr>
              <a:t>css,java,HTML) </a:t>
            </a:r>
            <a:r>
              <a:rPr lang="as-IN" sz="2000" dirty="0">
                <a:latin typeface="NikoshBAN"/>
              </a:rPr>
              <a:t>দ্বারা তৈরী হয়।আরো বিস্তারিত ভাবে বলতে হলে এই </a:t>
            </a:r>
            <a:r>
              <a:rPr lang="en-US" sz="2000" dirty="0">
                <a:latin typeface="NikoshBAN"/>
              </a:rPr>
              <a:t>programs </a:t>
            </a:r>
            <a:r>
              <a:rPr lang="as-IN" sz="2000" dirty="0">
                <a:latin typeface="NikoshBAN"/>
              </a:rPr>
              <a:t>গুলোর মধ্যে অনেক গুলো ইন্সট্রাকশন ইনপুট করা থাকে,যেগুলো কোনো নির্দিষ্ট কাজ যা আগে থেকে নির্ধারিত করা হয়ে থাকে।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290476" cy="1326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52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894" y="211099"/>
            <a:ext cx="9143999" cy="66469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02717" y="692646"/>
            <a:ext cx="2428352" cy="584775"/>
          </a:xfrm>
          <a:custGeom>
            <a:avLst/>
            <a:gdLst>
              <a:gd name="connsiteX0" fmla="*/ 0 w 2057400"/>
              <a:gd name="connsiteY0" fmla="*/ 0 h 461665"/>
              <a:gd name="connsiteX1" fmla="*/ 2057400 w 2057400"/>
              <a:gd name="connsiteY1" fmla="*/ 0 h 461665"/>
              <a:gd name="connsiteX2" fmla="*/ 2057400 w 2057400"/>
              <a:gd name="connsiteY2" fmla="*/ 461665 h 461665"/>
              <a:gd name="connsiteX3" fmla="*/ 0 w 2057400"/>
              <a:gd name="connsiteY3" fmla="*/ 461665 h 461665"/>
              <a:gd name="connsiteX4" fmla="*/ 0 w 2057400"/>
              <a:gd name="connsiteY4" fmla="*/ 0 h 461665"/>
              <a:gd name="connsiteX0" fmla="*/ 0 w 2057400"/>
              <a:gd name="connsiteY0" fmla="*/ 0 h 461665"/>
              <a:gd name="connsiteX1" fmla="*/ 2057400 w 2057400"/>
              <a:gd name="connsiteY1" fmla="*/ 0 h 461665"/>
              <a:gd name="connsiteX2" fmla="*/ 2057400 w 2057400"/>
              <a:gd name="connsiteY2" fmla="*/ 461665 h 461665"/>
              <a:gd name="connsiteX3" fmla="*/ 0 w 2057400"/>
              <a:gd name="connsiteY3" fmla="*/ 461665 h 461665"/>
              <a:gd name="connsiteX4" fmla="*/ 540937 w 2057400"/>
              <a:gd name="connsiteY4" fmla="*/ 214365 h 461665"/>
              <a:gd name="connsiteX5" fmla="*/ 0 w 2057400"/>
              <a:gd name="connsiteY5" fmla="*/ 0 h 461665"/>
              <a:gd name="connsiteX0" fmla="*/ 0 w 2057400"/>
              <a:gd name="connsiteY0" fmla="*/ 0 h 461665"/>
              <a:gd name="connsiteX1" fmla="*/ 2057400 w 2057400"/>
              <a:gd name="connsiteY1" fmla="*/ 0 h 461665"/>
              <a:gd name="connsiteX2" fmla="*/ 1545772 w 2057400"/>
              <a:gd name="connsiteY2" fmla="*/ 234462 h 461665"/>
              <a:gd name="connsiteX3" fmla="*/ 2057400 w 2057400"/>
              <a:gd name="connsiteY3" fmla="*/ 461665 h 461665"/>
              <a:gd name="connsiteX4" fmla="*/ 0 w 2057400"/>
              <a:gd name="connsiteY4" fmla="*/ 461665 h 461665"/>
              <a:gd name="connsiteX5" fmla="*/ 540937 w 2057400"/>
              <a:gd name="connsiteY5" fmla="*/ 214365 h 461665"/>
              <a:gd name="connsiteX6" fmla="*/ 0 w 2057400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400" h="461665">
                <a:moveTo>
                  <a:pt x="0" y="0"/>
                </a:moveTo>
                <a:lnTo>
                  <a:pt x="2057400" y="0"/>
                </a:lnTo>
                <a:cubicBezTo>
                  <a:pt x="2054330" y="84853"/>
                  <a:pt x="1548842" y="149609"/>
                  <a:pt x="1545772" y="234462"/>
                </a:cubicBezTo>
                <a:lnTo>
                  <a:pt x="2057400" y="461665"/>
                </a:lnTo>
                <a:lnTo>
                  <a:pt x="0" y="461665"/>
                </a:lnTo>
                <a:cubicBezTo>
                  <a:pt x="-558" y="322291"/>
                  <a:pt x="541495" y="353739"/>
                  <a:pt x="540937" y="214365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একক কাজ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AB\Desktop\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11" y="1651786"/>
            <a:ext cx="2856420" cy="2082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67036" y="3962400"/>
            <a:ext cx="2743200" cy="429400"/>
            <a:chOff x="3167036" y="3962400"/>
            <a:chExt cx="2743200" cy="429400"/>
          </a:xfrm>
        </p:grpSpPr>
        <p:sp>
          <p:nvSpPr>
            <p:cNvPr id="8" name="TextBox 7"/>
            <p:cNvSpPr txBox="1"/>
            <p:nvPr/>
          </p:nvSpPr>
          <p:spPr>
            <a:xfrm>
              <a:off x="3167036" y="3962400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 </a:t>
              </a:r>
              <a:endParaRPr lang="en-US" sz="2000" dirty="0"/>
            </a:p>
          </p:txBody>
        </p:sp>
        <p:pic>
          <p:nvPicPr>
            <p:cNvPr id="1028" name="Picture 4" descr="C:\Users\LAB\Desktop\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689" y="3962400"/>
              <a:ext cx="533399" cy="42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92646"/>
            <a:ext cx="1272392" cy="1307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53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497"/>
            <a:ext cx="9143999" cy="6740307"/>
          </a:xfrm>
          <a:prstGeom prst="rect">
            <a:avLst/>
          </a:prstGeom>
          <a:solidFill>
            <a:schemeClr val="tx2"/>
          </a:solidFill>
          <a:ln w="762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749" y="29497"/>
            <a:ext cx="9143999" cy="67698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A65FE-4D2D-4CFA-87ED-129F1C38197F}"/>
              </a:ext>
            </a:extLst>
          </p:cNvPr>
          <p:cNvSpPr txBox="1"/>
          <p:nvPr/>
        </p:nvSpPr>
        <p:spPr>
          <a:xfrm>
            <a:off x="3594008" y="2409873"/>
            <a:ext cx="195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5B4D460-BE77-487C-9A77-C6E354D4A411}"/>
              </a:ext>
            </a:extLst>
          </p:cNvPr>
          <p:cNvCxnSpPr>
            <a:cxnSpLocks/>
          </p:cNvCxnSpPr>
          <p:nvPr/>
        </p:nvCxnSpPr>
        <p:spPr>
          <a:xfrm flipV="1">
            <a:off x="4572000" y="2943273"/>
            <a:ext cx="0" cy="4572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1243627-61AC-45AB-9A53-7CFB9D5C58E6}"/>
              </a:ext>
            </a:extLst>
          </p:cNvPr>
          <p:cNvCxnSpPr/>
          <p:nvPr/>
        </p:nvCxnSpPr>
        <p:spPr>
          <a:xfrm>
            <a:off x="2324100" y="3352800"/>
            <a:ext cx="449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9FF8434-7AF0-46BB-90D8-FB499F44A97D}"/>
              </a:ext>
            </a:extLst>
          </p:cNvPr>
          <p:cNvCxnSpPr>
            <a:cxnSpLocks/>
          </p:cNvCxnSpPr>
          <p:nvPr/>
        </p:nvCxnSpPr>
        <p:spPr>
          <a:xfrm flipV="1">
            <a:off x="2343765" y="3352800"/>
            <a:ext cx="0" cy="4572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168C5E4-8784-4B93-8655-3AE124027364}"/>
              </a:ext>
            </a:extLst>
          </p:cNvPr>
          <p:cNvCxnSpPr>
            <a:cxnSpLocks/>
          </p:cNvCxnSpPr>
          <p:nvPr/>
        </p:nvCxnSpPr>
        <p:spPr>
          <a:xfrm flipV="1">
            <a:off x="6796548" y="3400473"/>
            <a:ext cx="0" cy="45720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D4FAD1-2ABD-4E68-A470-82107B814346}"/>
              </a:ext>
            </a:extLst>
          </p:cNvPr>
          <p:cNvSpPr txBox="1"/>
          <p:nvPr/>
        </p:nvSpPr>
        <p:spPr>
          <a:xfrm>
            <a:off x="533400" y="373380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E62458-3E41-4920-9C5D-3F74D352CA61}"/>
              </a:ext>
            </a:extLst>
          </p:cNvPr>
          <p:cNvSpPr txBox="1"/>
          <p:nvPr/>
        </p:nvSpPr>
        <p:spPr>
          <a:xfrm>
            <a:off x="4495800" y="3781473"/>
            <a:ext cx="425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E2CE4F-E46F-457E-970A-F763906C83C3}"/>
              </a:ext>
            </a:extLst>
          </p:cNvPr>
          <p:cNvSpPr txBox="1"/>
          <p:nvPr/>
        </p:nvSpPr>
        <p:spPr>
          <a:xfrm>
            <a:off x="2438400" y="430214"/>
            <a:ext cx="4495800" cy="830997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0"/>
          </a:gradFill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প্রকার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0031"/>
            <a:ext cx="1061876" cy="1091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22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359</Words>
  <Application>Microsoft Office PowerPoint</Application>
  <PresentationFormat>On-screen Show (4:3)</PresentationFormat>
  <Paragraphs>585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43</cp:revision>
  <dcterms:created xsi:type="dcterms:W3CDTF">2006-08-16T00:00:00Z</dcterms:created>
  <dcterms:modified xsi:type="dcterms:W3CDTF">2020-11-16T14:59:13Z</dcterms:modified>
</cp:coreProperties>
</file>