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8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80" r:id="rId18"/>
    <p:sldId id="281" r:id="rId19"/>
    <p:sldId id="279" r:id="rId20"/>
    <p:sldId id="277" r:id="rId21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EE99DC-9E84-47EE-B47E-DED4143D69AC}" type="doc">
      <dgm:prSet loTypeId="urn:microsoft.com/office/officeart/2008/layout/PictureAccentList" loCatId="pictur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D049AB2-6A0F-4AB7-B854-EB370D9C6AB0}">
      <dgm:prSet phldrT="[Text]" custT="1"/>
      <dgm:spPr>
        <a:solidFill>
          <a:schemeClr val="accent2">
            <a:lumMod val="20000"/>
            <a:lumOff val="80000"/>
          </a:schemeClr>
        </a:solidFill>
        <a:effectLst>
          <a:innerShdw blurRad="114300">
            <a:prstClr val="black"/>
          </a:innerShdw>
        </a:effectLst>
      </dgm:spPr>
      <dgm:t>
        <a:bodyPr/>
        <a:lstStyle/>
        <a:p>
          <a:pPr algn="ctr"/>
          <a:endParaRPr lang="bn-IN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bn-IN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bn-IN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bn-IN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bn-IN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bn-IN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en-US" sz="4400" b="1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এই</a:t>
          </a:r>
          <a:r>
            <a:rPr lang="en-US" sz="44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b="1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পাঠে</a:t>
          </a:r>
          <a:r>
            <a:rPr lang="en-US" sz="44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b="1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শিক্ষার্থীরা</a:t>
          </a:r>
          <a:r>
            <a:rPr lang="en-US" sz="44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……..……</a:t>
          </a:r>
          <a:endParaRPr lang="bn-IN" sz="4400" b="1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bn-IN" sz="4400" b="1" cap="none" spc="0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১। বাংলাদেশের জলবায়ুর প্রকৃতি ব্যাখ্যা করতে পারবে । </a:t>
          </a:r>
        </a:p>
        <a:p>
          <a:pPr algn="l"/>
          <a:r>
            <a:rPr lang="bn-IN" sz="4400" b="1" cap="none" spc="0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২। বাংলাদেশের জলবায়ু পরিবর্তনের কারণ ব্যাখ্যা করতে পারবে । </a:t>
          </a:r>
        </a:p>
        <a:p>
          <a:pPr algn="ctr"/>
          <a:endParaRPr lang="bn-IN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bn-IN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bn-IN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en-US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bn-IN" sz="4400" b="0" cap="none" spc="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endParaRPr lang="en-US" sz="4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0E90C62-6FEF-4D69-9573-772D82939175}" type="parTrans" cxnId="{1F7E8081-9082-46CD-A675-C21DC47DC72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79EFE06-87CD-4D4E-9B03-977A629E3F25}" type="sibTrans" cxnId="{1F7E8081-9082-46CD-A675-C21DC47DC72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37EA690-3A69-471B-AAE5-09E1E86F9BED}" type="pres">
      <dgm:prSet presAssocID="{5EEE99DC-9E84-47EE-B47E-DED4143D69A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8EA6EC6-2CD7-4179-A0F5-02B456E07238}" type="pres">
      <dgm:prSet presAssocID="{1D049AB2-6A0F-4AB7-B854-EB370D9C6AB0}" presName="root" presStyleCnt="0">
        <dgm:presLayoutVars>
          <dgm:chMax/>
          <dgm:chPref val="4"/>
        </dgm:presLayoutVars>
      </dgm:prSet>
      <dgm:spPr/>
    </dgm:pt>
    <dgm:pt modelId="{1242339C-7143-4851-B50F-B628B5097573}" type="pres">
      <dgm:prSet presAssocID="{1D049AB2-6A0F-4AB7-B854-EB370D9C6AB0}" presName="rootComposite" presStyleCnt="0">
        <dgm:presLayoutVars/>
      </dgm:prSet>
      <dgm:spPr/>
    </dgm:pt>
    <dgm:pt modelId="{0BD241EF-38AD-4AD8-B6B9-6CA42E8C147B}" type="pres">
      <dgm:prSet presAssocID="{1D049AB2-6A0F-4AB7-B854-EB370D9C6AB0}" presName="rootText" presStyleLbl="node0" presStyleIdx="0" presStyleCnt="1" custScaleY="400000" custLinFactNeighborX="1136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D138CB2F-DC16-46B2-8D37-ABD80D06E294}" type="pres">
      <dgm:prSet presAssocID="{1D049AB2-6A0F-4AB7-B854-EB370D9C6AB0}" presName="childShape" presStyleCnt="0">
        <dgm:presLayoutVars>
          <dgm:chMax val="0"/>
          <dgm:chPref val="0"/>
        </dgm:presLayoutVars>
      </dgm:prSet>
      <dgm:spPr/>
    </dgm:pt>
  </dgm:ptLst>
  <dgm:cxnLst>
    <dgm:cxn modelId="{1F7E8081-9082-46CD-A675-C21DC47DC729}" srcId="{5EEE99DC-9E84-47EE-B47E-DED4143D69AC}" destId="{1D049AB2-6A0F-4AB7-B854-EB370D9C6AB0}" srcOrd="0" destOrd="0" parTransId="{E0E90C62-6FEF-4D69-9573-772D82939175}" sibTransId="{179EFE06-87CD-4D4E-9B03-977A629E3F25}"/>
    <dgm:cxn modelId="{315C4E52-BDBD-4B6F-B579-2436CA7DA609}" type="presOf" srcId="{1D049AB2-6A0F-4AB7-B854-EB370D9C6AB0}" destId="{0BD241EF-38AD-4AD8-B6B9-6CA42E8C147B}" srcOrd="0" destOrd="0" presId="urn:microsoft.com/office/officeart/2008/layout/PictureAccentList"/>
    <dgm:cxn modelId="{9C9C2C4C-DB9D-4611-B380-17010160592C}" type="presOf" srcId="{5EEE99DC-9E84-47EE-B47E-DED4143D69AC}" destId="{837EA690-3A69-471B-AAE5-09E1E86F9BED}" srcOrd="0" destOrd="0" presId="urn:microsoft.com/office/officeart/2008/layout/PictureAccentList"/>
    <dgm:cxn modelId="{EAF48859-3E2F-40C8-A843-C91EB8F58706}" type="presParOf" srcId="{837EA690-3A69-471B-AAE5-09E1E86F9BED}" destId="{68EA6EC6-2CD7-4179-A0F5-02B456E07238}" srcOrd="0" destOrd="0" presId="urn:microsoft.com/office/officeart/2008/layout/PictureAccentList"/>
    <dgm:cxn modelId="{38E5E25F-8363-4729-B0C2-F6132886EEED}" type="presParOf" srcId="{68EA6EC6-2CD7-4179-A0F5-02B456E07238}" destId="{1242339C-7143-4851-B50F-B628B5097573}" srcOrd="0" destOrd="0" presId="urn:microsoft.com/office/officeart/2008/layout/PictureAccentList"/>
    <dgm:cxn modelId="{241CD0DB-E579-469D-A85E-49F95C905803}" type="presParOf" srcId="{1242339C-7143-4851-B50F-B628B5097573}" destId="{0BD241EF-38AD-4AD8-B6B9-6CA42E8C147B}" srcOrd="0" destOrd="0" presId="urn:microsoft.com/office/officeart/2008/layout/PictureAccentList"/>
    <dgm:cxn modelId="{F4D1E88C-6784-476A-B6E2-C23FD572697D}" type="presParOf" srcId="{68EA6EC6-2CD7-4179-A0F5-02B456E07238}" destId="{D138CB2F-DC16-46B2-8D37-ABD80D06E294}" srcOrd="1" destOrd="0" presId="urn:microsoft.com/office/officeart/2008/layout/PictureAccentLis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2CA-4AB0-452C-9D5E-00E6CAE937B2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B467-3F46-4A9E-ADF3-AEA8B8635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2CA-4AB0-452C-9D5E-00E6CAE937B2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B467-3F46-4A9E-ADF3-AEA8B8635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2CA-4AB0-452C-9D5E-00E6CAE937B2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B467-3F46-4A9E-ADF3-AEA8B8635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2CA-4AB0-452C-9D5E-00E6CAE937B2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B467-3F46-4A9E-ADF3-AEA8B8635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2CA-4AB0-452C-9D5E-00E6CAE937B2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B467-3F46-4A9E-ADF3-AEA8B8635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2CA-4AB0-452C-9D5E-00E6CAE937B2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B467-3F46-4A9E-ADF3-AEA8B8635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2CA-4AB0-452C-9D5E-00E6CAE937B2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B467-3F46-4A9E-ADF3-AEA8B8635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2CA-4AB0-452C-9D5E-00E6CAE937B2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B467-3F46-4A9E-ADF3-AEA8B8635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2CA-4AB0-452C-9D5E-00E6CAE937B2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B467-3F46-4A9E-ADF3-AEA8B8635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2CA-4AB0-452C-9D5E-00E6CAE937B2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B467-3F46-4A9E-ADF3-AEA8B8635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2CA-4AB0-452C-9D5E-00E6CAE937B2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B467-3F46-4A9E-ADF3-AEA8B8635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672CA-4AB0-452C-9D5E-00E6CAE937B2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9B467-3F46-4A9E-ADF3-AEA8B8635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mailto:bulbuli8012@gmail.com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2.jpeg"/><Relationship Id="rId7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228600"/>
            <a:ext cx="8763000" cy="6324600"/>
          </a:xfrm>
          <a:prstGeom prst="frame">
            <a:avLst>
              <a:gd name="adj1" fmla="val 160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4-Point Star 2"/>
          <p:cNvSpPr/>
          <p:nvPr/>
        </p:nvSpPr>
        <p:spPr>
          <a:xfrm rot="2636731">
            <a:off x="289104" y="385954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4-Point Star 4"/>
          <p:cNvSpPr/>
          <p:nvPr/>
        </p:nvSpPr>
        <p:spPr>
          <a:xfrm rot="6957713">
            <a:off x="271351" y="59658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4-Point Star 5"/>
          <p:cNvSpPr/>
          <p:nvPr/>
        </p:nvSpPr>
        <p:spPr>
          <a:xfrm rot="2618499">
            <a:off x="8297904" y="4099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 rot="1596169">
            <a:off x="8229600" y="6019800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 descr="images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514600"/>
            <a:ext cx="6123214" cy="3429000"/>
          </a:xfrm>
          <a:prstGeom prst="roundRect">
            <a:avLst>
              <a:gd name="adj" fmla="val 16667"/>
            </a:avLst>
          </a:prstGeom>
          <a:ln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Rectangle 10"/>
          <p:cNvSpPr/>
          <p:nvPr/>
        </p:nvSpPr>
        <p:spPr>
          <a:xfrm>
            <a:off x="1371600" y="533400"/>
            <a:ext cx="6056466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err="1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b="1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cap="none" spc="0" dirty="0" err="1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7200" b="1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b="1" dirty="0" err="1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শিবগঞ্জ</a:t>
            </a:r>
            <a:r>
              <a:rPr lang="en-US" sz="40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40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cap="none" spc="0" dirty="0">
              <a:ln w="1905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228600"/>
            <a:ext cx="8763000" cy="6324600"/>
          </a:xfrm>
          <a:prstGeom prst="frame">
            <a:avLst>
              <a:gd name="adj1" fmla="val 160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4-Point Star 2"/>
          <p:cNvSpPr/>
          <p:nvPr/>
        </p:nvSpPr>
        <p:spPr>
          <a:xfrm rot="2636731">
            <a:off x="289104" y="385954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4-Point Star 4"/>
          <p:cNvSpPr/>
          <p:nvPr/>
        </p:nvSpPr>
        <p:spPr>
          <a:xfrm rot="8136831">
            <a:off x="271351" y="59658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4-Point Star 5"/>
          <p:cNvSpPr/>
          <p:nvPr/>
        </p:nvSpPr>
        <p:spPr>
          <a:xfrm rot="2618499">
            <a:off x="8297904" y="4099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 rot="1596169">
            <a:off x="8229600" y="6019800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533400"/>
            <a:ext cx="5486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পাঠ-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IN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বাংলাদেশের জলবায়ু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কারণঃ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bn-IN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TAREK\Pictures\New folder\download (2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572000"/>
            <a:ext cx="2438400" cy="16573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1027" name="Picture 3" descr="C:\Users\TAREK\Pictures\New folder\download (2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4572000"/>
            <a:ext cx="2438400" cy="167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8" name="Picture 4" descr="C:\Users\TAREK\Pictures\New folder\download (2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4572000"/>
            <a:ext cx="2590800" cy="1676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1029" name="Picture 5" descr="C:\Users\TAREK\Pictures\New folder\download (2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47800" y="1143000"/>
            <a:ext cx="2914650" cy="1571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0" name="Picture 6" descr="C:\Users\TAREK\Pictures\New folder\download (3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00600" y="1143000"/>
            <a:ext cx="2800350" cy="1628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609600" y="2438400"/>
            <a:ext cx="8077200" cy="297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ঋতু পরিবর্তনের সঙ্গে তাল মিলিয়ে আবহাওয়ার পরিবর্তন লক্ষ্য করা যায় না । যেমন-বর্ষাকালে বৃষ্টিপাতের পরিমাণ কম্র যাচ্ছে । শীতকালে শীত দেরিতে আসছে এবং স্বল্পসময়ে চলে যাচ্ছে । জলবায়ু পরিবর্তনের  কারণে প্রাকৃতিক দূর্যোগের পরিমাণ বেড়ে যাচ্ছে । বন্যা জলোচ্ছ্বাস ও খরার প্রকোপ বাড়ছে । নদী নালা খাল শুকিয়ে যাচ্ছে । 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3" grpId="0" build="allAtOnce"/>
      <p:bldP spid="13" grpI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228600"/>
            <a:ext cx="8763000" cy="6324600"/>
          </a:xfrm>
          <a:prstGeom prst="frame">
            <a:avLst>
              <a:gd name="adj1" fmla="val 160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4-Point Star 2"/>
          <p:cNvSpPr/>
          <p:nvPr/>
        </p:nvSpPr>
        <p:spPr>
          <a:xfrm rot="2636731">
            <a:off x="289104" y="385954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4-Point Star 4"/>
          <p:cNvSpPr/>
          <p:nvPr/>
        </p:nvSpPr>
        <p:spPr>
          <a:xfrm rot="6957713">
            <a:off x="271351" y="59658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4-Point Star 5"/>
          <p:cNvSpPr/>
          <p:nvPr/>
        </p:nvSpPr>
        <p:spPr>
          <a:xfrm rot="2618499">
            <a:off x="8297904" y="4099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 rot="1596169">
            <a:off x="8229600" y="6019800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50" name="Picture 2" descr="C:\Users\TAREK\Pictures\New folder\download (2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914400"/>
            <a:ext cx="3740046" cy="228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pic>
        <p:nvPicPr>
          <p:cNvPr id="2051" name="Picture 3" descr="C:\Users\TAREK\Pictures\New folder\images (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914400"/>
            <a:ext cx="3851413" cy="2286000"/>
          </a:xfrm>
          <a:prstGeom prst="rect">
            <a:avLst/>
          </a:prstGeom>
          <a:noFill/>
        </p:spPr>
      </p:pic>
      <p:pic>
        <p:nvPicPr>
          <p:cNvPr id="2052" name="Picture 4" descr="C:\Users\TAREK\Pictures\New folder\download (2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2824" y="3810000"/>
            <a:ext cx="3582730" cy="2286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2053" name="Picture 5" descr="C:\Users\TAREK\Pictures\New folder\download (27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24400" y="3810001"/>
            <a:ext cx="37338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228600"/>
            <a:ext cx="8763000" cy="6324600"/>
          </a:xfrm>
          <a:prstGeom prst="frame">
            <a:avLst>
              <a:gd name="adj1" fmla="val 160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4-Point Star 2"/>
          <p:cNvSpPr/>
          <p:nvPr/>
        </p:nvSpPr>
        <p:spPr>
          <a:xfrm rot="2636731">
            <a:off x="289104" y="385954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4-Point Star 4"/>
          <p:cNvSpPr/>
          <p:nvPr/>
        </p:nvSpPr>
        <p:spPr>
          <a:xfrm rot="6957713">
            <a:off x="271351" y="59658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4-Point Star 5"/>
          <p:cNvSpPr/>
          <p:nvPr/>
        </p:nvSpPr>
        <p:spPr>
          <a:xfrm rot="2618499">
            <a:off x="8297904" y="4099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 rot="1596169">
            <a:off x="8229600" y="6019800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074" name="Picture 2" descr="C:\Users\TAREK\Pictures\New folder\images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914400"/>
            <a:ext cx="5925349" cy="32766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2057400" y="4572000"/>
            <a:ext cx="45720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গ্রীন হাউস গ্যাস 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228600"/>
            <a:ext cx="8763000" cy="6324600"/>
          </a:xfrm>
          <a:prstGeom prst="frame">
            <a:avLst>
              <a:gd name="adj1" fmla="val 160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4-Point Star 2"/>
          <p:cNvSpPr/>
          <p:nvPr/>
        </p:nvSpPr>
        <p:spPr>
          <a:xfrm rot="2636731">
            <a:off x="289104" y="385954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4-Point Star 4"/>
          <p:cNvSpPr/>
          <p:nvPr/>
        </p:nvSpPr>
        <p:spPr>
          <a:xfrm rot="6957713">
            <a:off x="271351" y="59658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4-Point Star 5"/>
          <p:cNvSpPr/>
          <p:nvPr/>
        </p:nvSpPr>
        <p:spPr>
          <a:xfrm rot="2618499">
            <a:off x="8297904" y="4099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 rot="1596169">
            <a:off x="8229600" y="6019800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098" name="Picture 2" descr="C:\Users\TAREK\Pictures\New folder\images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1" y="609600"/>
            <a:ext cx="3352800" cy="255530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4099" name="Picture 3" descr="C:\Users\TAREK\Pictures\New folder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609600"/>
            <a:ext cx="3200400" cy="25742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100" name="Picture 4" descr="C:\Users\TAREK\Pictures\New folder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4999" y="3429000"/>
            <a:ext cx="5012635" cy="259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228600"/>
            <a:ext cx="8763000" cy="6324600"/>
          </a:xfrm>
          <a:prstGeom prst="frame">
            <a:avLst>
              <a:gd name="adj1" fmla="val 160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4-Point Star 2"/>
          <p:cNvSpPr/>
          <p:nvPr/>
        </p:nvSpPr>
        <p:spPr>
          <a:xfrm rot="2636731">
            <a:off x="289104" y="385954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4-Point Star 4"/>
          <p:cNvSpPr/>
          <p:nvPr/>
        </p:nvSpPr>
        <p:spPr>
          <a:xfrm rot="6957713">
            <a:off x="271351" y="59658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4-Point Star 5"/>
          <p:cNvSpPr/>
          <p:nvPr/>
        </p:nvSpPr>
        <p:spPr>
          <a:xfrm rot="2618499">
            <a:off x="8297904" y="4099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 rot="1596169">
            <a:off x="8229600" y="6019800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122" name="Picture 2" descr="C:\Users\TAREK\Pictures\New folder\download (2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533400"/>
            <a:ext cx="5947833" cy="38100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838200" y="4495800"/>
            <a:ext cx="739140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শুধু বাংলাদেশেই নয় সারা পৃথিবীতেই জলবায়ু পরিবর্তনের মূল কারণ হচ্ছে বৈশিখ উষ্ণায়ন ।  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228600"/>
            <a:ext cx="8763000" cy="6324600"/>
          </a:xfrm>
          <a:prstGeom prst="frame">
            <a:avLst>
              <a:gd name="adj1" fmla="val 160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4-Point Star 2"/>
          <p:cNvSpPr/>
          <p:nvPr/>
        </p:nvSpPr>
        <p:spPr>
          <a:xfrm rot="2636731">
            <a:off x="289104" y="385954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4-Point Star 4"/>
          <p:cNvSpPr/>
          <p:nvPr/>
        </p:nvSpPr>
        <p:spPr>
          <a:xfrm rot="6957713">
            <a:off x="271351" y="59658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4-Point Star 5"/>
          <p:cNvSpPr/>
          <p:nvPr/>
        </p:nvSpPr>
        <p:spPr>
          <a:xfrm rot="2618499">
            <a:off x="8297904" y="4099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 rot="1596169">
            <a:off x="8229600" y="6019800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6" name="Picture 2" descr="C:\Users\TAREK\Pictures\New folder\download (3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914400"/>
            <a:ext cx="3290614" cy="2133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  <p:pic>
        <p:nvPicPr>
          <p:cNvPr id="6147" name="Picture 3" descr="C:\Users\TAREK\Pictures\New folder\download (2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914400"/>
            <a:ext cx="3265714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148" name="Picture 4" descr="C:\Users\TAREK\Pictures\New folder\download (2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799" y="3581400"/>
            <a:ext cx="4842933" cy="251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609600" y="2819400"/>
            <a:ext cx="739140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ভূমিধ্বস,অবাধে গাছ কাটা ও পাহাড় কাটার কারণেও পৃথিবীর উষ্ণাতা বৃদ্ধি পাচ্ছে । 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228600"/>
            <a:ext cx="8763000" cy="6324600"/>
          </a:xfrm>
          <a:prstGeom prst="frame">
            <a:avLst>
              <a:gd name="adj1" fmla="val 160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4-Point Star 2"/>
          <p:cNvSpPr/>
          <p:nvPr/>
        </p:nvSpPr>
        <p:spPr>
          <a:xfrm rot="2636731">
            <a:off x="289104" y="385954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4-Point Star 4"/>
          <p:cNvSpPr/>
          <p:nvPr/>
        </p:nvSpPr>
        <p:spPr>
          <a:xfrm rot="6957713">
            <a:off x="271351" y="59658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4-Point Star 5"/>
          <p:cNvSpPr/>
          <p:nvPr/>
        </p:nvSpPr>
        <p:spPr>
          <a:xfrm rot="2618499">
            <a:off x="8297904" y="4099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 rot="1596169">
            <a:off x="8229600" y="6019800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3429000"/>
            <a:ext cx="800100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bn-I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গ্রিনহাউস গ্যাস বলতে কোন কোন গ্যাসকে বোঝায় ? </a:t>
            </a:r>
          </a:p>
          <a:p>
            <a:pPr>
              <a:buFont typeface="Wingdings" pitchFamily="2" charset="2"/>
              <a:buChar char="§"/>
            </a:pPr>
            <a:r>
              <a:rPr lang="bn-I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 এ গ্যাসগুলো কীভাবে উষ্ণতা বৃদ্ধি পাচ্ছে ? ব্যাখ্যা কর  । 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171" name="Picture 3" descr="C:\Users\TAREK\Pictures\New folder\download (3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600200"/>
            <a:ext cx="2857500" cy="1600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128897" y="619831"/>
            <a:ext cx="2047355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BF501F3B-1F64-4242-9251-09946AAF534A}"/>
              </a:ext>
            </a:extLst>
          </p:cNvPr>
          <p:cNvSpPr/>
          <p:nvPr/>
        </p:nvSpPr>
        <p:spPr>
          <a:xfrm>
            <a:off x="304800" y="1219200"/>
            <a:ext cx="510909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জলবায়ু পরিবর্তনের কারণে বেড়ে যাচ্ছে ?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AD024C5A-D747-4F54-9C53-56D3E515CEF7}"/>
              </a:ext>
            </a:extLst>
          </p:cNvPr>
          <p:cNvSpPr/>
          <p:nvPr/>
        </p:nvSpPr>
        <p:spPr>
          <a:xfrm>
            <a:off x="1219200" y="1676400"/>
            <a:ext cx="182453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(ক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জনসংখ্যা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3A6B576F-54ED-41AE-A91E-B313761A8873}"/>
              </a:ext>
            </a:extLst>
          </p:cNvPr>
          <p:cNvSpPr/>
          <p:nvPr/>
        </p:nvSpPr>
        <p:spPr>
          <a:xfrm>
            <a:off x="4858625" y="1666572"/>
            <a:ext cx="1651414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(খ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উৎপাদন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46984696-86B1-4C85-97AC-645460493060}"/>
              </a:ext>
            </a:extLst>
          </p:cNvPr>
          <p:cNvSpPr/>
          <p:nvPr/>
        </p:nvSpPr>
        <p:spPr>
          <a:xfrm>
            <a:off x="1295400" y="2209800"/>
            <a:ext cx="2537874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প্রাকৃতিক দূর্যোগ 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5BFC3596-0FCF-4D36-B018-9E300A0AA07B}"/>
              </a:ext>
            </a:extLst>
          </p:cNvPr>
          <p:cNvSpPr/>
          <p:nvPr/>
        </p:nvSpPr>
        <p:spPr>
          <a:xfrm>
            <a:off x="4792530" y="2182728"/>
            <a:ext cx="2730235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ঘ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সামাজিক সমস্যা 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EBB69A2C-95B3-4AD2-8A14-08F5A4B67FF0}"/>
              </a:ext>
            </a:extLst>
          </p:cNvPr>
          <p:cNvSpPr/>
          <p:nvPr/>
        </p:nvSpPr>
        <p:spPr>
          <a:xfrm>
            <a:off x="228601" y="2667000"/>
            <a:ext cx="8915400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বাংলাদেশের প্রকৃতি সুজলা,সুফলা, শস্য,শ্যামলা হওয়ার মূল কারণ হলো -?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8F20C426-AC6B-4A10-AA3A-B815394DB06D}"/>
              </a:ext>
            </a:extLst>
          </p:cNvPr>
          <p:cNvSpPr/>
          <p:nvPr/>
        </p:nvSpPr>
        <p:spPr>
          <a:xfrm>
            <a:off x="1371600" y="3200400"/>
            <a:ext cx="284404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(ক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অনুকূল আবহাওয়া 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6EF3784F-2EC8-4E60-B04E-D107A75FDC39}"/>
              </a:ext>
            </a:extLst>
          </p:cNvPr>
          <p:cNvSpPr/>
          <p:nvPr/>
        </p:nvSpPr>
        <p:spPr>
          <a:xfrm>
            <a:off x="4800600" y="3200400"/>
            <a:ext cx="3049233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(খ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কৃষিভিত্তিক অর্থনীতি 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B163EE4E-7CCB-4159-91B7-1D33D59D2964}"/>
              </a:ext>
            </a:extLst>
          </p:cNvPr>
          <p:cNvSpPr/>
          <p:nvPr/>
        </p:nvSpPr>
        <p:spPr>
          <a:xfrm>
            <a:off x="1447800" y="3733800"/>
            <a:ext cx="4411785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(গ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ভূমি আর প্রক্রিতির নিবিড় সম্পর্ক 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xmlns="" id="{3E2805E1-B6BE-4C3B-86B0-F72DBAF2CC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2057400"/>
            <a:ext cx="495335" cy="606510"/>
          </a:xfrm>
          <a:prstGeom prst="rect">
            <a:avLst/>
          </a:prstGeom>
        </p:spPr>
      </p:pic>
      <p:sp>
        <p:nvSpPr>
          <p:cNvPr id="37" name="TextBox 20">
            <a:extLst>
              <a:ext uri="{FF2B5EF4-FFF2-40B4-BE49-F238E27FC236}">
                <a16:creationId xmlns:a16="http://schemas.microsoft.com/office/drawing/2014/main" xmlns="" id="{49AB57AE-8D0E-4766-84C3-84C5193746AD}"/>
              </a:ext>
            </a:extLst>
          </p:cNvPr>
          <p:cNvSpPr txBox="1"/>
          <p:nvPr/>
        </p:nvSpPr>
        <p:spPr>
          <a:xfrm>
            <a:off x="5029200" y="533400"/>
            <a:ext cx="2509053" cy="461665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</a:t>
            </a:r>
            <a:r>
              <a:rPr kumimoji="0" lang="as-IN" sz="2400" b="1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ঠ</a:t>
            </a:r>
            <a:r>
              <a:rPr kumimoji="0" lang="en-US" sz="2400" b="1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ি</a:t>
            </a:r>
            <a:r>
              <a:rPr kumimoji="0" lang="as-IN" sz="2400" b="1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</a:t>
            </a:r>
            <a:r>
              <a:rPr kumimoji="0" lang="en-US" sz="2400" b="1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উত্তরের জন্য ক্লিক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6C0AA9BD-3815-4909-B6E5-DC59C89B36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3124200"/>
            <a:ext cx="477584" cy="584775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D5D13BC8-6AEA-488B-A349-0E44602F1865}"/>
              </a:ext>
            </a:extLst>
          </p:cNvPr>
          <p:cNvSpPr/>
          <p:nvPr/>
        </p:nvSpPr>
        <p:spPr>
          <a:xfrm>
            <a:off x="228600" y="4724400"/>
            <a:ext cx="8302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as-IN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৩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।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 শীতকালে বাংলাদেশের তাপমাত্রা কত ডিগ্রী সেলসিয়াসের মধ্যে থাকে 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?</a:t>
            </a: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483FF306-E7C3-4BD6-A670-8EC7175CB2FD}"/>
              </a:ext>
            </a:extLst>
          </p:cNvPr>
          <p:cNvSpPr/>
          <p:nvPr/>
        </p:nvSpPr>
        <p:spPr>
          <a:xfrm>
            <a:off x="1371600" y="5181600"/>
            <a:ext cx="344715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(ক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১১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˙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 ২৯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˙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1A27A9A6-6674-45EC-BD7A-35062A47D971}"/>
              </a:ext>
            </a:extLst>
          </p:cNvPr>
          <p:cNvSpPr/>
          <p:nvPr/>
        </p:nvSpPr>
        <p:spPr>
          <a:xfrm>
            <a:off x="4876800" y="5257800"/>
            <a:ext cx="3084961" cy="13849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(খ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১২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˙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 ৩০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˙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3FD5A58D-271A-428E-8C9B-26D62B7A3022}"/>
              </a:ext>
            </a:extLst>
          </p:cNvPr>
          <p:cNvSpPr/>
          <p:nvPr/>
        </p:nvSpPr>
        <p:spPr>
          <a:xfrm>
            <a:off x="1371600" y="5715000"/>
            <a:ext cx="3184080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1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(গ</a:t>
            </a:r>
            <a:r>
              <a:rPr kumimoji="0" lang="bn-BD" sz="2800" b="1" i="0" u="none" strike="noStrike" kern="1200" normalizeH="0" baseline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</a:t>
            </a:r>
            <a:r>
              <a:rPr kumimoji="0" lang="bn-IN" sz="2800" b="1" i="0" u="none" strike="noStrike" kern="1200" normalizeH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১৩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˙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 ৩৩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˙</a:t>
            </a:r>
            <a:r>
              <a:rPr kumimoji="0" lang="bn-IN" sz="2800" b="1" i="0" u="none" strike="noStrike" kern="1200" normalizeH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en-US" sz="2800" b="1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alibri" panose="020F0502020204030204"/>
              <a:ea typeface="+mn-ea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n-BD" sz="2800" b="1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2E3366B8-3729-45B2-95B9-458E9C0E2F86}"/>
              </a:ext>
            </a:extLst>
          </p:cNvPr>
          <p:cNvSpPr/>
          <p:nvPr/>
        </p:nvSpPr>
        <p:spPr>
          <a:xfrm>
            <a:off x="4953000" y="5715000"/>
            <a:ext cx="2889019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(ঘ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১৪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˙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 ৪০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˙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5960E7AC-60B1-4840-9057-882C958537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5562600"/>
            <a:ext cx="500999" cy="60651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2E3366B8-3729-45B2-95B9-458E9C0E2F86}"/>
              </a:ext>
            </a:extLst>
          </p:cNvPr>
          <p:cNvSpPr/>
          <p:nvPr/>
        </p:nvSpPr>
        <p:spPr>
          <a:xfrm>
            <a:off x="1371600" y="4267200"/>
            <a:ext cx="5638800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(ঘ</a:t>
            </a:r>
            <a:r>
              <a:rPr lang="bn-BD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বর্ষায় নদীগুলো প্রচুর পানি ধারণ করে বলে  </a:t>
            </a:r>
            <a:endParaRPr lang="bn-BD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590800" y="381000"/>
            <a:ext cx="2865574" cy="79216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</p:txBody>
      </p:sp>
      <p:sp>
        <p:nvSpPr>
          <p:cNvPr id="47" name="Frame 46"/>
          <p:cNvSpPr/>
          <p:nvPr/>
        </p:nvSpPr>
        <p:spPr>
          <a:xfrm>
            <a:off x="152400" y="152400"/>
            <a:ext cx="8763000" cy="6324600"/>
          </a:xfrm>
          <a:prstGeom prst="frame">
            <a:avLst>
              <a:gd name="adj1" fmla="val 1601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4-Point Star 47"/>
          <p:cNvSpPr/>
          <p:nvPr/>
        </p:nvSpPr>
        <p:spPr>
          <a:xfrm rot="2636731">
            <a:off x="289104" y="385954"/>
            <a:ext cx="457200" cy="381000"/>
          </a:xfrm>
          <a:prstGeom prst="star4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4-Point Star 48"/>
          <p:cNvSpPr/>
          <p:nvPr/>
        </p:nvSpPr>
        <p:spPr>
          <a:xfrm rot="2636731">
            <a:off x="220594" y="5972702"/>
            <a:ext cx="457200" cy="381000"/>
          </a:xfrm>
          <a:prstGeom prst="star4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4-Point Star 49"/>
          <p:cNvSpPr/>
          <p:nvPr/>
        </p:nvSpPr>
        <p:spPr>
          <a:xfrm rot="2636731">
            <a:off x="8221594" y="5972703"/>
            <a:ext cx="457200" cy="381000"/>
          </a:xfrm>
          <a:prstGeom prst="star4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4-Point Star 50"/>
          <p:cNvSpPr/>
          <p:nvPr/>
        </p:nvSpPr>
        <p:spPr>
          <a:xfrm rot="2636731">
            <a:off x="8297795" y="333901"/>
            <a:ext cx="457200" cy="381000"/>
          </a:xfrm>
          <a:prstGeom prst="star4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961640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27" grpId="0"/>
      <p:bldP spid="28" grpId="0" build="allAtOnce"/>
      <p:bldP spid="29" grpId="0" build="p"/>
      <p:bldP spid="30" grpId="0"/>
      <p:bldP spid="31" grpId="0"/>
      <p:bldP spid="32" grpId="0"/>
      <p:bldP spid="33" grpId="0"/>
      <p:bldP spid="34" grpId="0"/>
      <p:bldP spid="35" grpId="0"/>
      <p:bldP spid="37" grpId="0" animBg="1"/>
      <p:bldP spid="39" grpId="0"/>
      <p:bldP spid="40" grpId="0"/>
      <p:bldP spid="41" grpId="0"/>
      <p:bldP spid="42" grpId="0"/>
      <p:bldP spid="43" grpId="0"/>
      <p:bldP spid="45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1066800" y="1295400"/>
            <a:ext cx="6812280" cy="494494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৪. </a:t>
            </a:r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 জলবায়ুকে কী বলা হয় 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৫.</a:t>
            </a:r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মৌসুমী বায়ু কী 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৬. </a:t>
            </a:r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নাতিশীতোষ্ণ মানে কী 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৭. </a:t>
            </a:r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জলবায়ু কাকে বলে ? </a:t>
            </a:r>
            <a:endParaRPr lang="en-US" sz="4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09800" y="609600"/>
            <a:ext cx="2865574" cy="64311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</p:txBody>
      </p:sp>
      <p:sp>
        <p:nvSpPr>
          <p:cNvPr id="11" name="Frame 10"/>
          <p:cNvSpPr/>
          <p:nvPr/>
        </p:nvSpPr>
        <p:spPr>
          <a:xfrm>
            <a:off x="152400" y="228600"/>
            <a:ext cx="8763000" cy="6324600"/>
          </a:xfrm>
          <a:prstGeom prst="frame">
            <a:avLst>
              <a:gd name="adj1" fmla="val 160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4-Point Star 11"/>
          <p:cNvSpPr/>
          <p:nvPr/>
        </p:nvSpPr>
        <p:spPr>
          <a:xfrm rot="2636731">
            <a:off x="289104" y="385954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4-Point Star 12"/>
          <p:cNvSpPr/>
          <p:nvPr/>
        </p:nvSpPr>
        <p:spPr>
          <a:xfrm rot="2636731">
            <a:off x="8297794" y="410103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4-Point Star 13"/>
          <p:cNvSpPr/>
          <p:nvPr/>
        </p:nvSpPr>
        <p:spPr>
          <a:xfrm rot="2636731">
            <a:off x="220594" y="6048902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4-Point Star 14"/>
          <p:cNvSpPr/>
          <p:nvPr/>
        </p:nvSpPr>
        <p:spPr>
          <a:xfrm rot="2636731">
            <a:off x="8297794" y="5972703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078505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solidFill>
            <a:srgbClr val="00B0F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>
            <a:off x="8306873" y="0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flipH="1" flipV="1">
            <a:off x="8306872" y="5853448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 flipH="1" flipV="1">
            <a:off x="64394" y="5917843"/>
            <a:ext cx="837127" cy="100455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5843FBDA-4030-4A72-A127-46D4C1E80BF2}"/>
              </a:ext>
            </a:extLst>
          </p:cNvPr>
          <p:cNvSpPr/>
          <p:nvPr/>
        </p:nvSpPr>
        <p:spPr>
          <a:xfrm>
            <a:off x="533400" y="3962400"/>
            <a:ext cx="787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4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জলবায়ু স্বাভাবিক রাখার ক্ষেত্রে মানুষ কী ভূমিকা পালন করতে পারে ? বিশ্লেষণ কর । 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438400" y="914400"/>
            <a:ext cx="3291840" cy="1123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Action Button: Home 9">
            <a:hlinkClick r:id="" action="ppaction://hlinkshowjump?jump=firstslide" highlightClick="1"/>
          </p:cNvPr>
          <p:cNvSpPr/>
          <p:nvPr/>
        </p:nvSpPr>
        <p:spPr>
          <a:xfrm>
            <a:off x="3200400" y="2362200"/>
            <a:ext cx="19050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6984646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228600"/>
            <a:ext cx="8763000" cy="6324600"/>
          </a:xfrm>
          <a:prstGeom prst="frame">
            <a:avLst>
              <a:gd name="adj1" fmla="val 160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4-Point Star 2"/>
          <p:cNvSpPr/>
          <p:nvPr/>
        </p:nvSpPr>
        <p:spPr>
          <a:xfrm rot="2636731">
            <a:off x="289104" y="385954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4-Point Star 4"/>
          <p:cNvSpPr/>
          <p:nvPr/>
        </p:nvSpPr>
        <p:spPr>
          <a:xfrm rot="6957713">
            <a:off x="271351" y="59658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4-Point Star 5"/>
          <p:cNvSpPr/>
          <p:nvPr/>
        </p:nvSpPr>
        <p:spPr>
          <a:xfrm rot="2618499">
            <a:off x="8297904" y="4099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 rot="1596169">
            <a:off x="8229600" y="6019800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609600"/>
            <a:ext cx="327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80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BD" sz="480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 descr="C:\Users\TAREK\Pictures\Saved Pictures\picture-154455-15157717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676400"/>
            <a:ext cx="2540000" cy="1905000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457200" y="3810000"/>
            <a:ext cx="421561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bn-IN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মোছাঃ</a:t>
            </a:r>
            <a:r>
              <a:rPr lang="en-US" sz="4000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বুলবুলি</a:t>
            </a:r>
            <a:r>
              <a:rPr lang="en-US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আকতার</a:t>
            </a:r>
            <a:endParaRPr lang="en-US" sz="40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SutonnyMJ" pitchFamily="2" charset="0"/>
              <a:cs typeface="NikoshBAN" pitchFamily="2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কম্পিউটার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ডেমোনেস্টেটর</a:t>
            </a:r>
            <a:endParaRPr lang="en-US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SutonnyMJ" pitchFamily="2" charset="0"/>
              <a:cs typeface="NikoshBAN" pitchFamily="2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শিবগঞ্জ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পাইলট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বালিকা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উচ্চ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বিদ্যালয়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শিবগঞ্জ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বগুড়া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।</a:t>
            </a:r>
            <a:endParaRPr lang="bn-IN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SutonnyMJ" pitchFamily="2" charset="0"/>
              <a:cs typeface="NikoshBAN" pitchFamily="2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Gmail: 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4"/>
              </a:rPr>
              <a:t>bulbuli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/>
              </a:rPr>
              <a:t>8012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4"/>
              </a:rPr>
              <a:t>@gmail.com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০১৭০৫-১৫৫৮৬৯ </a:t>
            </a:r>
            <a:endParaRPr lang="en-US" dirty="0">
              <a:solidFill>
                <a:srgbClr val="660033"/>
              </a:solidFill>
            </a:endParaRPr>
          </a:p>
        </p:txBody>
      </p:sp>
      <p:pic>
        <p:nvPicPr>
          <p:cNvPr id="11" name="Picture 2" descr="C:\Users\TAREK\Pictures\download (1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1524000"/>
            <a:ext cx="1828800" cy="221932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5029200" y="4036423"/>
            <a:ext cx="350721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শ্রেণিঃসপ্তম </a:t>
            </a:r>
            <a:endParaRPr lang="bn-IN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বাঃ বিঃ পরিচয় </a:t>
            </a:r>
            <a:endParaRPr lang="en-US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bn-BD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৪৫ মিনিট 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১৩/১১/২০২০ 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76800" y="533400"/>
            <a:ext cx="327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8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48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Can 13"/>
          <p:cNvSpPr/>
          <p:nvPr/>
        </p:nvSpPr>
        <p:spPr>
          <a:xfrm>
            <a:off x="4724400" y="1371600"/>
            <a:ext cx="152400" cy="3733800"/>
          </a:xfrm>
          <a:prstGeom prst="ca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0" grpId="0" build="p"/>
      <p:bldP spid="12" grpId="0" build="p"/>
      <p:bldP spid="13" grpId="0" build="allAtOnce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228600"/>
            <a:ext cx="8763000" cy="6324600"/>
          </a:xfrm>
          <a:prstGeom prst="frame">
            <a:avLst>
              <a:gd name="adj1" fmla="val 160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4-Point Star 2"/>
          <p:cNvSpPr/>
          <p:nvPr/>
        </p:nvSpPr>
        <p:spPr>
          <a:xfrm rot="2636731">
            <a:off x="289104" y="385954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4-Point Star 4"/>
          <p:cNvSpPr/>
          <p:nvPr/>
        </p:nvSpPr>
        <p:spPr>
          <a:xfrm rot="6957713">
            <a:off x="271351" y="59658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4-Point Star 5"/>
          <p:cNvSpPr/>
          <p:nvPr/>
        </p:nvSpPr>
        <p:spPr>
          <a:xfrm rot="2618499">
            <a:off x="8297904" y="4099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 rot="1596169">
            <a:off x="8229600" y="6019800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3385" y="4604987"/>
            <a:ext cx="71313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194" name="Picture 2" descr="C:\Users\TAREK\Pictures\images (1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838200"/>
            <a:ext cx="6123214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228600"/>
            <a:ext cx="8763000" cy="6324600"/>
          </a:xfrm>
          <a:prstGeom prst="frame">
            <a:avLst>
              <a:gd name="adj1" fmla="val 160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4-Point Star 2"/>
          <p:cNvSpPr/>
          <p:nvPr/>
        </p:nvSpPr>
        <p:spPr>
          <a:xfrm rot="2636731">
            <a:off x="289104" y="385954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4-Point Star 4"/>
          <p:cNvSpPr/>
          <p:nvPr/>
        </p:nvSpPr>
        <p:spPr>
          <a:xfrm rot="6957713">
            <a:off x="271351" y="59658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4-Point Star 5"/>
          <p:cNvSpPr/>
          <p:nvPr/>
        </p:nvSpPr>
        <p:spPr>
          <a:xfrm rot="2618499">
            <a:off x="8297904" y="4099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 rot="1596169">
            <a:off x="8229600" y="6019800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609600"/>
            <a:ext cx="6248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চিত্রগুলো লক্ষ্য কর এবং বল 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TAREK\Pictures\download (3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447800"/>
            <a:ext cx="3021535" cy="16764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2051" name="Picture 3" descr="C:\Users\TAREK\Pictures\New folder\download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371600"/>
            <a:ext cx="2743200" cy="1743075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</p:pic>
      <p:pic>
        <p:nvPicPr>
          <p:cNvPr id="2052" name="Picture 4" descr="C:\Users\TAREK\Pictures\New folder\downlo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3505200"/>
            <a:ext cx="3048000" cy="1789270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</p:pic>
      <p:pic>
        <p:nvPicPr>
          <p:cNvPr id="2053" name="Picture 5" descr="C:\Users\TAREK\Pictures\New folder\download (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53000" y="3505200"/>
            <a:ext cx="2752725" cy="1828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1524000" y="1828800"/>
            <a:ext cx="1676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বর্ষাকাল</a:t>
            </a:r>
            <a:r>
              <a:rPr lang="b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0200" y="1828800"/>
            <a:ext cx="2057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কালোধোয়া</a:t>
            </a:r>
            <a:r>
              <a:rPr lang="b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0" y="4343400"/>
            <a:ext cx="1676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ঘূর্ণিঝড়  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0200" y="4114800"/>
            <a:ext cx="1676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বন্যা</a:t>
            </a:r>
            <a:r>
              <a:rPr lang="b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71600" y="5638800"/>
            <a:ext cx="6248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 দেখে কি বুঝলে ? 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2" grpId="0" build="allAtOnce"/>
      <p:bldP spid="13" grpId="0" build="allAtOnce"/>
      <p:bldP spid="14" grpId="0"/>
      <p:bldP spid="15" grpId="0" build="allAtOnce"/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228600"/>
            <a:ext cx="8763000" cy="6324600"/>
          </a:xfrm>
          <a:prstGeom prst="frame">
            <a:avLst>
              <a:gd name="adj1" fmla="val 160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4-Point Star 2"/>
          <p:cNvSpPr/>
          <p:nvPr/>
        </p:nvSpPr>
        <p:spPr>
          <a:xfrm rot="2636731">
            <a:off x="289104" y="385954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4-Point Star 4"/>
          <p:cNvSpPr/>
          <p:nvPr/>
        </p:nvSpPr>
        <p:spPr>
          <a:xfrm rot="6957713">
            <a:off x="271351" y="59658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4-Point Star 5"/>
          <p:cNvSpPr/>
          <p:nvPr/>
        </p:nvSpPr>
        <p:spPr>
          <a:xfrm rot="2618499">
            <a:off x="8297904" y="4099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 rot="1596169">
            <a:off x="8229600" y="6019800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609600"/>
            <a:ext cx="6248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 আমরা আরো কিছু ছবি দেখি 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TAREK\Pictures\New folder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799" y="1447800"/>
            <a:ext cx="3104707" cy="18288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pic>
        <p:nvPicPr>
          <p:cNvPr id="3075" name="Picture 3" descr="C:\Users\TAREK\Pictures\New folder\download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447800"/>
            <a:ext cx="2895600" cy="18288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3076" name="Picture 4" descr="C:\Users\TAREK\Pictures\New folder\download (8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3810000"/>
            <a:ext cx="3175000" cy="1905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3077" name="Picture 5" descr="C:\Users\TAREK\Pictures\New folder\download (1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6800" y="3810000"/>
            <a:ext cx="28575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1524000" y="1828800"/>
            <a:ext cx="1676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নদীভাঙন</a:t>
            </a:r>
            <a:r>
              <a:rPr lang="b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0" y="2057400"/>
            <a:ext cx="1676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খরা</a:t>
            </a:r>
            <a:r>
              <a:rPr lang="b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8800" y="4267200"/>
            <a:ext cx="1676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টর্নেডো</a:t>
            </a:r>
            <a:r>
              <a:rPr lang="b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05400" y="4114800"/>
            <a:ext cx="2133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কালবৈশাখী</a:t>
            </a:r>
            <a:r>
              <a:rPr lang="b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 build="allAtOnce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228600"/>
            <a:ext cx="8763000" cy="6324600"/>
          </a:xfrm>
          <a:prstGeom prst="frame">
            <a:avLst>
              <a:gd name="adj1" fmla="val 160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4-Point Star 2"/>
          <p:cNvSpPr/>
          <p:nvPr/>
        </p:nvSpPr>
        <p:spPr>
          <a:xfrm rot="2636731">
            <a:off x="289104" y="385954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4-Point Star 4"/>
          <p:cNvSpPr/>
          <p:nvPr/>
        </p:nvSpPr>
        <p:spPr>
          <a:xfrm rot="6957713">
            <a:off x="271351" y="59658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4-Point Star 5"/>
          <p:cNvSpPr/>
          <p:nvPr/>
        </p:nvSpPr>
        <p:spPr>
          <a:xfrm rot="2618499">
            <a:off x="8297904" y="4099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 rot="1596169">
            <a:off x="8229600" y="6019800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8354" y="354586"/>
            <a:ext cx="6871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43000" y="1447800"/>
            <a:ext cx="6553200" cy="1600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দশম অধ্যায়</a:t>
            </a:r>
          </a:p>
          <a:p>
            <a:pPr algn="ctr"/>
            <a:r>
              <a:rPr lang="bn-IN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 জলবায়ু 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TAREK\Pictures\New folder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810000"/>
            <a:ext cx="2162287" cy="1828800"/>
          </a:xfrm>
          <a:prstGeom prst="rect">
            <a:avLst/>
          </a:prstGeom>
          <a:noFill/>
        </p:spPr>
      </p:pic>
      <p:pic>
        <p:nvPicPr>
          <p:cNvPr id="4099" name="Picture 3" descr="C:\Users\TAREK\Pictures\New folder\download (1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3810000"/>
            <a:ext cx="2133600" cy="1828800"/>
          </a:xfrm>
          <a:prstGeom prst="rect">
            <a:avLst/>
          </a:prstGeom>
          <a:noFill/>
        </p:spPr>
      </p:pic>
      <p:pic>
        <p:nvPicPr>
          <p:cNvPr id="4100" name="Picture 4" descr="C:\Users\TAREK\Pictures\New folder\images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3810000"/>
            <a:ext cx="2581275" cy="177165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228600"/>
            <a:ext cx="8763000" cy="6324600"/>
          </a:xfrm>
          <a:prstGeom prst="frame">
            <a:avLst>
              <a:gd name="adj1" fmla="val 160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4-Point Star 2"/>
          <p:cNvSpPr/>
          <p:nvPr/>
        </p:nvSpPr>
        <p:spPr>
          <a:xfrm rot="2636731">
            <a:off x="289104" y="385954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4-Point Star 4"/>
          <p:cNvSpPr/>
          <p:nvPr/>
        </p:nvSpPr>
        <p:spPr>
          <a:xfrm rot="6957713">
            <a:off x="271351" y="59658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4-Point Star 5"/>
          <p:cNvSpPr/>
          <p:nvPr/>
        </p:nvSpPr>
        <p:spPr>
          <a:xfrm rot="2618499">
            <a:off x="8297904" y="4099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 rot="1596169">
            <a:off x="8229600" y="6019800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533400"/>
            <a:ext cx="2048976" cy="830997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="" xmlns:p14="http://schemas.microsoft.com/office/powerpoint/2010/main" val="3855020166"/>
              </p:ext>
            </p:extLst>
          </p:nvPr>
        </p:nvGraphicFramePr>
        <p:xfrm>
          <a:off x="304801" y="1672046"/>
          <a:ext cx="8382000" cy="4558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228600"/>
            <a:ext cx="8763000" cy="6324600"/>
          </a:xfrm>
          <a:prstGeom prst="frame">
            <a:avLst>
              <a:gd name="adj1" fmla="val 160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4-Point Star 2"/>
          <p:cNvSpPr/>
          <p:nvPr/>
        </p:nvSpPr>
        <p:spPr>
          <a:xfrm rot="2636731">
            <a:off x="289104" y="385954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4-Point Star 4"/>
          <p:cNvSpPr/>
          <p:nvPr/>
        </p:nvSpPr>
        <p:spPr>
          <a:xfrm rot="6957713">
            <a:off x="271351" y="59658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4-Point Star 5"/>
          <p:cNvSpPr/>
          <p:nvPr/>
        </p:nvSpPr>
        <p:spPr>
          <a:xfrm rot="2618499">
            <a:off x="8297904" y="4099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 rot="1596169">
            <a:off x="8229600" y="6019800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122" name="Picture 2" descr="C:\Users\TAREK\Pictures\New folder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295400"/>
            <a:ext cx="2209799" cy="1981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5123" name="Picture 3" descr="C:\Users\TAREK\Pictures\New folder\download (1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4191000"/>
            <a:ext cx="2209800" cy="1981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5124" name="Picture 4" descr="C:\Users\TAREK\Pictures\New folder\download (1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295400"/>
            <a:ext cx="2143125" cy="1981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5125" name="Picture 5" descr="C:\Users\TAREK\Pictures\New folder\images (5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4191000"/>
            <a:ext cx="2209800" cy="1981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5126" name="Picture 6" descr="C:\Users\TAREK\Pictures\New folder\download (16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4114800"/>
            <a:ext cx="2295525" cy="2057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5127" name="Picture 7" descr="C:\Users\TAREK\Pictures\New folder\download (17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19800" y="1295400"/>
            <a:ext cx="2438400" cy="1981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762000" y="2895600"/>
            <a:ext cx="7391400" cy="243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 ক্রান্তীয় অঞ্চলে অবস্থিত হওয়ায় এখানকার জলবায়ু ক্রান্তীয় মৌসুমি জলবায়ু নামে পরিচিত । এখানে গ্রীষ্মকালটা উষ্ণ ও বৃষ্টিবহুল এবং শীতকাল শুষ্ক ।  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" y="533400"/>
            <a:ext cx="4114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পাঠ-১ বাংলাদেশের জলবায়ুর প্রকৃতি  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228600"/>
            <a:ext cx="8763000" cy="6324600"/>
          </a:xfrm>
          <a:prstGeom prst="frame">
            <a:avLst>
              <a:gd name="adj1" fmla="val 160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4-Point Star 2"/>
          <p:cNvSpPr/>
          <p:nvPr/>
        </p:nvSpPr>
        <p:spPr>
          <a:xfrm rot="2636731">
            <a:off x="289104" y="385954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4-Point Star 4"/>
          <p:cNvSpPr/>
          <p:nvPr/>
        </p:nvSpPr>
        <p:spPr>
          <a:xfrm rot="6957713">
            <a:off x="271351" y="59658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4-Point Star 5"/>
          <p:cNvSpPr/>
          <p:nvPr/>
        </p:nvSpPr>
        <p:spPr>
          <a:xfrm rot="2618499">
            <a:off x="8297904" y="4099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 rot="1596169">
            <a:off x="8229600" y="6019800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6" name="Picture 2" descr="C:\Users\TAREK\Pictures\New folder\download (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114800"/>
            <a:ext cx="2438400" cy="1828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6147" name="Picture 3" descr="C:\Users\TAREK\Pictures\New folder\download (1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914400"/>
            <a:ext cx="2438400" cy="1828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6148" name="Picture 4" descr="C:\Users\TAREK\Pictures\New folder\download (10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914400"/>
            <a:ext cx="2466975" cy="1847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149" name="Picture 5" descr="C:\Users\TAREK\Pictures\New folder\download (18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00800" y="914400"/>
            <a:ext cx="2033587" cy="1828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6150" name="Picture 6" descr="C:\Users\TAREK\Pictures\New folder\images (6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81400" y="4114800"/>
            <a:ext cx="2438400" cy="1752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151" name="Picture 7" descr="C:\Users\TAREK\Pictures\New folder\download (19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48400" y="4114800"/>
            <a:ext cx="2285999" cy="17430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762000" y="2362200"/>
            <a:ext cx="7772400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 জলবায়ুকে বলা হয় সমভাবাপন্ন । অর্থাৎ এখানে অনুকূল ও প্রতিকূল দুই ধরনের আবহাওয়ারই প্রভাব সমান । 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228600"/>
            <a:ext cx="8763000" cy="6324600"/>
          </a:xfrm>
          <a:prstGeom prst="frame">
            <a:avLst>
              <a:gd name="adj1" fmla="val 1601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4-Point Star 2"/>
          <p:cNvSpPr/>
          <p:nvPr/>
        </p:nvSpPr>
        <p:spPr>
          <a:xfrm rot="2636731">
            <a:off x="289104" y="385954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4-Point Star 4"/>
          <p:cNvSpPr/>
          <p:nvPr/>
        </p:nvSpPr>
        <p:spPr>
          <a:xfrm rot="6957713">
            <a:off x="271351" y="59658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4-Point Star 5"/>
          <p:cNvSpPr/>
          <p:nvPr/>
        </p:nvSpPr>
        <p:spPr>
          <a:xfrm rot="2618499">
            <a:off x="8297904" y="409926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 rot="1596169">
            <a:off x="8229600" y="6019800"/>
            <a:ext cx="457200" cy="381000"/>
          </a:xfrm>
          <a:prstGeom prst="star4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533400"/>
            <a:ext cx="3124200" cy="10215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10" tIns="45705" rIns="91410" bIns="45705" rtlCol="0">
            <a:spAutoFit/>
          </a:bodyPr>
          <a:lstStyle/>
          <a:p>
            <a:pPr algn="ctr"/>
            <a:r>
              <a:rPr lang="bn-BD" sz="5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2" descr="C:\Users\Home\Downloads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66852" y="2092234"/>
            <a:ext cx="3581400" cy="19964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0" name="TextBox 9"/>
          <p:cNvSpPr txBox="1"/>
          <p:nvPr/>
        </p:nvSpPr>
        <p:spPr>
          <a:xfrm>
            <a:off x="685800" y="4267200"/>
            <a:ext cx="8001000" cy="1754326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/>
            <a:r>
              <a:rPr lang="bn-IN" sz="3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প্রতিকূল আবহাওয়ার কারণে কী ধরণের দূর্যোগ হয়  ? </a:t>
            </a:r>
            <a:endParaRPr lang="en-US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1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423</Words>
  <Application>Microsoft Office PowerPoint</Application>
  <PresentationFormat>On-screen Show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TAREK</dc:creator>
  <cp:lastModifiedBy>TAREK</cp:lastModifiedBy>
  <cp:revision>23</cp:revision>
  <dcterms:created xsi:type="dcterms:W3CDTF">2020-11-15T14:04:11Z</dcterms:created>
  <dcterms:modified xsi:type="dcterms:W3CDTF">2020-11-16T06:38:51Z</dcterms:modified>
</cp:coreProperties>
</file>