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69" r:id="rId5"/>
    <p:sldId id="285" r:id="rId6"/>
    <p:sldId id="283" r:id="rId7"/>
    <p:sldId id="258" r:id="rId8"/>
    <p:sldId id="286" r:id="rId9"/>
    <p:sldId id="287" r:id="rId10"/>
    <p:sldId id="288" r:id="rId11"/>
    <p:sldId id="289" r:id="rId12"/>
    <p:sldId id="290" r:id="rId13"/>
    <p:sldId id="291" r:id="rId14"/>
    <p:sldId id="278" r:id="rId15"/>
    <p:sldId id="279" r:id="rId16"/>
    <p:sldId id="272" r:id="rId17"/>
    <p:sldId id="262" r:id="rId18"/>
    <p:sldId id="274" r:id="rId19"/>
    <p:sldId id="280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min" initials="S" lastIdx="2" clrIdx="0">
    <p:extLst>
      <p:ext uri="{19B8F6BF-5375-455C-9EA6-DF929625EA0E}">
        <p15:presenceInfo xmlns:p15="http://schemas.microsoft.com/office/powerpoint/2012/main" userId="Sar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B8E"/>
    <a:srgbClr val="0C0E10"/>
    <a:srgbClr val="F7C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97932-0DEE-47AF-8B0A-05B62683A2AB}"/>
              </a:ext>
            </a:extLst>
          </p:cNvPr>
          <p:cNvSpPr/>
          <p:nvPr userDrawn="1"/>
        </p:nvSpPr>
        <p:spPr>
          <a:xfrm>
            <a:off x="203200" y="277132"/>
            <a:ext cx="11785599" cy="6444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4656D7-61CD-4A2C-95D3-8807C1C8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78" y="6294968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7C1741C8-591C-4FFC-BD7C-DFF2D7AD1A93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5CCD4-6C37-4A52-9C55-F29E14C33CB5}"/>
              </a:ext>
            </a:extLst>
          </p:cNvPr>
          <p:cNvSpPr txBox="1"/>
          <p:nvPr userDrawn="1"/>
        </p:nvSpPr>
        <p:spPr>
          <a:xfrm>
            <a:off x="9728206" y="6103814"/>
            <a:ext cx="2059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Sarmin Islam</a:t>
            </a:r>
          </a:p>
          <a:p>
            <a:endPara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68909-7CA8-4D47-B355-7EEAB7B41994}"/>
              </a:ext>
            </a:extLst>
          </p:cNvPr>
          <p:cNvSpPr txBox="1"/>
          <p:nvPr userDrawn="1"/>
        </p:nvSpPr>
        <p:spPr>
          <a:xfrm>
            <a:off x="9509760" y="433157"/>
            <a:ext cx="2479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সোমবার,১৬ নভেম্বর,২০২০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F992A01-F847-48EE-B332-777228C4A6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15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4D72A-CABF-409C-925D-2A6CF99FABF4}"/>
              </a:ext>
            </a:extLst>
          </p:cNvPr>
          <p:cNvSpPr/>
          <p:nvPr userDrawn="1"/>
        </p:nvSpPr>
        <p:spPr>
          <a:xfrm>
            <a:off x="1809544" y="6557887"/>
            <a:ext cx="89281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Sarmin Islam, 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Teacher,Shimulbaria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Govt. Primary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School,Satkhira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Sadar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Satkhira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36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5351-B73C-4787-B2F3-51774651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EB6E5-577A-4426-92E0-EED2237D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1AA9B-0C8B-49CD-B377-6F23A6E6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BA360-C8B1-4F12-9AE0-E5E8C0CE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15C7C-8254-4CBD-A8C8-8EE0B3C5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A8BE3-C866-4471-A3C9-E82477425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1E66F-8840-47F9-8D68-923C0451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3D03-91A0-4431-81E0-5CD830D6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D3DF9-3DC1-4656-9578-20D9292B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EEE2-98FD-4339-9153-EC02638F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5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0192-5DD2-4528-A698-692EDE50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E434D-BE10-4FA5-AFA8-A2CC4CFD8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79EE7-5AB8-4B29-B8BE-54BE8ADA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1A1AD-46DB-4B59-A384-3FC5E888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0A2E8-E538-4864-B2EB-45F9E665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57C1-AB78-434D-84A7-781244F4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50AE-32E6-432D-AC0C-D407CBF99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69390-8825-47AC-977E-B8EC6CAC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64F15-FAA5-468B-9C3A-C5221F11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63613-D937-4F31-8288-C85541AD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867-2ACB-44E2-B1DF-A99AB39C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E628-525D-4D4B-94B2-1CD946033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B3BAD-E3CA-4CB2-831D-99F8FB95E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C5779-5A03-464D-9B89-31D26FBC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8932C-23C5-4CB7-BFA4-CA4DF800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6D3F1-C618-48C6-B1D2-86DE0DD8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9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2D7A-679C-40BD-B2C8-0D51C652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6DAA7-84C5-4CD6-B5EC-E7EB193AA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ACDB1-940B-43F9-BD50-6783B500E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345F9-C7EF-4163-946F-3DEBAB631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D1BC4-AE07-4136-BB50-6655E8392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13787-C13F-4F96-8B43-C8AAB7DE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0459D-4201-48E6-A83A-81E49920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B3852-2598-4DE7-8065-425907F8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2B78-8778-42F1-840A-4340595D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08938-A695-436C-A0DD-02A81BF2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97187-B86D-4853-A297-C1CD43D7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6E898-6F7A-4690-A816-A08749EC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9BF50-B095-4EFE-BBCE-9B4B8D63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F267C-0738-4A3B-83EF-C419DFC5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785EA-B2E4-4D98-9B2B-E29D7B40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0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86F1-2DE3-479D-BEEF-10CC903E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A8BD-5D03-4E73-95AC-45E02D037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82C54-9C5C-4CF3-B947-27DA828F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E2DDA-D6EF-4F2C-9875-3AB84A14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1C149-42CE-4BD8-B5C1-373682FC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FCA3B-BB31-4664-B086-0A26F592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DFD6-DE85-4CB5-AB83-DAB5A0CB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E82FC-ECC3-4E85-BA14-3D30C0AED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05402-5489-4701-910F-2949232AC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7AEDD-1ABF-4A25-986C-BA3A05CF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A36E8-2121-409F-B194-4FC8848F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D2E6C-8006-4BAB-A565-677F34F4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0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E0F96-CB46-4810-9717-54865F9E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0D745-BDC8-4CA9-905F-3B8B5F47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04FC-EE5F-40B8-9AD4-E52768B8B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741C8-591C-4FFC-BD7C-DFF2D7AD1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F887B-E765-4AA2-8916-C84A6288D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2983-3A09-4862-8422-E318AB164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F391-792C-42E2-91E9-0B83D1289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5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mp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ED2E3A-91A9-409A-9625-18D0302B4760}"/>
              </a:ext>
            </a:extLst>
          </p:cNvPr>
          <p:cNvSpPr/>
          <p:nvPr/>
        </p:nvSpPr>
        <p:spPr>
          <a:xfrm>
            <a:off x="211015" y="458238"/>
            <a:ext cx="1173245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9EFCED-9B47-41E6-831E-E15CD5154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270" r="1043" b="2451"/>
          <a:stretch/>
        </p:blipFill>
        <p:spPr>
          <a:xfrm>
            <a:off x="3206956" y="1412180"/>
            <a:ext cx="5810912" cy="40336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3874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TAUR\Desktop\FOOD\0,,15998655_303,00.jpg">
            <a:extLst>
              <a:ext uri="{FF2B5EF4-FFF2-40B4-BE49-F238E27FC236}">
                <a16:creationId xmlns:a16="http://schemas.microsoft.com/office/drawing/2014/main" id="{CAFD73D5-1ABC-43EF-81CD-F0BB3A76E861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93655" l="4429" r="96000">
                        <a14:foregroundMark x1="17143" y1="34772" x2="17143" y2="34772"/>
                        <a14:foregroundMark x1="7857" y1="30711" x2="7857" y2="30711"/>
                        <a14:foregroundMark x1="7143" y1="28680" x2="7143" y2="28680"/>
                        <a14:foregroundMark x1="4429" y1="29188" x2="4429" y2="29188"/>
                        <a14:foregroundMark x1="4857" y1="28680" x2="6000" y2="30203"/>
                        <a14:foregroundMark x1="42857" y1="92640" x2="42857" y2="92640"/>
                        <a14:foregroundMark x1="63571" y1="93655" x2="63571" y2="93655"/>
                        <a14:foregroundMark x1="59429" y1="92640" x2="59429" y2="92640"/>
                        <a14:foregroundMark x1="44857" y1="91117" x2="44857" y2="91117"/>
                        <a14:foregroundMark x1="87857" y1="27157" x2="87857" y2="27157"/>
                        <a14:foregroundMark x1="96000" y1="24365" x2="96000" y2="24365"/>
                        <a14:foregroundMark x1="53571" y1="16751" x2="53571" y2="16751"/>
                        <a14:foregroundMark x1="53286" y1="12690" x2="53286" y2="12690"/>
                        <a14:foregroundMark x1="51714" y1="16751" x2="51714" y2="167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25600" y="2057400"/>
            <a:ext cx="3657600" cy="2743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37192-8109-4D88-AF4F-8718B759855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57" b="90000" l="4792" r="97500">
                        <a14:foregroundMark x1="37500" y1="7826" x2="37500" y2="7826"/>
                        <a14:foregroundMark x1="19583" y1="83913" x2="19583" y2="83913"/>
                        <a14:foregroundMark x1="8333" y1="89130" x2="8333" y2="89130"/>
                        <a14:foregroundMark x1="4792" y1="90000" x2="4792" y2="90000"/>
                        <a14:foregroundMark x1="94375" y1="76957" x2="94375" y2="74348"/>
                        <a14:foregroundMark x1="94375" y1="30435" x2="94375" y2="30435"/>
                        <a14:foregroundMark x1="97500" y1="73478" x2="97500" y2="7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2057400"/>
            <a:ext cx="3657600" cy="2743200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027318-8A01-4CD4-B252-B6F6020ED3E9}"/>
              </a:ext>
            </a:extLst>
          </p:cNvPr>
          <p:cNvSpPr/>
          <p:nvPr/>
        </p:nvSpPr>
        <p:spPr>
          <a:xfrm>
            <a:off x="6908800" y="503709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শামুক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CF02FA-1B05-450B-8874-72F6DD9F236F}"/>
              </a:ext>
            </a:extLst>
          </p:cNvPr>
          <p:cNvSpPr/>
          <p:nvPr/>
        </p:nvSpPr>
        <p:spPr>
          <a:xfrm>
            <a:off x="1625600" y="503709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প্রজাপতি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3099E6-5BEC-4ADC-8C79-C84865130D89}"/>
              </a:ext>
            </a:extLst>
          </p:cNvPr>
          <p:cNvSpPr/>
          <p:nvPr/>
        </p:nvSpPr>
        <p:spPr>
          <a:xfrm>
            <a:off x="182880" y="561094"/>
            <a:ext cx="11718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মেরুদ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ণ্ডী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প্রাণীদের অনেকে স্থলে, অনেকে জলে বাস করে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1B6527B5-B845-49B1-9FD5-C7A33AA8CD12}"/>
              </a:ext>
            </a:extLst>
          </p:cNvPr>
          <p:cNvSpPr/>
          <p:nvPr/>
        </p:nvSpPr>
        <p:spPr>
          <a:xfrm>
            <a:off x="4969239" y="2662628"/>
            <a:ext cx="2253522" cy="153274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অমেররুদন্ডী প্রানী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116C590-A134-4AB4-8AC7-AC66BC562596}"/>
              </a:ext>
            </a:extLst>
          </p:cNvPr>
          <p:cNvSpPr/>
          <p:nvPr/>
        </p:nvSpPr>
        <p:spPr>
          <a:xfrm>
            <a:off x="4969239" y="595859"/>
            <a:ext cx="2253521" cy="1532744"/>
          </a:xfrm>
          <a:prstGeom prst="wedgeEllipseCallout">
            <a:avLst>
              <a:gd name="adj1" fmla="val -175"/>
              <a:gd name="adj2" fmla="val 7440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কেঁচো </a:t>
            </a:r>
            <a:endParaRPr lang="en-US" sz="3600" dirty="0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4F0AC56-B6FC-44B2-A7E4-E3665A691452}"/>
              </a:ext>
            </a:extLst>
          </p:cNvPr>
          <p:cNvSpPr/>
          <p:nvPr/>
        </p:nvSpPr>
        <p:spPr>
          <a:xfrm>
            <a:off x="7922301" y="2662628"/>
            <a:ext cx="2253521" cy="1532744"/>
          </a:xfrm>
          <a:prstGeom prst="wedgeEllipseCallout">
            <a:avLst>
              <a:gd name="adj1" fmla="val -70020"/>
              <a:gd name="adj2" fmla="val 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চিংড়ী  </a:t>
            </a:r>
            <a:endParaRPr lang="en-US" sz="3600" dirty="0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CD20E5E5-E1AD-46C5-AB71-7B61CE3C4303}"/>
              </a:ext>
            </a:extLst>
          </p:cNvPr>
          <p:cNvSpPr/>
          <p:nvPr/>
        </p:nvSpPr>
        <p:spPr>
          <a:xfrm>
            <a:off x="4969238" y="4729397"/>
            <a:ext cx="2253521" cy="1532744"/>
          </a:xfrm>
          <a:prstGeom prst="wedgeEllipseCallout">
            <a:avLst>
              <a:gd name="adj1" fmla="val 1155"/>
              <a:gd name="adj2" fmla="val -7620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প্রজাপতি  </a:t>
            </a:r>
            <a:endParaRPr lang="en-US" sz="3600" dirty="0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EF524D23-8D91-4570-8702-C7D60D500F0F}"/>
              </a:ext>
            </a:extLst>
          </p:cNvPr>
          <p:cNvSpPr/>
          <p:nvPr/>
        </p:nvSpPr>
        <p:spPr>
          <a:xfrm>
            <a:off x="2016178" y="2662628"/>
            <a:ext cx="2253521" cy="1532744"/>
          </a:xfrm>
          <a:prstGeom prst="wedgeEllipseCallout">
            <a:avLst>
              <a:gd name="adj1" fmla="val 66343"/>
              <a:gd name="adj2" fmla="val -285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শামুক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6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8130D1-EF90-4182-B966-B3050FDE26BA}"/>
              </a:ext>
            </a:extLst>
          </p:cNvPr>
          <p:cNvSpPr/>
          <p:nvPr/>
        </p:nvSpPr>
        <p:spPr>
          <a:xfrm>
            <a:off x="3571463" y="464037"/>
            <a:ext cx="44215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A9BEA-A8DB-46FA-9EF8-BA9C0A229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3" b="17935"/>
          <a:stretch/>
        </p:blipFill>
        <p:spPr>
          <a:xfrm>
            <a:off x="3238500" y="1660160"/>
            <a:ext cx="5715000" cy="3537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8ECF1-3ACC-4D6E-AB2F-4722BEDA6005}"/>
              </a:ext>
            </a:extLst>
          </p:cNvPr>
          <p:cNvSpPr txBox="1"/>
          <p:nvPr/>
        </p:nvSpPr>
        <p:spPr>
          <a:xfrm>
            <a:off x="2730868" y="5560837"/>
            <a:ext cx="669528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৩ টি অমেরুদণ্ডী প্রাণীর নাম লেখ।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98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C6BB08-A272-4F16-8754-A207ADA829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5" b="97387" l="698" r="96163">
                        <a14:foregroundMark x1="51744" y1="2265" x2="51744" y2="2265"/>
                        <a14:foregroundMark x1="5465" y1="30314" x2="5465" y2="30314"/>
                        <a14:foregroundMark x1="698" y1="30836" x2="698" y2="30836"/>
                        <a14:foregroundMark x1="96163" y1="29268" x2="96163" y2="29268"/>
                        <a14:foregroundMark x1="43372" y1="94077" x2="43372" y2="94077"/>
                        <a14:foregroundMark x1="62093" y1="97387" x2="62093" y2="97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520719"/>
            <a:ext cx="2743200" cy="2834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166675-EC6C-422E-AF91-7EE1AD757457}"/>
              </a:ext>
            </a:extLst>
          </p:cNvPr>
          <p:cNvSpPr/>
          <p:nvPr/>
        </p:nvSpPr>
        <p:spPr>
          <a:xfrm>
            <a:off x="240842" y="531114"/>
            <a:ext cx="11707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প্রাণীর মেরুদন্ড আছে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তাদেরকে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বলে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AB559-7627-4BCD-804C-147362B0372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0" b="97275" l="9581" r="91617">
                        <a14:foregroundMark x1="21856" y1="7084" x2="21856" y2="7084"/>
                        <a14:foregroundMark x1="19760" y1="3270" x2="19760" y2="3270"/>
                        <a14:foregroundMark x1="91916" y1="24251" x2="91916" y2="24251"/>
                        <a14:foregroundMark x1="47605" y1="92098" x2="47605" y2="92098"/>
                        <a14:foregroundMark x1="44012" y1="97275" x2="44012" y2="97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531994"/>
            <a:ext cx="2743200" cy="283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556AA-6412-48F4-8133-424AC13CFD9F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48124"/>
          <a:stretch/>
        </p:blipFill>
        <p:spPr>
          <a:xfrm>
            <a:off x="335100" y="1520719"/>
            <a:ext cx="2743200" cy="283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9F4DD-873D-4AE3-98EF-6928FBC4B31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1531994"/>
            <a:ext cx="2743200" cy="28346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0DFB9B-CFA2-476D-888C-6ED0C06A9DD1}"/>
              </a:ext>
            </a:extLst>
          </p:cNvPr>
          <p:cNvSpPr>
            <a:spLocks/>
          </p:cNvSpPr>
          <p:nvPr/>
        </p:nvSpPr>
        <p:spPr>
          <a:xfrm>
            <a:off x="3331710" y="4456933"/>
            <a:ext cx="2541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মেরুদন্ড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0C4A00-4D9B-4CEA-B4D2-3BA9CE52B57D}"/>
              </a:ext>
            </a:extLst>
          </p:cNvPr>
          <p:cNvSpPr/>
          <p:nvPr/>
        </p:nvSpPr>
        <p:spPr>
          <a:xfrm>
            <a:off x="335100" y="4366634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মানুষ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BC124-3D00-4159-AB35-B1F00D4EED28}"/>
              </a:ext>
            </a:extLst>
          </p:cNvPr>
          <p:cNvSpPr>
            <a:spLocks/>
          </p:cNvSpPr>
          <p:nvPr/>
        </p:nvSpPr>
        <p:spPr>
          <a:xfrm>
            <a:off x="6272604" y="4468619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মুরগী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25DE2-6B5E-48CA-B5D3-2711B4636218}"/>
              </a:ext>
            </a:extLst>
          </p:cNvPr>
          <p:cNvSpPr>
            <a:spLocks/>
          </p:cNvSpPr>
          <p:nvPr/>
        </p:nvSpPr>
        <p:spPr>
          <a:xfrm>
            <a:off x="9296400" y="4468619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মুরগীর মেরুদন্ড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6AA86A-67DB-4108-A65D-B2C8689C8F67}"/>
              </a:ext>
            </a:extLst>
          </p:cNvPr>
          <p:cNvSpPr/>
          <p:nvPr/>
        </p:nvSpPr>
        <p:spPr>
          <a:xfrm>
            <a:off x="240842" y="5337281"/>
            <a:ext cx="11707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পিঠের দিকে ছোট ছোট একসারি হাড় মিলে মেরুদন্ড তৈরি হয়।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দেহকে দৃঢ় করে।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98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14FA4-BFE2-44C6-8489-B2F95CD137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057400"/>
            <a:ext cx="27432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2D675-BA4F-4022-B205-65673A399C9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b="3627"/>
          <a:stretch/>
        </p:blipFill>
        <p:spPr>
          <a:xfrm>
            <a:off x="3230880" y="2057400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5985C-B8B2-4E07-877D-761342C570F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3092" b="1"/>
          <a:stretch/>
        </p:blipFill>
        <p:spPr>
          <a:xfrm>
            <a:off x="6217920" y="2057400"/>
            <a:ext cx="27432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D6EFA-DDE4-46C0-8E0A-F259BA5DCA7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2057400"/>
            <a:ext cx="2743200" cy="2743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FBAF93-E67D-4397-A295-9C378B5195E4}"/>
              </a:ext>
            </a:extLst>
          </p:cNvPr>
          <p:cNvSpPr>
            <a:spLocks/>
          </p:cNvSpPr>
          <p:nvPr/>
        </p:nvSpPr>
        <p:spPr>
          <a:xfrm>
            <a:off x="3331710" y="4890899"/>
            <a:ext cx="2541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154A7-D277-49BE-9E4F-A9F1B9BF38EB}"/>
              </a:ext>
            </a:extLst>
          </p:cNvPr>
          <p:cNvSpPr/>
          <p:nvPr/>
        </p:nvSpPr>
        <p:spPr>
          <a:xfrm>
            <a:off x="307914" y="4902585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কুকুর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401FD-DC6F-4208-8E39-1BC84C326C18}"/>
              </a:ext>
            </a:extLst>
          </p:cNvPr>
          <p:cNvSpPr>
            <a:spLocks/>
          </p:cNvSpPr>
          <p:nvPr/>
        </p:nvSpPr>
        <p:spPr>
          <a:xfrm>
            <a:off x="6272604" y="4902585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9A08E0-29DF-4C9F-BB56-25E153B977B7}"/>
              </a:ext>
            </a:extLst>
          </p:cNvPr>
          <p:cNvSpPr>
            <a:spLocks/>
          </p:cNvSpPr>
          <p:nvPr/>
        </p:nvSpPr>
        <p:spPr>
          <a:xfrm>
            <a:off x="9296400" y="4902585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  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081AE3-247A-4563-82F7-7F9C657C2268}"/>
              </a:ext>
            </a:extLst>
          </p:cNvPr>
          <p:cNvSpPr/>
          <p:nvPr/>
        </p:nvSpPr>
        <p:spPr>
          <a:xfrm>
            <a:off x="243840" y="501135"/>
            <a:ext cx="11704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মেরুদণ্ডী প্রাণী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74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">
            <a:extLst>
              <a:ext uri="{FF2B5EF4-FFF2-40B4-BE49-F238E27FC236}">
                <a16:creationId xmlns:a16="http://schemas.microsoft.com/office/drawing/2014/main" id="{2EF5C381-C09F-459D-8927-DEF731266213}"/>
              </a:ext>
            </a:extLst>
          </p:cNvPr>
          <p:cNvSpPr/>
          <p:nvPr/>
        </p:nvSpPr>
        <p:spPr>
          <a:xfrm rot="16270049">
            <a:off x="5911598" y="2164287"/>
            <a:ext cx="460513" cy="534247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" name="Freeform 30">
            <a:extLst>
              <a:ext uri="{FF2B5EF4-FFF2-40B4-BE49-F238E27FC236}">
                <a16:creationId xmlns:a16="http://schemas.microsoft.com/office/drawing/2014/main" id="{A3D987AE-885E-40C2-A4E4-B2978B84BB58}"/>
              </a:ext>
            </a:extLst>
          </p:cNvPr>
          <p:cNvSpPr/>
          <p:nvPr/>
        </p:nvSpPr>
        <p:spPr>
          <a:xfrm>
            <a:off x="5090294" y="546804"/>
            <a:ext cx="2103120" cy="1463040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409" tIns="348636" rIns="352409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IN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 </a:t>
            </a:r>
            <a:endPara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1">
            <a:extLst>
              <a:ext uri="{FF2B5EF4-FFF2-40B4-BE49-F238E27FC236}">
                <a16:creationId xmlns:a16="http://schemas.microsoft.com/office/drawing/2014/main" id="{A90483FA-85BC-42E7-AEB1-6910782D451B}"/>
              </a:ext>
            </a:extLst>
          </p:cNvPr>
          <p:cNvSpPr/>
          <p:nvPr/>
        </p:nvSpPr>
        <p:spPr>
          <a:xfrm rot="20784406">
            <a:off x="7333548" y="3045804"/>
            <a:ext cx="461038" cy="537253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5" name="Freeform 32">
            <a:extLst>
              <a:ext uri="{FF2B5EF4-FFF2-40B4-BE49-F238E27FC236}">
                <a16:creationId xmlns:a16="http://schemas.microsoft.com/office/drawing/2014/main" id="{5D59EF93-B7E2-4FE7-A207-472800D8BABE}"/>
              </a:ext>
            </a:extLst>
          </p:cNvPr>
          <p:cNvSpPr/>
          <p:nvPr/>
        </p:nvSpPr>
        <p:spPr>
          <a:xfrm>
            <a:off x="7869605" y="2383665"/>
            <a:ext cx="2103120" cy="1463040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33">
            <a:extLst>
              <a:ext uri="{FF2B5EF4-FFF2-40B4-BE49-F238E27FC236}">
                <a16:creationId xmlns:a16="http://schemas.microsoft.com/office/drawing/2014/main" id="{0C985716-2951-4947-8391-31E45F82E3DE}"/>
              </a:ext>
            </a:extLst>
          </p:cNvPr>
          <p:cNvSpPr/>
          <p:nvPr/>
        </p:nvSpPr>
        <p:spPr>
          <a:xfrm rot="3535526">
            <a:off x="6720228" y="4143123"/>
            <a:ext cx="462264" cy="534247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49F7F7EB-8002-4854-8EF7-7069A6B904BF}"/>
              </a:ext>
            </a:extLst>
          </p:cNvPr>
          <p:cNvSpPr/>
          <p:nvPr/>
        </p:nvSpPr>
        <p:spPr>
          <a:xfrm>
            <a:off x="6603270" y="4569507"/>
            <a:ext cx="2103120" cy="1463040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911" tIns="348636" rIns="340911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35">
            <a:extLst>
              <a:ext uri="{FF2B5EF4-FFF2-40B4-BE49-F238E27FC236}">
                <a16:creationId xmlns:a16="http://schemas.microsoft.com/office/drawing/2014/main" id="{91810277-C779-4F08-80FA-B4FDE6422001}"/>
              </a:ext>
            </a:extLst>
          </p:cNvPr>
          <p:cNvSpPr/>
          <p:nvPr/>
        </p:nvSpPr>
        <p:spPr>
          <a:xfrm rot="19151337">
            <a:off x="4800179" y="3988112"/>
            <a:ext cx="479332" cy="534248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9" name="Freeform 36">
            <a:extLst>
              <a:ext uri="{FF2B5EF4-FFF2-40B4-BE49-F238E27FC236}">
                <a16:creationId xmlns:a16="http://schemas.microsoft.com/office/drawing/2014/main" id="{F7E7775A-AB78-46FD-91F5-CAAA7EE892DF}"/>
              </a:ext>
            </a:extLst>
          </p:cNvPr>
          <p:cNvSpPr/>
          <p:nvPr/>
        </p:nvSpPr>
        <p:spPr>
          <a:xfrm>
            <a:off x="3062071" y="4360500"/>
            <a:ext cx="2103120" cy="1463040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ব্যাঙ</a:t>
            </a:r>
            <a:endParaRPr lang="bn-BD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00FFA92E-F3CC-4460-8948-F2B5F918FC95}"/>
              </a:ext>
            </a:extLst>
          </p:cNvPr>
          <p:cNvSpPr/>
          <p:nvPr/>
        </p:nvSpPr>
        <p:spPr>
          <a:xfrm rot="1367655">
            <a:off x="4584148" y="2854461"/>
            <a:ext cx="477632" cy="534248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38">
            <a:extLst>
              <a:ext uri="{FF2B5EF4-FFF2-40B4-BE49-F238E27FC236}">
                <a16:creationId xmlns:a16="http://schemas.microsoft.com/office/drawing/2014/main" id="{3B08A9D9-E84D-4BC9-BA26-8AFBAB514F09}"/>
              </a:ext>
            </a:extLst>
          </p:cNvPr>
          <p:cNvSpPr/>
          <p:nvPr/>
        </p:nvSpPr>
        <p:spPr>
          <a:xfrm>
            <a:off x="2450780" y="2056057"/>
            <a:ext cx="2103120" cy="1463040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836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 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F48D4B-3800-400D-B8C2-2E83E8AB9440}"/>
              </a:ext>
            </a:extLst>
          </p:cNvPr>
          <p:cNvSpPr/>
          <p:nvPr/>
        </p:nvSpPr>
        <p:spPr>
          <a:xfrm>
            <a:off x="5025178" y="2765790"/>
            <a:ext cx="2233351" cy="14959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</a:rPr>
              <a:t>মেরুদণ্ডী প্রাণী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810DC0-0D3A-46F2-83EA-BA3B1D5C1008}"/>
              </a:ext>
            </a:extLst>
          </p:cNvPr>
          <p:cNvSpPr/>
          <p:nvPr/>
        </p:nvSpPr>
        <p:spPr>
          <a:xfrm>
            <a:off x="3631423" y="314135"/>
            <a:ext cx="442154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76A0D-0EAA-4643-86B9-60FF702F4915}"/>
              </a:ext>
            </a:extLst>
          </p:cNvPr>
          <p:cNvSpPr/>
          <p:nvPr/>
        </p:nvSpPr>
        <p:spPr>
          <a:xfrm>
            <a:off x="229730" y="1254848"/>
            <a:ext cx="117024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বামপাশের সাথে ডানপাশের অংশ মিল করে খাতায় লেখ।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0DF9DE-AF11-4201-A62B-5B912836C894}"/>
              </a:ext>
            </a:extLst>
          </p:cNvPr>
          <p:cNvGrpSpPr/>
          <p:nvPr/>
        </p:nvGrpSpPr>
        <p:grpSpPr>
          <a:xfrm>
            <a:off x="1194156" y="2072451"/>
            <a:ext cx="9773586" cy="3989956"/>
            <a:chOff x="1229194" y="2072451"/>
            <a:chExt cx="9773586" cy="39899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99BF0F-C7ED-4FD5-9A41-A09B604AD23B}"/>
                </a:ext>
              </a:extLst>
            </p:cNvPr>
            <p:cNvSpPr/>
            <p:nvPr/>
          </p:nvSpPr>
          <p:spPr>
            <a:xfrm>
              <a:off x="1229194" y="2072451"/>
              <a:ext cx="9773586" cy="7670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CD5826-1B2D-4326-8035-42D7A83D174E}"/>
                </a:ext>
              </a:extLst>
            </p:cNvPr>
            <p:cNvSpPr/>
            <p:nvPr/>
          </p:nvSpPr>
          <p:spPr>
            <a:xfrm>
              <a:off x="1229194" y="2839521"/>
              <a:ext cx="4866806" cy="3222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6A6C4A-6EE5-41A9-AB51-4E6B549B813B}"/>
                </a:ext>
              </a:extLst>
            </p:cNvPr>
            <p:cNvSpPr/>
            <p:nvPr/>
          </p:nvSpPr>
          <p:spPr>
            <a:xfrm>
              <a:off x="6096000" y="2839521"/>
              <a:ext cx="4906780" cy="3222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66A96ED-F2D0-4BF7-B55F-87D3B21F8156}"/>
              </a:ext>
            </a:extLst>
          </p:cNvPr>
          <p:cNvSpPr txBox="1"/>
          <p:nvPr/>
        </p:nvSpPr>
        <p:spPr>
          <a:xfrm>
            <a:off x="1558977" y="2947024"/>
            <a:ext cx="140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পাখি 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BA4B0-39A5-4C05-9C79-82510287B5C3}"/>
              </a:ext>
            </a:extLst>
          </p:cNvPr>
          <p:cNvSpPr txBox="1"/>
          <p:nvPr/>
        </p:nvSpPr>
        <p:spPr>
          <a:xfrm>
            <a:off x="1558977" y="3651085"/>
            <a:ext cx="188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তেলাপোকা  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238FFF-1294-4045-8547-6A3E4EAAD2DF}"/>
              </a:ext>
            </a:extLst>
          </p:cNvPr>
          <p:cNvSpPr txBox="1"/>
          <p:nvPr/>
        </p:nvSpPr>
        <p:spPr>
          <a:xfrm>
            <a:off x="1558977" y="4390609"/>
            <a:ext cx="400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মাছ   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45DF84-242E-4852-89E4-E01DFD8F7C25}"/>
              </a:ext>
            </a:extLst>
          </p:cNvPr>
          <p:cNvSpPr txBox="1"/>
          <p:nvPr/>
        </p:nvSpPr>
        <p:spPr>
          <a:xfrm>
            <a:off x="1558977" y="5178062"/>
            <a:ext cx="400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চিংড়ি   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91CB1-F12C-4B0E-97F9-2623404701F4}"/>
              </a:ext>
            </a:extLst>
          </p:cNvPr>
          <p:cNvSpPr txBox="1"/>
          <p:nvPr/>
        </p:nvSpPr>
        <p:spPr>
          <a:xfrm>
            <a:off x="6425783" y="3004754"/>
            <a:ext cx="238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অমেরুদণ্ডী প্রাণী    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A90E3-1B0A-4C59-906E-CA820FE4CB59}"/>
              </a:ext>
            </a:extLst>
          </p:cNvPr>
          <p:cNvSpPr txBox="1"/>
          <p:nvPr/>
        </p:nvSpPr>
        <p:spPr>
          <a:xfrm>
            <a:off x="6414041" y="3651085"/>
            <a:ext cx="400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মেরুদণ্ডী প্রাণী    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4DF1DC-574A-46B2-A60B-73B0D0939545}"/>
              </a:ext>
            </a:extLst>
          </p:cNvPr>
          <p:cNvSpPr txBox="1"/>
          <p:nvPr/>
        </p:nvSpPr>
        <p:spPr>
          <a:xfrm>
            <a:off x="6414041" y="4404918"/>
            <a:ext cx="400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অমেরুদণ্ডী প্রাণী    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58C314-8F82-415D-8450-12DC2C73D333}"/>
              </a:ext>
            </a:extLst>
          </p:cNvPr>
          <p:cNvSpPr txBox="1"/>
          <p:nvPr/>
        </p:nvSpPr>
        <p:spPr>
          <a:xfrm>
            <a:off x="6425783" y="5036940"/>
            <a:ext cx="238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মেরুদণ্ডী প্রাণী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65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32826 -0.31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25859 0.094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34231 0.09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31757 0.110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1985AA-075A-43B6-9373-41E45DC5A9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1600200"/>
            <a:ext cx="3657600" cy="3657600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433B5-3E4E-49C4-B2D5-83E4AAFDFE4C}"/>
              </a:ext>
            </a:extLst>
          </p:cNvPr>
          <p:cNvSpPr/>
          <p:nvPr/>
        </p:nvSpPr>
        <p:spPr>
          <a:xfrm>
            <a:off x="1364566" y="566164"/>
            <a:ext cx="8721970" cy="857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Kalpurush" panose="02000600000000000000" pitchFamily="2" charset="0"/>
              </a:rPr>
              <a:t>পাঠ্য বইয়ের ১১ পৃষ্ঠা খুলে দেখে দেখে নিরবে পড়। </a:t>
            </a:r>
            <a:endParaRPr lang="en-US" sz="4400" dirty="0">
              <a:solidFill>
                <a:schemeClr val="tx1"/>
              </a:solidFill>
              <a:latin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A652C-AB7C-4B2C-ABBB-8C25D4F8207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600200"/>
            <a:ext cx="3657600" cy="3657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24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D58E41-93AB-42D9-8AD5-7EBE6B7DA88D}"/>
              </a:ext>
            </a:extLst>
          </p:cNvPr>
          <p:cNvSpPr/>
          <p:nvPr/>
        </p:nvSpPr>
        <p:spPr>
          <a:xfrm>
            <a:off x="224851" y="273022"/>
            <a:ext cx="11752289" cy="10502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B676E-00B7-4207-AFB4-FA8924A53C5C}"/>
              </a:ext>
            </a:extLst>
          </p:cNvPr>
          <p:cNvSpPr txBox="1"/>
          <p:nvPr/>
        </p:nvSpPr>
        <p:spPr>
          <a:xfrm>
            <a:off x="1219200" y="2618282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(১)  মেরুদ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ণ্ড কী?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704E4-F1DB-4617-868D-7EEE3F50AF67}"/>
              </a:ext>
            </a:extLst>
          </p:cNvPr>
          <p:cNvSpPr txBox="1"/>
          <p:nvPr/>
        </p:nvSpPr>
        <p:spPr>
          <a:xfrm>
            <a:off x="1219200" y="3408402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 startAt="2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মেরুদ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ণ্ডী প্রাণী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কে বলে? </a:t>
            </a:r>
          </a:p>
          <a:p>
            <a:pPr marL="742950" indent="-742950"/>
            <a:r>
              <a:rPr lang="bn-BD" sz="36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8EC8332-A773-4C5E-930D-2CBC47BBB79F}"/>
              </a:ext>
            </a:extLst>
          </p:cNvPr>
          <p:cNvSpPr txBox="1"/>
          <p:nvPr/>
        </p:nvSpPr>
        <p:spPr>
          <a:xfrm>
            <a:off x="219068" y="1484559"/>
            <a:ext cx="93154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সংক্ষেপে উত্তর লেখ 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13FDE3-EB3F-49A7-A619-10258C87DB32}"/>
              </a:ext>
            </a:extLst>
          </p:cNvPr>
          <p:cNvSpPr txBox="1"/>
          <p:nvPr/>
        </p:nvSpPr>
        <p:spPr>
          <a:xfrm>
            <a:off x="2838724" y="432674"/>
            <a:ext cx="4202258" cy="707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(বহুনির্বাচনি প্রশ্ন)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F4348-CB2F-4709-96A8-75C2FAC2FAB0}"/>
              </a:ext>
            </a:extLst>
          </p:cNvPr>
          <p:cNvSpPr/>
          <p:nvPr/>
        </p:nvSpPr>
        <p:spPr>
          <a:xfrm>
            <a:off x="2619092" y="1207599"/>
            <a:ext cx="348044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কেঁচো কোন ধরনের প্রাণী?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0DED2-D22A-44FE-80C0-50240BDE4092}"/>
              </a:ext>
            </a:extLst>
          </p:cNvPr>
          <p:cNvSpPr/>
          <p:nvPr/>
        </p:nvSpPr>
        <p:spPr>
          <a:xfrm>
            <a:off x="2982711" y="1724926"/>
            <a:ext cx="170110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অমেরুদণ্ডী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26931-4683-4E3A-8B8B-6E5B6002E9FB}"/>
              </a:ext>
            </a:extLst>
          </p:cNvPr>
          <p:cNvSpPr/>
          <p:nvPr/>
        </p:nvSpPr>
        <p:spPr>
          <a:xfrm>
            <a:off x="6018710" y="1692811"/>
            <a:ext cx="160172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বুনো      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89197-7F66-4944-8C94-A7BBB1837192}"/>
              </a:ext>
            </a:extLst>
          </p:cNvPr>
          <p:cNvSpPr/>
          <p:nvPr/>
        </p:nvSpPr>
        <p:spPr>
          <a:xfrm>
            <a:off x="2977101" y="2354628"/>
            <a:ext cx="171232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মেরুদণ্ডী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3D6F31-F2D8-4196-ACA9-D21AE0A5F24C}"/>
              </a:ext>
            </a:extLst>
          </p:cNvPr>
          <p:cNvSpPr/>
          <p:nvPr/>
        </p:nvSpPr>
        <p:spPr>
          <a:xfrm>
            <a:off x="6008660" y="2290673"/>
            <a:ext cx="157906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জলচর  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DCBF93-EA16-407A-975B-13BDEAB1B2ED}"/>
              </a:ext>
            </a:extLst>
          </p:cNvPr>
          <p:cNvSpPr/>
          <p:nvPr/>
        </p:nvSpPr>
        <p:spPr>
          <a:xfrm>
            <a:off x="2668634" y="2865204"/>
            <a:ext cx="807611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 সাপ কোন ধরনের প্রাণী ? 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74019F-82D5-4116-8E03-920B3743645E}"/>
              </a:ext>
            </a:extLst>
          </p:cNvPr>
          <p:cNvSpPr/>
          <p:nvPr/>
        </p:nvSpPr>
        <p:spPr>
          <a:xfrm>
            <a:off x="2977101" y="3387698"/>
            <a:ext cx="171232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নিশাচর         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21DAB-EFDA-4792-B5AA-CBABFA5CB4A8}"/>
              </a:ext>
            </a:extLst>
          </p:cNvPr>
          <p:cNvSpPr/>
          <p:nvPr/>
        </p:nvSpPr>
        <p:spPr>
          <a:xfrm>
            <a:off x="6018709" y="3379745"/>
            <a:ext cx="159724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05A8F-67DE-485F-B30C-2E55324E1D8E}"/>
              </a:ext>
            </a:extLst>
          </p:cNvPr>
          <p:cNvSpPr/>
          <p:nvPr/>
        </p:nvSpPr>
        <p:spPr>
          <a:xfrm>
            <a:off x="2977102" y="3978190"/>
            <a:ext cx="17372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 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1A22E0-197B-4AF8-BD61-FC04C2C683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897" y="1608891"/>
            <a:ext cx="660446" cy="606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505D27-A445-44C3-B42C-A0533B88A0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273" y="3231065"/>
            <a:ext cx="636779" cy="5847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70A7CB-63FF-438A-BF10-FBB2A884BB27}"/>
              </a:ext>
            </a:extLst>
          </p:cNvPr>
          <p:cNvSpPr/>
          <p:nvPr/>
        </p:nvSpPr>
        <p:spPr>
          <a:xfrm>
            <a:off x="2668634" y="4409137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as-IN" sz="2800" b="1" dirty="0">
                <a:ln w="0"/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itchFamily="2" charset="0"/>
              </a:rPr>
              <a:t>প্রজাপতি কোন ধরনের প্রাণী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9BE872-C1CC-4158-AE3D-0F8C294AC0D6}"/>
              </a:ext>
            </a:extLst>
          </p:cNvPr>
          <p:cNvSpPr/>
          <p:nvPr/>
        </p:nvSpPr>
        <p:spPr>
          <a:xfrm>
            <a:off x="2952174" y="4924198"/>
            <a:ext cx="173725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মেরুদণ্ডী 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63EA9-FD6B-4CF7-926A-3AC6A71A955D}"/>
              </a:ext>
            </a:extLst>
          </p:cNvPr>
          <p:cNvSpPr/>
          <p:nvPr/>
        </p:nvSpPr>
        <p:spPr>
          <a:xfrm>
            <a:off x="5992769" y="4907296"/>
            <a:ext cx="159495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উভচর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73307C-90D2-442A-8640-13695C35491C}"/>
              </a:ext>
            </a:extLst>
          </p:cNvPr>
          <p:cNvSpPr/>
          <p:nvPr/>
        </p:nvSpPr>
        <p:spPr>
          <a:xfrm>
            <a:off x="2977102" y="5506019"/>
            <a:ext cx="168557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normalizeH="0" baseline="0" noProof="0" dirty="0">
                <a:ln w="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2800" b="1" i="0" u="none" strike="noStrike" kern="1200" normalizeH="0" baseline="0" noProof="0" dirty="0">
                <a:ln w="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2800" b="1" noProof="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নিশাচর </a:t>
            </a:r>
            <a:endParaRPr kumimoji="0" lang="en-US" sz="2800" b="1" i="0" u="none" strike="noStrike" kern="1200" normalizeH="0" baseline="0" noProof="0" dirty="0">
              <a:ln w="0"/>
              <a:uLnTx/>
              <a:uFillTx/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1ADEB9-0D3E-469F-B617-AD7C569B1339}"/>
              </a:ext>
            </a:extLst>
          </p:cNvPr>
          <p:cNvSpPr/>
          <p:nvPr/>
        </p:nvSpPr>
        <p:spPr>
          <a:xfrm>
            <a:off x="6008800" y="5505158"/>
            <a:ext cx="174147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অমেরুদণ্ডী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F26BF2-B014-48CA-B50D-B8B6798095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796" y="5396674"/>
            <a:ext cx="660446" cy="60651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29BB0F3-560A-49D6-9230-259EDE7780A7}"/>
              </a:ext>
            </a:extLst>
          </p:cNvPr>
          <p:cNvSpPr/>
          <p:nvPr/>
        </p:nvSpPr>
        <p:spPr>
          <a:xfrm>
            <a:off x="6008659" y="3954340"/>
            <a:ext cx="159495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জলচর 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8A8B323-BD72-4831-9EB5-182019C63CF0}"/>
              </a:ext>
            </a:extLst>
          </p:cNvPr>
          <p:cNvSpPr/>
          <p:nvPr/>
        </p:nvSpPr>
        <p:spPr>
          <a:xfrm>
            <a:off x="7750273" y="1643763"/>
            <a:ext cx="524297" cy="646909"/>
          </a:xfrm>
          <a:prstGeom prst="mathMultiply">
            <a:avLst>
              <a:gd name="adj1" fmla="val 108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C4BC8C14-4C9C-4F27-897C-AA3ADB975A5A}"/>
              </a:ext>
            </a:extLst>
          </p:cNvPr>
          <p:cNvSpPr/>
          <p:nvPr/>
        </p:nvSpPr>
        <p:spPr>
          <a:xfrm>
            <a:off x="4905595" y="2300485"/>
            <a:ext cx="524297" cy="646909"/>
          </a:xfrm>
          <a:prstGeom prst="mathMultiply">
            <a:avLst>
              <a:gd name="adj1" fmla="val 108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7466D02D-25EF-44B1-A393-2CBE2AE8051A}"/>
              </a:ext>
            </a:extLst>
          </p:cNvPr>
          <p:cNvSpPr/>
          <p:nvPr/>
        </p:nvSpPr>
        <p:spPr>
          <a:xfrm>
            <a:off x="7587722" y="2245101"/>
            <a:ext cx="524297" cy="646909"/>
          </a:xfrm>
          <a:prstGeom prst="mathMultiply">
            <a:avLst>
              <a:gd name="adj1" fmla="val 108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38157A06-1642-4B37-B1C1-F78312B90766}"/>
              </a:ext>
            </a:extLst>
          </p:cNvPr>
          <p:cNvSpPr/>
          <p:nvPr/>
        </p:nvSpPr>
        <p:spPr>
          <a:xfrm>
            <a:off x="4956346" y="3325853"/>
            <a:ext cx="524297" cy="646909"/>
          </a:xfrm>
          <a:prstGeom prst="mathMultiply">
            <a:avLst>
              <a:gd name="adj1" fmla="val 108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BB5337F1-3198-425E-A80D-7CFC3C885BBC}"/>
              </a:ext>
            </a:extLst>
          </p:cNvPr>
          <p:cNvSpPr/>
          <p:nvPr/>
        </p:nvSpPr>
        <p:spPr>
          <a:xfrm>
            <a:off x="4985129" y="3922795"/>
            <a:ext cx="524297" cy="646909"/>
          </a:xfrm>
          <a:prstGeom prst="mathMultiply">
            <a:avLst>
              <a:gd name="adj1" fmla="val 108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D44E549D-763D-4379-861C-0BB8E1661F50}"/>
              </a:ext>
            </a:extLst>
          </p:cNvPr>
          <p:cNvSpPr/>
          <p:nvPr/>
        </p:nvSpPr>
        <p:spPr>
          <a:xfrm>
            <a:off x="7587721" y="4825955"/>
            <a:ext cx="524297" cy="646909"/>
          </a:xfrm>
          <a:prstGeom prst="mathMultiply">
            <a:avLst>
              <a:gd name="adj1" fmla="val 108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CC171DF7-1CC3-41FD-A257-A07DDAB1A788}"/>
              </a:ext>
            </a:extLst>
          </p:cNvPr>
          <p:cNvSpPr/>
          <p:nvPr/>
        </p:nvSpPr>
        <p:spPr>
          <a:xfrm>
            <a:off x="4866327" y="4780620"/>
            <a:ext cx="524297" cy="646909"/>
          </a:xfrm>
          <a:prstGeom prst="mathMultiply">
            <a:avLst>
              <a:gd name="adj1" fmla="val 108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248D9AD7-74CA-47DC-A528-A6276643D275}"/>
              </a:ext>
            </a:extLst>
          </p:cNvPr>
          <p:cNvSpPr/>
          <p:nvPr/>
        </p:nvSpPr>
        <p:spPr>
          <a:xfrm>
            <a:off x="4694197" y="5505158"/>
            <a:ext cx="524297" cy="646909"/>
          </a:xfrm>
          <a:prstGeom prst="mathMultiply">
            <a:avLst>
              <a:gd name="adj1" fmla="val 108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6338A413-BA24-4B4A-B568-6AC5142D0722}"/>
              </a:ext>
            </a:extLst>
          </p:cNvPr>
          <p:cNvSpPr/>
          <p:nvPr/>
        </p:nvSpPr>
        <p:spPr>
          <a:xfrm>
            <a:off x="7631383" y="3902965"/>
            <a:ext cx="524297" cy="646909"/>
          </a:xfrm>
          <a:prstGeom prst="mathMultiply">
            <a:avLst>
              <a:gd name="adj1" fmla="val 108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D4E74CB-6A49-41D4-B0C3-8B3B56C28F7F}"/>
              </a:ext>
            </a:extLst>
          </p:cNvPr>
          <p:cNvCxnSpPr/>
          <p:nvPr/>
        </p:nvCxnSpPr>
        <p:spPr>
          <a:xfrm>
            <a:off x="6096000" y="1593167"/>
            <a:ext cx="0" cy="36716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7ED194F-21D2-4BA8-B2AA-CCCEB7E02534}"/>
              </a:ext>
            </a:extLst>
          </p:cNvPr>
          <p:cNvGrpSpPr/>
          <p:nvPr/>
        </p:nvGrpSpPr>
        <p:grpSpPr>
          <a:xfrm>
            <a:off x="2100191" y="1347643"/>
            <a:ext cx="1920240" cy="1920240"/>
            <a:chOff x="2176393" y="1417860"/>
            <a:chExt cx="1951837" cy="19518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DB7185-FFE0-49DE-AB9D-303A6E416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228025" y="1480422"/>
              <a:ext cx="1848575" cy="18023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1605F6-E176-4646-B02F-0497BA3BB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6393" y="1417860"/>
              <a:ext cx="1951837" cy="1951837"/>
            </a:xfrm>
            <a:prstGeom prst="ellipse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3ACEA06-2B4F-4C80-A879-82DA6B9502A8}"/>
              </a:ext>
            </a:extLst>
          </p:cNvPr>
          <p:cNvSpPr/>
          <p:nvPr/>
        </p:nvSpPr>
        <p:spPr>
          <a:xfrm>
            <a:off x="2145997" y="458238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CA6DF0-18D3-4103-87D4-17D9F1955956}"/>
              </a:ext>
            </a:extLst>
          </p:cNvPr>
          <p:cNvSpPr/>
          <p:nvPr/>
        </p:nvSpPr>
        <p:spPr>
          <a:xfrm>
            <a:off x="144228" y="3436640"/>
            <a:ext cx="5863762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শারমিন ইসলাম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শিমুলবাড়িয়া সরকারি প্রাথমিক বিদ্যালয়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সাতক্ষীরা সদর,সাতক্ষীরা।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8963C6-9568-423D-B919-F396E728AFD3}"/>
              </a:ext>
            </a:extLst>
          </p:cNvPr>
          <p:cNvSpPr/>
          <p:nvPr/>
        </p:nvSpPr>
        <p:spPr>
          <a:xfrm>
            <a:off x="6597476" y="3471650"/>
            <a:ext cx="5472327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শ্রেণিঃ৩য় 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বিষয়ঃপ্রাথমিক বিজ্ঞান</a:t>
            </a:r>
          </a:p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সময়ঃ৪০ মিনিট</a:t>
            </a:r>
          </a:p>
          <a:p>
            <a:pPr algn="ctr"/>
            <a:r>
              <a:rPr lang="bn-IN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তারিখঃ১৬/১১/২০২০ 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87EF4D-7612-4E0F-9A6E-97BD2D2E2CE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19" y="1386472"/>
            <a:ext cx="1920240" cy="192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0533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12874B-ABD7-4252-9006-F398CA4E8C95}"/>
              </a:ext>
            </a:extLst>
          </p:cNvPr>
          <p:cNvSpPr/>
          <p:nvPr/>
        </p:nvSpPr>
        <p:spPr>
          <a:xfrm>
            <a:off x="204866" y="322587"/>
            <a:ext cx="1178226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E4EEC1-7A49-4947-B4C9-B3255B0BA4DE}"/>
              </a:ext>
            </a:extLst>
          </p:cNvPr>
          <p:cNvSpPr/>
          <p:nvPr/>
        </p:nvSpPr>
        <p:spPr>
          <a:xfrm>
            <a:off x="644812" y="5193634"/>
            <a:ext cx="993051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 নিকট পরিবেশে রয়েছে এমন তিনটি মেরুদণ্ডী ও অমেরুদণ্ডী প্রানীর নাম খাতায় লিখে নিয়ে আসবে।।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258EA-638A-40AE-8944-C4157918F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" b="90850" l="5114" r="95455">
                        <a14:foregroundMark x1="25000" y1="35076" x2="25000" y2="35076"/>
                        <a14:foregroundMark x1="23977" y1="35076" x2="23977" y2="35076"/>
                        <a14:foregroundMark x1="23182" y1="35730" x2="23182" y2="35730"/>
                        <a14:foregroundMark x1="22386" y1="35730" x2="22386" y2="35730"/>
                        <a14:foregroundMark x1="21818" y1="35730" x2="21818" y2="35730"/>
                        <a14:foregroundMark x1="22500" y1="34423" x2="22500" y2="34423"/>
                        <a14:foregroundMark x1="21250" y1="35730" x2="21250" y2="35730"/>
                        <a14:foregroundMark x1="21591" y1="33769" x2="21591" y2="33769"/>
                        <a14:foregroundMark x1="30227" y1="27233" x2="30227" y2="27233"/>
                        <a14:foregroundMark x1="35795" y1="22440" x2="35795" y2="22440"/>
                        <a14:foregroundMark x1="44318" y1="19608" x2="44318" y2="19608"/>
                        <a14:foregroundMark x1="41250" y1="20915" x2="41250" y2="20915"/>
                        <a14:foregroundMark x1="44318" y1="22004" x2="44318" y2="22004"/>
                        <a14:foregroundMark x1="43409" y1="23094" x2="43409" y2="23094"/>
                        <a14:foregroundMark x1="43409" y1="23094" x2="43409" y2="23094"/>
                        <a14:foregroundMark x1="42955" y1="34423" x2="42955" y2="34423"/>
                        <a14:foregroundMark x1="40568" y1="34641" x2="40568" y2="34641"/>
                        <a14:foregroundMark x1="56364" y1="24401" x2="56364" y2="24401"/>
                        <a14:foregroundMark x1="59318" y1="24837" x2="59318" y2="24837"/>
                        <a14:foregroundMark x1="61136" y1="29194" x2="61136" y2="29194"/>
                        <a14:foregroundMark x1="65795" y1="28758" x2="65795" y2="28758"/>
                        <a14:foregroundMark x1="67727" y1="26797" x2="67727" y2="26797"/>
                        <a14:foregroundMark x1="69318" y1="28758" x2="69318" y2="28758"/>
                        <a14:foregroundMark x1="71932" y1="30501" x2="71932" y2="30501"/>
                        <a14:foregroundMark x1="72273" y1="27233" x2="72273" y2="27233"/>
                        <a14:foregroundMark x1="73523" y1="25490" x2="73523" y2="25490"/>
                        <a14:foregroundMark x1="74773" y1="27887" x2="74773" y2="27887"/>
                        <a14:foregroundMark x1="72727" y1="24401" x2="72727" y2="24401"/>
                        <a14:foregroundMark x1="75682" y1="39869" x2="75682" y2="39869"/>
                        <a14:foregroundMark x1="77727" y1="39434" x2="77727" y2="39434"/>
                        <a14:foregroundMark x1="78864" y1="39434" x2="78864" y2="39434"/>
                        <a14:foregroundMark x1="79545" y1="39434" x2="79545" y2="39434"/>
                        <a14:foregroundMark x1="79205" y1="38126" x2="79205" y2="38126"/>
                        <a14:foregroundMark x1="80114" y1="40087" x2="80114" y2="40087"/>
                        <a14:foregroundMark x1="81023" y1="41176" x2="81023" y2="41176"/>
                        <a14:foregroundMark x1="46136" y1="55556" x2="46136" y2="55556"/>
                        <a14:foregroundMark x1="42727" y1="59041" x2="42727" y2="59041"/>
                        <a14:foregroundMark x1="45000" y1="54902" x2="45000" y2="54902"/>
                        <a14:foregroundMark x1="44545" y1="53813" x2="44545" y2="53813"/>
                        <a14:foregroundMark x1="45909" y1="60349" x2="45909" y2="60349"/>
                        <a14:foregroundMark x1="44318" y1="60131" x2="44318" y2="60131"/>
                        <a14:foregroundMark x1="41250" y1="64924" x2="41250" y2="64924"/>
                        <a14:foregroundMark x1="40795" y1="67974" x2="40795" y2="67974"/>
                        <a14:foregroundMark x1="42159" y1="71678" x2="42159" y2="71678"/>
                        <a14:foregroundMark x1="46250" y1="70370" x2="46250" y2="70370"/>
                        <a14:foregroundMark x1="59205" y1="90850" x2="59205" y2="90850"/>
                        <a14:foregroundMark x1="9318" y1="78649" x2="9318" y2="78649"/>
                        <a14:foregroundMark x1="6250" y1="70370" x2="6250" y2="70370"/>
                        <a14:foregroundMark x1="5682" y1="78867" x2="5682" y2="78867"/>
                        <a14:foregroundMark x1="5341" y1="71024" x2="5341" y2="71024"/>
                        <a14:foregroundMark x1="31591" y1="27451" x2="31591" y2="27451"/>
                        <a14:foregroundMark x1="5227" y1="78649" x2="5227" y2="78649"/>
                        <a14:foregroundMark x1="44205" y1="64488" x2="44205" y2="64488"/>
                        <a14:foregroundMark x1="92045" y1="69717" x2="92045" y2="69717"/>
                        <a14:foregroundMark x1="95455" y1="70588" x2="95455" y2="70588"/>
                        <a14:foregroundMark x1="50227" y1="8932" x2="50227" y2="8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9" t="7265" r="4158" b="7018"/>
          <a:stretch/>
        </p:blipFill>
        <p:spPr>
          <a:xfrm>
            <a:off x="2233534" y="1139252"/>
            <a:ext cx="7704945" cy="37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B745BE-9147-46E3-B996-A82191D1E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0" y="258152"/>
            <a:ext cx="11687640" cy="63416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F603A2-75C1-4510-8817-B3B98E9FAAC5}"/>
              </a:ext>
            </a:extLst>
          </p:cNvPr>
          <p:cNvSpPr/>
          <p:nvPr/>
        </p:nvSpPr>
        <p:spPr>
          <a:xfrm>
            <a:off x="194872" y="375718"/>
            <a:ext cx="421223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ধন্যবাদ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4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68348E-41A4-429B-95C8-EE4E07442EEA}"/>
              </a:ext>
            </a:extLst>
          </p:cNvPr>
          <p:cNvSpPr/>
          <p:nvPr/>
        </p:nvSpPr>
        <p:spPr>
          <a:xfrm>
            <a:off x="2145997" y="458238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F54A3B-6BA7-420A-809E-149F7990F311}"/>
              </a:ext>
            </a:extLst>
          </p:cNvPr>
          <p:cNvSpPr/>
          <p:nvPr/>
        </p:nvSpPr>
        <p:spPr>
          <a:xfrm>
            <a:off x="2329609" y="458237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654F93-AD7D-4D58-9200-CD0608900140}"/>
              </a:ext>
            </a:extLst>
          </p:cNvPr>
          <p:cNvSpPr/>
          <p:nvPr/>
        </p:nvSpPr>
        <p:spPr>
          <a:xfrm>
            <a:off x="323555" y="1227678"/>
            <a:ext cx="48291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গত পাঠে আমরা শিখেছিলাম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E50E92-05D2-4CC4-A018-7729D0D45E4E}"/>
              </a:ext>
            </a:extLst>
          </p:cNvPr>
          <p:cNvSpPr/>
          <p:nvPr/>
        </p:nvSpPr>
        <p:spPr>
          <a:xfrm>
            <a:off x="6977575" y="5505147"/>
            <a:ext cx="3791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  সপুষ্পক উদ্ভিদ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9B02F4-DD60-4D7D-9665-042115F287F0}"/>
              </a:ext>
            </a:extLst>
          </p:cNvPr>
          <p:cNvSpPr/>
          <p:nvPr/>
        </p:nvSpPr>
        <p:spPr>
          <a:xfrm>
            <a:off x="1280160" y="5538368"/>
            <a:ext cx="3671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অপুষ্পক উদ্ভিদ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64FAA-C9A6-4D9F-8603-6886C9BC6D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54" y="2334588"/>
            <a:ext cx="4258269" cy="2743200"/>
          </a:xfrm>
          <a:prstGeom prst="rect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508205-CA62-4EC0-A58B-06901FB8EDB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77" y="2334588"/>
            <a:ext cx="4258269" cy="2743200"/>
          </a:xfrm>
          <a:prstGeom prst="rect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2547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0281EB-F2CB-475D-BB47-2D518AC3B84B}"/>
              </a:ext>
            </a:extLst>
          </p:cNvPr>
          <p:cNvSpPr/>
          <p:nvPr/>
        </p:nvSpPr>
        <p:spPr>
          <a:xfrm>
            <a:off x="1977185" y="458238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ED2E0-3EB5-40E6-9BFE-BF03AA00D26A}"/>
              </a:ext>
            </a:extLst>
          </p:cNvPr>
          <p:cNvSpPr/>
          <p:nvPr/>
        </p:nvSpPr>
        <p:spPr>
          <a:xfrm>
            <a:off x="6096000" y="4906500"/>
            <a:ext cx="2328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মুরগী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6727DB-B618-4FE0-8629-BCFEAC543F79}"/>
              </a:ext>
            </a:extLst>
          </p:cNvPr>
          <p:cNvSpPr/>
          <p:nvPr/>
        </p:nvSpPr>
        <p:spPr>
          <a:xfrm>
            <a:off x="9198280" y="4906500"/>
            <a:ext cx="2395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চিংড়ি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D26EB-588C-4515-9B2E-0AF49817460B}"/>
              </a:ext>
            </a:extLst>
          </p:cNvPr>
          <p:cNvSpPr/>
          <p:nvPr/>
        </p:nvSpPr>
        <p:spPr>
          <a:xfrm>
            <a:off x="948251" y="4906500"/>
            <a:ext cx="1628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প্রজাপতি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B900A1-B02F-48F3-9FCB-8BD6F8642D7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" y="2395313"/>
            <a:ext cx="2560320" cy="237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DB0E71-03F8-43D9-8F95-4BB35B496D4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01" y="2395313"/>
            <a:ext cx="2560320" cy="237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B40551-71C0-4A3A-A51C-3DFD243D898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3" b="93429" l="9804" r="92157">
                        <a14:foregroundMark x1="40896" y1="84000" x2="40896" y2="84000"/>
                        <a14:foregroundMark x1="43417" y1="93429" x2="43417" y2="93429"/>
                        <a14:foregroundMark x1="85714" y1="9143" x2="85714" y2="9143"/>
                        <a14:foregroundMark x1="92157" y1="15143" x2="92157" y2="1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1" y="2402059"/>
            <a:ext cx="2560320" cy="237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D57B99-8495-4B05-8DC3-1A23D9E49D39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04" b="98324" l="5183" r="90549">
                        <a14:foregroundMark x1="9451" y1="35196" x2="9451" y2="35196"/>
                        <a14:foregroundMark x1="9451" y1="32402" x2="9451" y2="32402"/>
                        <a14:foregroundMark x1="5488" y1="39106" x2="5488" y2="39106"/>
                        <a14:foregroundMark x1="5183" y1="34358" x2="5183" y2="34358"/>
                        <a14:foregroundMark x1="7012" y1="37430" x2="7012" y2="37709"/>
                        <a14:foregroundMark x1="5488" y1="35475" x2="5488" y2="35475"/>
                        <a14:foregroundMark x1="7622" y1="30168" x2="7622" y2="30168"/>
                        <a14:foregroundMark x1="90549" y1="11732" x2="90549" y2="11732"/>
                        <a14:foregroundMark x1="90549" y1="11732" x2="90549" y2="11732"/>
                        <a14:foregroundMark x1="89634" y1="24022" x2="89634" y2="24022"/>
                        <a14:foregroundMark x1="82012" y1="9218" x2="82012" y2="9218"/>
                        <a14:foregroundMark x1="76220" y1="8380" x2="76220" y2="8380"/>
                        <a14:foregroundMark x1="72866" y1="6983" x2="72866" y2="6983"/>
                        <a14:foregroundMark x1="68598" y1="7821" x2="68598" y2="7821"/>
                        <a14:foregroundMark x1="68902" y1="8380" x2="68902" y2="8380"/>
                        <a14:foregroundMark x1="67378" y1="9218" x2="67378" y2="8659"/>
                        <a14:foregroundMark x1="55488" y1="88827" x2="55488" y2="88827"/>
                        <a14:foregroundMark x1="41159" y1="87989" x2="41159" y2="87989"/>
                        <a14:foregroundMark x1="17683" y1="86592" x2="22866" y2="86872"/>
                        <a14:foregroundMark x1="33841" y1="83799" x2="33841" y2="83799"/>
                        <a14:foregroundMark x1="40549" y1="83799" x2="40549" y2="83799"/>
                        <a14:foregroundMark x1="22866" y1="85754" x2="57622" y2="84358"/>
                        <a14:foregroundMark x1="57622" y1="84358" x2="40244" y2="85754"/>
                        <a14:foregroundMark x1="40244" y1="85754" x2="63415" y2="82682"/>
                        <a14:foregroundMark x1="63415" y1="82682" x2="28049" y2="82682"/>
                        <a14:foregroundMark x1="28049" y1="82682" x2="47256" y2="82682"/>
                        <a14:foregroundMark x1="47256" y1="82682" x2="30793" y2="85196"/>
                        <a14:foregroundMark x1="30793" y1="85196" x2="69207" y2="85196"/>
                        <a14:foregroundMark x1="69207" y1="85196" x2="38720" y2="90503"/>
                        <a14:foregroundMark x1="38720" y1="90503" x2="66768" y2="92737"/>
                        <a14:foregroundMark x1="66768" y1="92737" x2="44817" y2="95810"/>
                        <a14:foregroundMark x1="44817" y1="95810" x2="48476" y2="95810"/>
                        <a14:foregroundMark x1="40549" y1="98324" x2="40549" y2="98324"/>
                        <a14:foregroundMark x1="30488" y1="97486" x2="30488" y2="97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30"/>
          <a:stretch/>
        </p:blipFill>
        <p:spPr>
          <a:xfrm>
            <a:off x="3343421" y="2402059"/>
            <a:ext cx="2560320" cy="237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5B1373E-DA0C-447B-A2FD-CF9892883704}"/>
              </a:ext>
            </a:extLst>
          </p:cNvPr>
          <p:cNvSpPr/>
          <p:nvPr/>
        </p:nvSpPr>
        <p:spPr>
          <a:xfrm>
            <a:off x="3230880" y="4906500"/>
            <a:ext cx="2433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ছাগল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1C8E4E-7E75-40E4-90AE-08E00948D6F7}"/>
              </a:ext>
            </a:extLst>
          </p:cNvPr>
          <p:cNvSpPr/>
          <p:nvPr/>
        </p:nvSpPr>
        <p:spPr>
          <a:xfrm>
            <a:off x="356381" y="2395313"/>
            <a:ext cx="2560320" cy="2377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FD64DC-7DBC-4C17-945E-B5C1905ECBB7}"/>
              </a:ext>
            </a:extLst>
          </p:cNvPr>
          <p:cNvSpPr/>
          <p:nvPr/>
        </p:nvSpPr>
        <p:spPr>
          <a:xfrm>
            <a:off x="3343421" y="2395313"/>
            <a:ext cx="2560320" cy="2377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C60D7-2FB2-4BB2-8953-E68216C40D94}"/>
              </a:ext>
            </a:extLst>
          </p:cNvPr>
          <p:cNvSpPr/>
          <p:nvPr/>
        </p:nvSpPr>
        <p:spPr>
          <a:xfrm>
            <a:off x="6330461" y="2395313"/>
            <a:ext cx="2560320" cy="2377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B7A60-6704-4D4E-8301-C9C48171D2AE}"/>
              </a:ext>
            </a:extLst>
          </p:cNvPr>
          <p:cNvSpPr/>
          <p:nvPr/>
        </p:nvSpPr>
        <p:spPr>
          <a:xfrm>
            <a:off x="9310821" y="2395313"/>
            <a:ext cx="2560320" cy="2377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25" grpId="0"/>
      <p:bldP spid="2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BF5C8-4E2D-4C77-A5B6-EAF864642924}"/>
              </a:ext>
            </a:extLst>
          </p:cNvPr>
          <p:cNvSpPr>
            <a:spLocks/>
          </p:cNvSpPr>
          <p:nvPr/>
        </p:nvSpPr>
        <p:spPr>
          <a:xfrm>
            <a:off x="3397890" y="4479857"/>
            <a:ext cx="2328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CB2D0-5BE1-4B00-BE30-541BC2C06E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57" b="90000" l="4792" r="97500">
                        <a14:foregroundMark x1="37500" y1="7826" x2="37500" y2="7826"/>
                        <a14:foregroundMark x1="19583" y1="83913" x2="19583" y2="83913"/>
                        <a14:foregroundMark x1="8333" y1="89130" x2="8333" y2="89130"/>
                        <a14:foregroundMark x1="4792" y1="90000" x2="4792" y2="90000"/>
                        <a14:foregroundMark x1="94375" y1="76957" x2="94375" y2="74348"/>
                        <a14:foregroundMark x1="94375" y1="30435" x2="94375" y2="30435"/>
                        <a14:foregroundMark x1="97500" y1="73478" x2="97500" y2="7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9" y="1912014"/>
            <a:ext cx="2651760" cy="2377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6BB11A-88A1-4D0B-B3C5-E219AD2D9990}"/>
              </a:ext>
            </a:extLst>
          </p:cNvPr>
          <p:cNvSpPr/>
          <p:nvPr/>
        </p:nvSpPr>
        <p:spPr>
          <a:xfrm>
            <a:off x="289470" y="4377872"/>
            <a:ext cx="2328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শামুক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506AB-7EC6-4980-BCD0-41C5E2CA071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10" b="98916" l="7907" r="95349">
                        <a14:foregroundMark x1="41860" y1="21409" x2="41860" y2="21409"/>
                        <a14:foregroundMark x1="46512" y1="26287" x2="46512" y2="26287"/>
                        <a14:foregroundMark x1="42791" y1="31436" x2="42791" y2="31436"/>
                        <a14:foregroundMark x1="48372" y1="31436" x2="48372" y2="31436"/>
                        <a14:foregroundMark x1="50698" y1="28455" x2="50698" y2="28455"/>
                        <a14:foregroundMark x1="50233" y1="23035" x2="50233" y2="23035"/>
                        <a14:foregroundMark x1="48372" y1="19241" x2="48372" y2="19241"/>
                        <a14:foregroundMark x1="45116" y1="17073" x2="45116" y2="17073"/>
                        <a14:foregroundMark x1="40465" y1="17344" x2="40465" y2="20054"/>
                        <a14:foregroundMark x1="46512" y1="4607" x2="46512" y2="4607"/>
                        <a14:foregroundMark x1="40000" y1="3794" x2="40000" y2="3794"/>
                        <a14:foregroundMark x1="33023" y1="5962" x2="36744" y2="5962"/>
                        <a14:foregroundMark x1="49302" y1="4607" x2="53023" y2="4607"/>
                        <a14:foregroundMark x1="53023" y1="7317" x2="53023" y2="7317"/>
                        <a14:foregroundMark x1="62326" y1="13279" x2="62326" y2="13279"/>
                        <a14:foregroundMark x1="18605" y1="65583" x2="18605" y2="65583"/>
                        <a14:foregroundMark x1="14884" y1="73713" x2="14884" y2="73713"/>
                        <a14:foregroundMark x1="13953" y1="84824" x2="13953" y2="84824"/>
                        <a14:foregroundMark x1="8372" y1="92141" x2="8372" y2="92141"/>
                        <a14:foregroundMark x1="8372" y1="95122" x2="8372" y2="95122"/>
                        <a14:foregroundMark x1="33953" y1="98916" x2="33953" y2="98916"/>
                        <a14:foregroundMark x1="35349" y1="93767" x2="35349" y2="93767"/>
                        <a14:foregroundMark x1="34884" y1="95935" x2="34884" y2="95935"/>
                        <a14:foregroundMark x1="34884" y1="98374" x2="34884" y2="98374"/>
                        <a14:foregroundMark x1="40000" y1="95935" x2="40000" y2="95935"/>
                        <a14:foregroundMark x1="40000" y1="95393" x2="40000" y2="95393"/>
                        <a14:foregroundMark x1="72093" y1="92412" x2="72093" y2="92412"/>
                        <a14:foregroundMark x1="65581" y1="95393" x2="65581" y2="95393"/>
                        <a14:foregroundMark x1="62326" y1="92954" x2="62326" y2="92954"/>
                        <a14:foregroundMark x1="95349" y1="46883" x2="95349" y2="46883"/>
                        <a14:backgroundMark x1="17674" y1="16260" x2="17674" y2="16260"/>
                        <a14:backgroundMark x1="14884" y1="22493" x2="14884" y2="22493"/>
                        <a14:backgroundMark x1="12558" y1="19241" x2="12558" y2="19241"/>
                        <a14:backgroundMark x1="13488" y1="14905" x2="13488" y2="14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22" y="1912014"/>
            <a:ext cx="2651760" cy="2377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D5F25C-122D-4957-8F2B-B3238C75F262}"/>
              </a:ext>
            </a:extLst>
          </p:cNvPr>
          <p:cNvSpPr/>
          <p:nvPr/>
        </p:nvSpPr>
        <p:spPr>
          <a:xfrm>
            <a:off x="1977185" y="458238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566E8-9F22-4758-8216-9B975219515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74" y="1912014"/>
            <a:ext cx="2651760" cy="2377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1521E4-5E8A-4EF8-A1AF-1389FDE4C77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26" y="1912014"/>
            <a:ext cx="2651760" cy="2377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744337-8612-4D56-9DD9-94D4F3D3ECB6}"/>
              </a:ext>
            </a:extLst>
          </p:cNvPr>
          <p:cNvSpPr>
            <a:spLocks/>
          </p:cNvSpPr>
          <p:nvPr/>
        </p:nvSpPr>
        <p:spPr>
          <a:xfrm>
            <a:off x="6226974" y="4479857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কেঁচো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DE08B-D119-4B94-99E4-50CB6D53A20D}"/>
              </a:ext>
            </a:extLst>
          </p:cNvPr>
          <p:cNvSpPr>
            <a:spLocks/>
          </p:cNvSpPr>
          <p:nvPr/>
        </p:nvSpPr>
        <p:spPr>
          <a:xfrm>
            <a:off x="9250770" y="4479857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78AF3-0876-4121-BFEC-A47E5B1D4182}"/>
              </a:ext>
            </a:extLst>
          </p:cNvPr>
          <p:cNvSpPr/>
          <p:nvPr/>
        </p:nvSpPr>
        <p:spPr>
          <a:xfrm>
            <a:off x="289470" y="1912014"/>
            <a:ext cx="2651760" cy="23774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6432F-93CA-4FD3-8160-D307FD6E354C}"/>
              </a:ext>
            </a:extLst>
          </p:cNvPr>
          <p:cNvSpPr/>
          <p:nvPr/>
        </p:nvSpPr>
        <p:spPr>
          <a:xfrm>
            <a:off x="3258222" y="1912014"/>
            <a:ext cx="2651760" cy="23774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47212E-2FCD-4B7F-B6EC-C1D3968486FE}"/>
              </a:ext>
            </a:extLst>
          </p:cNvPr>
          <p:cNvSpPr/>
          <p:nvPr/>
        </p:nvSpPr>
        <p:spPr>
          <a:xfrm>
            <a:off x="6226974" y="1912014"/>
            <a:ext cx="2651760" cy="23774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2415E4-8CE5-4109-9A11-B28274CCF0EE}"/>
              </a:ext>
            </a:extLst>
          </p:cNvPr>
          <p:cNvSpPr/>
          <p:nvPr/>
        </p:nvSpPr>
        <p:spPr>
          <a:xfrm>
            <a:off x="9195726" y="1912014"/>
            <a:ext cx="2651760" cy="23774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D0F77-C29A-473C-AB83-FA9D77AAAC8C}"/>
              </a:ext>
            </a:extLst>
          </p:cNvPr>
          <p:cNvSpPr/>
          <p:nvPr/>
        </p:nvSpPr>
        <p:spPr>
          <a:xfrm>
            <a:off x="4044727" y="458238"/>
            <a:ext cx="3730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n w="11430"/>
                <a:latin typeface="NikoshBAN" pitchFamily="2" charset="0"/>
                <a:cs typeface="NikoshBAN" pitchFamily="2" charset="0"/>
              </a:rPr>
              <a:t>বিভিন্ন রকমের প্রাণী </a:t>
            </a:r>
            <a:endParaRPr lang="en-US" sz="44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1B1DDF-6229-4243-814C-5DDC2B2C0FA4}"/>
              </a:ext>
            </a:extLst>
          </p:cNvPr>
          <p:cNvSpPr/>
          <p:nvPr/>
        </p:nvSpPr>
        <p:spPr>
          <a:xfrm>
            <a:off x="289470" y="5316591"/>
            <a:ext cx="11613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এদের  সবার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শরীরে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আছে?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0C7BD3-FB05-403E-924E-5E0525298399}"/>
              </a:ext>
            </a:extLst>
          </p:cNvPr>
          <p:cNvSpPr/>
          <p:nvPr/>
        </p:nvSpPr>
        <p:spPr>
          <a:xfrm>
            <a:off x="420445" y="5216838"/>
            <a:ext cx="11613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প্রাণী বলা হয় তোমরা কী জানো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6" grpId="1"/>
      <p:bldP spid="11" grpId="0"/>
      <p:bldP spid="12" grpId="0"/>
      <p:bldP spid="13" grpId="0" animBg="1"/>
      <p:bldP spid="16" grpId="0" animBg="1"/>
      <p:bldP spid="17" grpId="0" animBg="1"/>
      <p:bldP spid="18" grpId="0" animBg="1"/>
      <p:bldP spid="19" grpId="0"/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129288-23D0-4294-8C64-193E913D1E5D}"/>
              </a:ext>
            </a:extLst>
          </p:cNvPr>
          <p:cNvSpPr/>
          <p:nvPr/>
        </p:nvSpPr>
        <p:spPr>
          <a:xfrm>
            <a:off x="214859" y="288163"/>
            <a:ext cx="468691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2D30A8-8EAD-4C50-98CB-630A4C1666B0}"/>
              </a:ext>
            </a:extLst>
          </p:cNvPr>
          <p:cNvSpPr/>
          <p:nvPr/>
        </p:nvSpPr>
        <p:spPr>
          <a:xfrm>
            <a:off x="194872" y="984810"/>
            <a:ext cx="11782269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(১) বিভিন্ন রকমের প্রাণী</a:t>
            </a:r>
          </a:p>
          <a:p>
            <a:pPr algn="ctr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অমেরুদণ্ডী ও মেরুদণ্ডী প্রানী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9C2F9B-535B-4807-9CBF-96C8BE45D9F8}"/>
              </a:ext>
            </a:extLst>
          </p:cNvPr>
          <p:cNvCxnSpPr>
            <a:cxnSpLocks/>
          </p:cNvCxnSpPr>
          <p:nvPr/>
        </p:nvCxnSpPr>
        <p:spPr>
          <a:xfrm>
            <a:off x="4347148" y="1106721"/>
            <a:ext cx="0" cy="6475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FF9B42B-8E25-42DA-9899-857EF54D7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87" y="2501881"/>
            <a:ext cx="6955428" cy="3849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203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35287 -0.005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3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1D2119-E41C-46C2-90C0-D5D012772CC4}"/>
              </a:ext>
            </a:extLst>
          </p:cNvPr>
          <p:cNvSpPr txBox="1"/>
          <p:nvPr/>
        </p:nvSpPr>
        <p:spPr>
          <a:xfrm>
            <a:off x="209861" y="605015"/>
            <a:ext cx="1178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6D28-16AC-4560-8105-2BBC47159E67}"/>
              </a:ext>
            </a:extLst>
          </p:cNvPr>
          <p:cNvSpPr/>
          <p:nvPr/>
        </p:nvSpPr>
        <p:spPr>
          <a:xfrm>
            <a:off x="1435082" y="1907395"/>
            <a:ext cx="4421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D3FE6-CC4F-4ADE-B793-91D5ABA50C5D}"/>
              </a:ext>
            </a:extLst>
          </p:cNvPr>
          <p:cNvSpPr/>
          <p:nvPr/>
        </p:nvSpPr>
        <p:spPr>
          <a:xfrm>
            <a:off x="1545888" y="2991381"/>
            <a:ext cx="10446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২.২.২ পরিবেশ এর বিভিন্ন প্রাণীর (মেরুদণ্ডী ও অমেরুদণ্ডী প্রানীর) নাম উল্লেখ 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95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BE2DF1-FA67-4DE3-B489-ECFC1E7D11D4}"/>
              </a:ext>
            </a:extLst>
          </p:cNvPr>
          <p:cNvSpPr/>
          <p:nvPr/>
        </p:nvSpPr>
        <p:spPr>
          <a:xfrm>
            <a:off x="182880" y="561094"/>
            <a:ext cx="11718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পৃথিবীতে অনেক প্রাণী আছে যাদের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নেই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nimal-earth-worm-isolated-white-background-37795619.jpg">
            <a:extLst>
              <a:ext uri="{FF2B5EF4-FFF2-40B4-BE49-F238E27FC236}">
                <a16:creationId xmlns:a16="http://schemas.microsoft.com/office/drawing/2014/main" id="{E4BC38D4-331A-45E3-98F1-37AD801F5E7E}"/>
              </a:ext>
            </a:extLst>
          </p:cNvPr>
          <p:cNvPicPr>
            <a:picLocks/>
          </p:cNvPicPr>
          <p:nvPr/>
        </p:nvPicPr>
        <p:blipFill>
          <a:blip r:embed="rId2" cstate="print">
            <a:lum bright="-10000" contrast="30000"/>
          </a:blip>
          <a:srcRect b="24081"/>
          <a:stretch>
            <a:fillRect/>
          </a:stretch>
        </p:blipFill>
        <p:spPr>
          <a:xfrm>
            <a:off x="1625600" y="1965960"/>
            <a:ext cx="3657600" cy="2926080"/>
          </a:xfrm>
          <a:prstGeom prst="rect">
            <a:avLst/>
          </a:prstGeom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74687-E9C2-43FC-AE2D-837007E36C7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965960"/>
            <a:ext cx="3657600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5BCE75-DD98-4278-BDFC-1EB1A93C171E}"/>
              </a:ext>
            </a:extLst>
          </p:cNvPr>
          <p:cNvSpPr/>
          <p:nvPr/>
        </p:nvSpPr>
        <p:spPr>
          <a:xfrm>
            <a:off x="182880" y="5650575"/>
            <a:ext cx="11718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যে প্রাণীর মেরুদ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নেই তাকে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অমেরুদ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ণ্ডী</a:t>
            </a:r>
            <a:r>
              <a:rPr lang="bn-BD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প্রাণী বলে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226F4-F6E3-401A-94D4-41E83D307A92}"/>
              </a:ext>
            </a:extLst>
          </p:cNvPr>
          <p:cNvSpPr/>
          <p:nvPr/>
        </p:nvSpPr>
        <p:spPr>
          <a:xfrm>
            <a:off x="7539996" y="5004244"/>
            <a:ext cx="2395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চিংড়ি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94480-4AEA-4192-8C87-8942B9667950}"/>
              </a:ext>
            </a:extLst>
          </p:cNvPr>
          <p:cNvSpPr>
            <a:spLocks/>
          </p:cNvSpPr>
          <p:nvPr/>
        </p:nvSpPr>
        <p:spPr>
          <a:xfrm>
            <a:off x="2128520" y="5004244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কেঁচো   </a:t>
            </a:r>
          </a:p>
        </p:txBody>
      </p:sp>
    </p:spTree>
    <p:extLst>
      <p:ext uri="{BB962C8B-B14F-4D97-AF65-F5344CB8AC3E}">
        <p14:creationId xmlns:p14="http://schemas.microsoft.com/office/powerpoint/2010/main" val="16144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4AD237-4598-41D4-B306-1DEC6C50AA68}"/>
              </a:ext>
            </a:extLst>
          </p:cNvPr>
          <p:cNvSpPr/>
          <p:nvPr/>
        </p:nvSpPr>
        <p:spPr>
          <a:xfrm>
            <a:off x="194873" y="466165"/>
            <a:ext cx="1176727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F9E40-0EAA-454A-BAA9-B3173A5C9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30" b="10313"/>
          <a:stretch/>
        </p:blipFill>
        <p:spPr>
          <a:xfrm>
            <a:off x="4028055" y="1765091"/>
            <a:ext cx="4100914" cy="3327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3E1C5-33B6-4C16-B3BF-C4CAA6610502}"/>
              </a:ext>
            </a:extLst>
          </p:cNvPr>
          <p:cNvSpPr txBox="1"/>
          <p:nvPr/>
        </p:nvSpPr>
        <p:spPr>
          <a:xfrm>
            <a:off x="2730868" y="5560837"/>
            <a:ext cx="669528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প্রাণী কাদেরকে বলা হয়?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97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NikoshBAN"/>
      </a:majorFont>
      <a:minorFont>
        <a:latin typeface="Times New Rom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398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Edwardian Script ITC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Sarmin</dc:creator>
  <cp:lastModifiedBy>Sarmin</cp:lastModifiedBy>
  <cp:revision>110</cp:revision>
  <dcterms:created xsi:type="dcterms:W3CDTF">2020-10-03T06:34:07Z</dcterms:created>
  <dcterms:modified xsi:type="dcterms:W3CDTF">2020-11-16T05:25:00Z</dcterms:modified>
</cp:coreProperties>
</file>