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4.xml" ContentType="application/vnd.openxmlformats-officedocument.theme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slideLayouts/slideLayout25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  <p:sldMasterId id="2147483900" r:id="rId2"/>
    <p:sldMasterId id="2147483936" r:id="rId3"/>
  </p:sldMasterIdLst>
  <p:notesMasterIdLst>
    <p:notesMasterId r:id="rId25"/>
  </p:notesMasterIdLst>
  <p:sldIdLst>
    <p:sldId id="260" r:id="rId4"/>
    <p:sldId id="256" r:id="rId5"/>
    <p:sldId id="261" r:id="rId6"/>
    <p:sldId id="264" r:id="rId7"/>
    <p:sldId id="282" r:id="rId8"/>
    <p:sldId id="279" r:id="rId9"/>
    <p:sldId id="262" r:id="rId10"/>
    <p:sldId id="278" r:id="rId11"/>
    <p:sldId id="263" r:id="rId12"/>
    <p:sldId id="280" r:id="rId13"/>
    <p:sldId id="281" r:id="rId14"/>
    <p:sldId id="257" r:id="rId15"/>
    <p:sldId id="258" r:id="rId16"/>
    <p:sldId id="274" r:id="rId17"/>
    <p:sldId id="277" r:id="rId18"/>
    <p:sldId id="272" r:id="rId19"/>
    <p:sldId id="259" r:id="rId20"/>
    <p:sldId id="270" r:id="rId21"/>
    <p:sldId id="275" r:id="rId22"/>
    <p:sldId id="267" r:id="rId23"/>
    <p:sldId id="268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190" autoAdjust="0"/>
  </p:normalViewPr>
  <p:slideViewPr>
    <p:cSldViewPr>
      <p:cViewPr>
        <p:scale>
          <a:sx n="60" d="100"/>
          <a:sy n="60" d="100"/>
        </p:scale>
        <p:origin x="-1014" y="-2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27F64C-78FF-43E3-BF03-FB7EEC529764}" type="datetimeFigureOut">
              <a:rPr lang="en-US" smtClean="0"/>
              <a:pPr/>
              <a:t>16-Nov-20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6D92DE-4FA6-46CC-ABD2-173476D30F0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6D92DE-4FA6-46CC-ABD2-173476D30F0E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16-Nov-20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16-Nov-20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16-Nov-20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16-Nov-20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16-Nov-20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16-Nov-20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16-Nov-20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16-Nov-20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16-Nov-20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16-Nov-20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16-Nov-20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16-Nov-20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16-Nov-20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16-Nov-20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16-Nov-20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16-Nov-20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16-Nov-20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16-Nov-20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16-Nov-20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16-Nov-20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16-Nov-20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16-Nov-20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16-Nov-20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16-Nov-20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16-Nov-20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16-Nov-20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16-Nov-20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16-Nov-20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16-Nov-20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16-Nov-20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16-Nov-20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16-Nov-20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16-Nov-20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16-Nov-20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16-Nov-20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16-Nov-20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7" r:id="rId1"/>
    <p:sldLayoutId id="2147483938" r:id="rId2"/>
    <p:sldLayoutId id="2147483939" r:id="rId3"/>
    <p:sldLayoutId id="2147483940" r:id="rId4"/>
    <p:sldLayoutId id="2147483941" r:id="rId5"/>
    <p:sldLayoutId id="2147483942" r:id="rId6"/>
    <p:sldLayoutId id="2147483943" r:id="rId7"/>
    <p:sldLayoutId id="2147483944" r:id="rId8"/>
    <p:sldLayoutId id="2147483945" r:id="rId9"/>
    <p:sldLayoutId id="2147483946" r:id="rId10"/>
    <p:sldLayoutId id="214748394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jpe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990600" y="304800"/>
            <a:ext cx="6934200" cy="1569660"/>
          </a:xfrm>
          <a:prstGeom prst="rect">
            <a:avLst/>
          </a:prstGeom>
          <a:noFill/>
        </p:spPr>
        <p:txBody>
          <a:bodyPr wrap="square" rtlCol="0">
            <a:prstTxWarp prst="textWave1">
              <a:avLst/>
            </a:prstTxWarp>
            <a:spAutoFit/>
          </a:bodyPr>
          <a:lstStyle/>
          <a:p>
            <a:pPr algn="ctr"/>
            <a:r>
              <a:rPr lang="bn-BD" sz="96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স্বা</a:t>
            </a:r>
            <a:r>
              <a:rPr lang="bn-BD" sz="96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গ</a:t>
            </a:r>
            <a:r>
              <a:rPr lang="bn-BD" sz="9600" b="1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ত</a:t>
            </a:r>
            <a:r>
              <a:rPr lang="bn-BD" sz="96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ম</a:t>
            </a:r>
            <a:endParaRPr lang="en-US" sz="9600" b="1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121" name="Picture 1" descr="C:\Users\DPE\Desktop\Santa\yyy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400" y="1905295"/>
            <a:ext cx="6477000" cy="487650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yy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2400" y="609600"/>
            <a:ext cx="8763000" cy="542698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19200" y="990600"/>
            <a:ext cx="6553200" cy="230832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7200" dirty="0" smtClean="0">
                <a:latin typeface="NikoshBAN" pitchFamily="2" charset="0"/>
                <a:cs typeface="NikoshBAN" pitchFamily="2" charset="0"/>
              </a:rPr>
              <a:t>ছবিগুলো </a:t>
            </a:r>
            <a:r>
              <a:rPr lang="bn-BD" sz="7200" dirty="0" smtClean="0">
                <a:latin typeface="NikoshBAN" pitchFamily="2" charset="0"/>
                <a:cs typeface="NikoshBAN" pitchFamily="2" charset="0"/>
              </a:rPr>
              <a:t>দেখে কী </a:t>
            </a:r>
            <a:r>
              <a:rPr lang="bn-IN" sz="7200" dirty="0" smtClean="0">
                <a:latin typeface="NikoshBAN" pitchFamily="2" charset="0"/>
                <a:cs typeface="NikoshBAN" pitchFamily="2" charset="0"/>
              </a:rPr>
              <a:t>বুঝতে পারছ ? </a:t>
            </a:r>
            <a:endParaRPr lang="en-US" sz="7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19200" y="3429000"/>
            <a:ext cx="6553200" cy="2554545"/>
          </a:xfrm>
          <a:prstGeom prst="rect">
            <a:avLst/>
          </a:prstGeom>
          <a:solidFill>
            <a:srgbClr val="FFC000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8000" dirty="0" smtClean="0">
                <a:latin typeface="NikoshBAN" pitchFamily="2" charset="0"/>
                <a:cs typeface="NikoshBAN" pitchFamily="2" charset="0"/>
              </a:rPr>
              <a:t>আমরা দেখলাম</a:t>
            </a:r>
            <a:r>
              <a:rPr lang="bn-BD" sz="8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8000" dirty="0" smtClean="0">
                <a:latin typeface="NikoshBAN" pitchFamily="2" charset="0"/>
                <a:cs typeface="NikoshBAN" pitchFamily="2" charset="0"/>
              </a:rPr>
              <a:t>প্রকৃতির </a:t>
            </a:r>
            <a:r>
              <a:rPr lang="bn-IN" sz="8000" dirty="0" smtClean="0">
                <a:latin typeface="NikoshBAN" pitchFamily="2" charset="0"/>
                <a:cs typeface="NikoshBAN" pitchFamily="2" charset="0"/>
              </a:rPr>
              <a:t>বিভিন্ন </a:t>
            </a:r>
            <a:r>
              <a:rPr lang="bn-BD" sz="8000" dirty="0" smtClean="0">
                <a:latin typeface="NikoshBAN" pitchFamily="2" charset="0"/>
                <a:cs typeface="NikoshBAN" pitchFamily="2" charset="0"/>
              </a:rPr>
              <a:t>ছবি</a:t>
            </a:r>
            <a:endParaRPr lang="en-US" sz="8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5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 animBg="1"/>
      <p:bldP spid="3" grpId="1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Horizontal Scroll 2"/>
          <p:cNvSpPr/>
          <p:nvPr/>
        </p:nvSpPr>
        <p:spPr>
          <a:xfrm>
            <a:off x="457200" y="2286000"/>
            <a:ext cx="8229600" cy="4038600"/>
          </a:xfrm>
          <a:prstGeom prst="horizontalScroll">
            <a:avLst/>
          </a:prstGeom>
          <a:solidFill>
            <a:schemeClr val="bg1"/>
          </a:solidFill>
          <a:ln w="38100"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66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বাংলাদেশের </a:t>
            </a:r>
            <a:r>
              <a:rPr lang="bn-BD" sz="66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প্রকৃতি</a:t>
            </a:r>
            <a:endParaRPr lang="bn-IN" sz="6600" b="1" dirty="0" smtClean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sz="54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পাঠ্যাংশ-ষঢ়ঋতুর......নানা ফুল।</a:t>
            </a:r>
            <a:endParaRPr lang="bn-BD" sz="5400" b="1" dirty="0" smtClean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52600" y="914400"/>
            <a:ext cx="6096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400" dirty="0" smtClean="0"/>
              <a:t>আজকের আলোচ্য বিষয় </a:t>
            </a:r>
            <a:endParaRPr lang="en-US" sz="4400" dirty="0"/>
          </a:p>
        </p:txBody>
      </p:sp>
      <p:sp>
        <p:nvSpPr>
          <p:cNvPr id="6" name="Rectangle 5"/>
          <p:cNvSpPr/>
          <p:nvPr/>
        </p:nvSpPr>
        <p:spPr>
          <a:xfrm>
            <a:off x="1371600" y="1676400"/>
            <a:ext cx="65532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loud Callout 8"/>
          <p:cNvSpPr/>
          <p:nvPr/>
        </p:nvSpPr>
        <p:spPr>
          <a:xfrm>
            <a:off x="2514600" y="2514600"/>
            <a:ext cx="3581400" cy="4876800"/>
          </a:xfrm>
          <a:prstGeom prst="cloudCallou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3" name="Picture 22" descr="0ooooog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5800" y="1371600"/>
            <a:ext cx="7942217" cy="4343400"/>
          </a:xfrm>
          <a:prstGeom prst="rect">
            <a:avLst/>
          </a:prstGeom>
        </p:spPr>
      </p:pic>
      <p:sp>
        <p:nvSpPr>
          <p:cNvPr id="27" name="Rectangle 26"/>
          <p:cNvSpPr/>
          <p:nvPr/>
        </p:nvSpPr>
        <p:spPr>
          <a:xfrm>
            <a:off x="3276600" y="5943600"/>
            <a:ext cx="2667000" cy="60960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গ্রীষ্ম কাল </a:t>
            </a:r>
            <a:endParaRPr lang="en-US" sz="4800" b="1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066800" y="457200"/>
            <a:ext cx="6934200" cy="64633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এটি কিসের ছবি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1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200400" y="5943600"/>
            <a:ext cx="2286000" cy="5334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বর্ষাকাল </a:t>
            </a:r>
            <a:endParaRPr lang="en-US" sz="60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66800" y="304800"/>
            <a:ext cx="6934200" cy="64633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এটি কিসের ছবি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 descr="borrSha(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800" y="1219200"/>
            <a:ext cx="7626092" cy="44767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05200" y="228600"/>
            <a:ext cx="441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400" dirty="0" smtClean="0"/>
              <a:t>নতুন শব্দ </a:t>
            </a:r>
            <a:endParaRPr lang="en-US" sz="4400" dirty="0"/>
          </a:p>
        </p:txBody>
      </p:sp>
      <p:sp>
        <p:nvSpPr>
          <p:cNvPr id="3" name="TextBox 2"/>
          <p:cNvSpPr txBox="1"/>
          <p:nvPr/>
        </p:nvSpPr>
        <p:spPr>
          <a:xfrm>
            <a:off x="533400" y="2590800"/>
            <a:ext cx="1905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400" dirty="0" smtClean="0"/>
              <a:t>অসহ্য </a:t>
            </a:r>
            <a:endParaRPr lang="en-US" sz="4400" dirty="0"/>
          </a:p>
        </p:txBody>
      </p:sp>
      <p:sp>
        <p:nvSpPr>
          <p:cNvPr id="4" name="Right Arrow 3"/>
          <p:cNvSpPr/>
          <p:nvPr/>
        </p:nvSpPr>
        <p:spPr>
          <a:xfrm>
            <a:off x="2362200" y="2819400"/>
            <a:ext cx="9144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505200" y="2667000"/>
            <a:ext cx="5257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400" dirty="0" smtClean="0"/>
              <a:t>সহ্য করা যায়না এমন। </a:t>
            </a:r>
            <a:endParaRPr lang="en-US" sz="4400" dirty="0"/>
          </a:p>
        </p:txBody>
      </p:sp>
      <p:sp>
        <p:nvSpPr>
          <p:cNvPr id="6" name="Rectangle 5"/>
          <p:cNvSpPr/>
          <p:nvPr/>
        </p:nvSpPr>
        <p:spPr>
          <a:xfrm>
            <a:off x="2819400" y="990600"/>
            <a:ext cx="3581400" cy="7620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33400" y="5029200"/>
            <a:ext cx="2971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400" dirty="0" smtClean="0"/>
              <a:t>প্রচণ্ড </a:t>
            </a:r>
            <a:endParaRPr lang="en-US" sz="4400" dirty="0"/>
          </a:p>
        </p:txBody>
      </p:sp>
      <p:sp>
        <p:nvSpPr>
          <p:cNvPr id="8" name="Right Arrow 7"/>
          <p:cNvSpPr/>
          <p:nvPr/>
        </p:nvSpPr>
        <p:spPr>
          <a:xfrm>
            <a:off x="2286000" y="5257800"/>
            <a:ext cx="9144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3657600" y="5105400"/>
            <a:ext cx="3200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400" dirty="0" smtClean="0"/>
              <a:t>খুব বেশি 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/>
      <p:bldP spid="6" grpId="0" animBg="1"/>
      <p:bldP spid="7" grpId="0"/>
      <p:bldP spid="8" grpId="0" animBg="1"/>
      <p:bldP spid="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304800" y="533400"/>
            <a:ext cx="8610600" cy="5486400"/>
          </a:xfrm>
          <a:prstGeom prst="frame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পাঠ্যপুস্তকের সাথে সমন্বয় সাধন</a:t>
            </a:r>
            <a:r>
              <a:rPr lang="bn-BD" sz="4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 </a:t>
            </a:r>
            <a:endParaRPr lang="en-US" sz="4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219200" y="1487269"/>
            <a:ext cx="1559492" cy="64633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bn-BD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বস</a:t>
            </a:r>
            <a:r>
              <a:rPr lang="bn-BD" sz="36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ন্ত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219200" y="3239869"/>
            <a:ext cx="1541400" cy="64633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bn-BD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জৈ</a:t>
            </a:r>
            <a:r>
              <a:rPr lang="bn-BD" sz="36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ষ্ঠ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219200" y="4535269"/>
            <a:ext cx="1576660" cy="64633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bn-BD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গ্রী</a:t>
            </a:r>
            <a:r>
              <a:rPr lang="bn-BD" sz="36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ষ্ম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276600" y="1410558"/>
            <a:ext cx="778933" cy="68551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bn-BD" sz="36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ন্ত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279023" y="3230457"/>
            <a:ext cx="795842" cy="68551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bn-BD" sz="36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ষ্ঠ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276600" y="4572000"/>
            <a:ext cx="802005" cy="68551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bn-BD" sz="36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ষ্ম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758997" y="1371600"/>
            <a:ext cx="755771" cy="68551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bn-BD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927397" y="1371600"/>
            <a:ext cx="854403" cy="68551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bn-BD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758998" y="4565436"/>
            <a:ext cx="789676" cy="68551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bn-BD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ষ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005291" y="3230457"/>
            <a:ext cx="728031" cy="68551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bn-BD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ঠ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758998" y="3230457"/>
            <a:ext cx="789676" cy="68551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bn-BD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ষ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927397" y="4565436"/>
            <a:ext cx="811251" cy="68551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bn-BD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990600" y="304800"/>
            <a:ext cx="6781800" cy="64633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   যুক্তবর্ণ ভেঙ্গে দেখাই ও নতুন শব্দ গঠণ করি 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315200" y="1371600"/>
            <a:ext cx="1066800" cy="64633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 শান্ত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391400" y="3276600"/>
            <a:ext cx="990600" cy="646331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20000"/>
                  <a:lumOff val="80000"/>
                  <a:shade val="30000"/>
                  <a:satMod val="115000"/>
                </a:schemeClr>
              </a:gs>
              <a:gs pos="50000">
                <a:schemeClr val="accent4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4">
                  <a:lumMod val="20000"/>
                  <a:lumOff val="80000"/>
                  <a:shade val="100000"/>
                  <a:satMod val="115000"/>
                </a:schemeClr>
              </a:gs>
            </a:gsLst>
            <a:lin ang="18900000" scaled="1"/>
            <a:tileRect/>
          </a:gradFill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 ষষ্ঠ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391400" y="4648200"/>
            <a:ext cx="914400" cy="646331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20000"/>
                  <a:lumOff val="80000"/>
                  <a:shade val="30000"/>
                  <a:satMod val="115000"/>
                </a:schemeClr>
              </a:gs>
              <a:gs pos="50000">
                <a:schemeClr val="accent4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4">
                  <a:lumMod val="20000"/>
                  <a:lumOff val="80000"/>
                  <a:shade val="100000"/>
                  <a:satMod val="115000"/>
                </a:schemeClr>
              </a:gs>
            </a:gsLst>
            <a:lin ang="5400000" scaled="1"/>
            <a:tileRect/>
          </a:gradFill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 ভষ্ম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00"/>
                            </p:stCondLst>
                            <p:childTnLst>
                              <p:par>
                                <p:cTn id="6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000"/>
                            </p:stCondLst>
                            <p:childTnLst>
                              <p:par>
                                <p:cTn id="7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1500"/>
                            </p:stCondLst>
                            <p:childTnLst>
                              <p:par>
                                <p:cTn id="7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6" grpId="1" animBg="1"/>
      <p:bldP spid="18" grpId="0" animBg="1"/>
      <p:bldP spid="21" grpId="0" animBg="1"/>
      <p:bldP spid="2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ooooo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43200" y="2895600"/>
            <a:ext cx="2819400" cy="17526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1" name="TextBox 10"/>
          <p:cNvSpPr txBox="1"/>
          <p:nvPr/>
        </p:nvSpPr>
        <p:spPr>
          <a:xfrm>
            <a:off x="381000" y="1524000"/>
            <a:ext cx="1875835" cy="76944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bn-BD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গ্রীষ্ম কাল </a:t>
            </a:r>
            <a:endParaRPr lang="en-US" sz="4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81000" y="3352800"/>
            <a:ext cx="1676400" cy="83099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4800" b="1" dirty="0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 জৈষ্ঠ </a:t>
            </a:r>
            <a:endParaRPr lang="en-US" sz="4800" b="1" dirty="0">
              <a:solidFill>
                <a:schemeClr val="bg2">
                  <a:lumMod val="2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638800" y="1524000"/>
            <a:ext cx="3276600" cy="64633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গ্রীষ্মকালে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আম পাকে।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715000" y="3200400"/>
            <a:ext cx="3124200" cy="1200329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বৈশাখ ও জৈষ্ঠ দুই মাস গ্রীষ্মকাল।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19400" y="228600"/>
            <a:ext cx="3429000" cy="707886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bn-IN" sz="4000" dirty="0" smtClean="0"/>
              <a:t>বাক্য গঠণ করি </a:t>
            </a:r>
            <a:endParaRPr lang="en-US" sz="4000" dirty="0"/>
          </a:p>
        </p:txBody>
      </p:sp>
      <p:pic>
        <p:nvPicPr>
          <p:cNvPr id="10" name="Picture 9" descr="bosont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743200" y="4724400"/>
            <a:ext cx="2743200" cy="16002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3" name="Picture 12" descr="mango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819400" y="1066800"/>
            <a:ext cx="2667000" cy="167639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6" name="TextBox 15"/>
          <p:cNvSpPr txBox="1"/>
          <p:nvPr/>
        </p:nvSpPr>
        <p:spPr>
          <a:xfrm>
            <a:off x="381000" y="5105400"/>
            <a:ext cx="1981200" cy="76944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4400" dirty="0" smtClean="0">
                <a:latin typeface="NikoshBAN" pitchFamily="2" charset="0"/>
                <a:cs typeface="NikoshBAN" pitchFamily="2" charset="0"/>
              </a:rPr>
              <a:t>বসন্তকাল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715000" y="5029200"/>
            <a:ext cx="3200400" cy="1200329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40000"/>
                  <a:lumOff val="60000"/>
                  <a:tint val="66000"/>
                  <a:satMod val="160000"/>
                </a:schemeClr>
              </a:gs>
              <a:gs pos="50000">
                <a:schemeClr val="accent5">
                  <a:lumMod val="40000"/>
                  <a:lumOff val="60000"/>
                  <a:tint val="44500"/>
                  <a:satMod val="160000"/>
                </a:schemeClr>
              </a:gs>
              <a:gs pos="100000">
                <a:schemeClr val="accent5">
                  <a:lumMod val="40000"/>
                  <a:lumOff val="60000"/>
                  <a:tint val="23500"/>
                  <a:satMod val="160000"/>
                </a:schemeClr>
              </a:gs>
            </a:gsLst>
            <a:path path="circle">
              <a:fillToRect r="100000" b="100000"/>
            </a:path>
            <a:tileRect l="-100000" t="-100000"/>
          </a:gradFill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বসন্তকালে কৃষ্ণচূড়া ফুল ফোটে।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800" decel="100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800" decel="100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1" dur="1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4" grpId="0" animBg="1"/>
      <p:bldP spid="15" grpId="0" animBg="1"/>
      <p:bldP spid="8" grpId="0" animBg="1"/>
      <p:bldP spid="16" grpId="0" animBg="1"/>
      <p:bldP spid="17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124200" y="304800"/>
            <a:ext cx="2468946" cy="92333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bn-BD" sz="5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দলীয় কাজ</a:t>
            </a:r>
            <a:endParaRPr lang="en-US" sz="5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467600" y="304800"/>
            <a:ext cx="1447800" cy="58477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৫ মিনিট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152400" y="2286001"/>
            <a:ext cx="8686799" cy="1754326"/>
            <a:chOff x="152400" y="3581400"/>
            <a:chExt cx="8686799" cy="1473178"/>
          </a:xfrm>
        </p:grpSpPr>
        <p:sp>
          <p:nvSpPr>
            <p:cNvPr id="2" name="TextBox 1"/>
            <p:cNvSpPr txBox="1"/>
            <p:nvPr/>
          </p:nvSpPr>
          <p:spPr>
            <a:xfrm>
              <a:off x="152400" y="3617893"/>
              <a:ext cx="1495922" cy="697822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bn-BD" sz="4800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দল-০১</a:t>
              </a:r>
              <a:endParaRPr lang="en-US" sz="4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2819400" y="3581400"/>
              <a:ext cx="6019799" cy="1473178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bn-BD" sz="3600" dirty="0" smtClean="0">
                  <a:latin typeface="NikoshBAN" pitchFamily="2" charset="0"/>
                  <a:cs typeface="NikoshBAN" pitchFamily="2" charset="0"/>
                </a:rPr>
                <a:t>ক)বাংলাদে</a:t>
              </a:r>
              <a:r>
                <a:rPr lang="bn-IN" sz="3600" dirty="0" smtClean="0">
                  <a:latin typeface="NikoshBAN" pitchFamily="2" charset="0"/>
                  <a:cs typeface="NikoshBAN" pitchFamily="2" charset="0"/>
                </a:rPr>
                <a:t>শে বছরে কয়টি ঋতু আসে যায়? </a:t>
              </a:r>
              <a:r>
                <a:rPr lang="bn-BD" sz="3600" dirty="0" smtClean="0">
                  <a:latin typeface="NikoshBAN" pitchFamily="2" charset="0"/>
                  <a:cs typeface="NikoshBAN" pitchFamily="2" charset="0"/>
                </a:rPr>
                <a:t> </a:t>
              </a:r>
              <a:endParaRPr lang="bn-BD" sz="3600" dirty="0" smtClean="0">
                <a:latin typeface="NikoshBAN" pitchFamily="2" charset="0"/>
                <a:cs typeface="NikoshBAN" pitchFamily="2" charset="0"/>
              </a:endParaRPr>
            </a:p>
            <a:p>
              <a:r>
                <a:rPr lang="bn-BD" sz="3600" dirty="0" smtClean="0">
                  <a:latin typeface="NikoshBAN" pitchFamily="2" charset="0"/>
                  <a:cs typeface="NikoshBAN" pitchFamily="2" charset="0"/>
                </a:rPr>
                <a:t>খ)</a:t>
              </a:r>
              <a:r>
                <a:rPr lang="bn-IN" sz="3600" dirty="0" smtClean="0">
                  <a:latin typeface="NikoshBAN" pitchFamily="2" charset="0"/>
                  <a:cs typeface="NikoshBAN" pitchFamily="2" charset="0"/>
                </a:rPr>
                <a:t>কয় মাসে একটি ঋতু? </a:t>
              </a:r>
              <a:endParaRPr lang="bn-BD" sz="3600" dirty="0" smtClean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8" name="Notched Right Arrow 7"/>
            <p:cNvSpPr/>
            <p:nvPr/>
          </p:nvSpPr>
          <p:spPr>
            <a:xfrm>
              <a:off x="1905000" y="3846493"/>
              <a:ext cx="762000" cy="457200"/>
            </a:xfrm>
            <a:prstGeom prst="notchedRightArrow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152400" y="4343400"/>
            <a:ext cx="8686799" cy="1200329"/>
            <a:chOff x="152400" y="5599093"/>
            <a:chExt cx="8686799" cy="1200329"/>
          </a:xfrm>
        </p:grpSpPr>
        <p:sp>
          <p:nvSpPr>
            <p:cNvPr id="9" name="TextBox 8"/>
            <p:cNvSpPr txBox="1"/>
            <p:nvPr/>
          </p:nvSpPr>
          <p:spPr>
            <a:xfrm>
              <a:off x="152400" y="5751493"/>
              <a:ext cx="1828800" cy="830997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bn-BD" sz="4800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দল-০২</a:t>
              </a:r>
              <a:endParaRPr lang="en-US" sz="4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2819400" y="5599093"/>
              <a:ext cx="6019799" cy="1200329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bn-BD" sz="3600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ক</a:t>
              </a:r>
              <a:r>
                <a:rPr lang="bn-BD" sz="3600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)</a:t>
              </a:r>
              <a:r>
                <a:rPr lang="bn-IN" sz="3600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bn-IN" sz="3600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কোন কোন মাস নিয়ে বসন্তকাল? </a:t>
              </a:r>
              <a:endParaRPr lang="bn-BD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endParaRPr>
            </a:p>
            <a:p>
              <a:r>
                <a:rPr lang="bn-BD" sz="3600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খ) </a:t>
              </a:r>
              <a:r>
                <a:rPr lang="bn-IN" sz="3600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কোন ঋতুকে মধুমাস বলা হয়? </a:t>
              </a:r>
              <a:r>
                <a:rPr lang="bn-BD" sz="3600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endParaRPr lang="bn-BD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11" name="Notched Right Arrow 10"/>
            <p:cNvSpPr/>
            <p:nvPr/>
          </p:nvSpPr>
          <p:spPr>
            <a:xfrm>
              <a:off x="1981200" y="5980093"/>
              <a:ext cx="762000" cy="457200"/>
            </a:xfrm>
            <a:prstGeom prst="notchedRightArrow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 decel="100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914400" y="457200"/>
            <a:ext cx="7772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/>
          </a:p>
        </p:txBody>
      </p:sp>
      <p:sp>
        <p:nvSpPr>
          <p:cNvPr id="13" name="Plaque 12"/>
          <p:cNvSpPr/>
          <p:nvPr/>
        </p:nvSpPr>
        <p:spPr>
          <a:xfrm>
            <a:off x="457200" y="2286000"/>
            <a:ext cx="8153400" cy="4267200"/>
          </a:xfrm>
          <a:prstGeom prst="plaqu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0" dirty="0"/>
          </a:p>
        </p:txBody>
      </p:sp>
      <p:pic>
        <p:nvPicPr>
          <p:cNvPr id="15" name="Picture 14" descr="hh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"/>
            <a:ext cx="9144000" cy="6858000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1524000" y="3048000"/>
            <a:ext cx="6324600" cy="3477875"/>
          </a:xfrm>
          <a:prstGeom prst="rect">
            <a:avLst/>
          </a:prstGeom>
          <a:solidFill>
            <a:srgbClr val="FFC000"/>
          </a:solidFill>
          <a:ln w="76200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রেহানা</a:t>
            </a:r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সুলতানা</a:t>
            </a:r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 </a:t>
            </a:r>
            <a:endParaRPr lang="bn-IN" sz="4400" b="1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sz="4400" b="1" dirty="0" smtClean="0">
                <a:latin typeface="NikoshBAN" pitchFamily="2" charset="0"/>
                <a:cs typeface="NikoshBAN" pitchFamily="2" charset="0"/>
              </a:rPr>
              <a:t>সহকারী শিক্ষক </a:t>
            </a:r>
            <a:endParaRPr lang="bn-BD" sz="4400" b="1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দক্ষিণ</a:t>
            </a:r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আলীপুর</a:t>
            </a:r>
            <a:r>
              <a:rPr lang="bn-IN" sz="4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4400" b="1" dirty="0" smtClean="0">
                <a:latin typeface="NikoshBAN" pitchFamily="2" charset="0"/>
                <a:cs typeface="NikoshBAN" pitchFamily="2" charset="0"/>
              </a:rPr>
              <a:t>সরকারি </a:t>
            </a:r>
            <a:r>
              <a:rPr lang="bn-BD" sz="4400" b="1" dirty="0" smtClean="0">
                <a:latin typeface="NikoshBAN" pitchFamily="2" charset="0"/>
                <a:cs typeface="NikoshBAN" pitchFamily="2" charset="0"/>
              </a:rPr>
              <a:t>প্রাথমিক বিদ্যালয়</a:t>
            </a:r>
            <a:r>
              <a:rPr lang="bn-BD" sz="4400" b="1" dirty="0" smtClean="0">
                <a:latin typeface="NikoshBAN" pitchFamily="2" charset="0"/>
                <a:cs typeface="NikoshBAN" pitchFamily="2" charset="0"/>
              </a:rPr>
              <a:t>।</a:t>
            </a:r>
            <a:endParaRPr lang="bn-IN" sz="4400" b="1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sz="4400" b="1" dirty="0" smtClean="0">
                <a:latin typeface="NikoshBAN" pitchFamily="2" charset="0"/>
                <a:cs typeface="NikoshBAN" pitchFamily="2" charset="0"/>
              </a:rPr>
              <a:t>বেগমগঞ্জ,নোয়াখালী। </a:t>
            </a:r>
            <a:endParaRPr lang="en-US" sz="4400" b="1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 descr="rehana-removebg-preview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95600" y="304800"/>
            <a:ext cx="3505200" cy="453683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80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loud 1"/>
          <p:cNvSpPr/>
          <p:nvPr/>
        </p:nvSpPr>
        <p:spPr>
          <a:xfrm>
            <a:off x="838200" y="2590800"/>
            <a:ext cx="7467600" cy="3962400"/>
          </a:xfrm>
          <a:prstGeom prst="cloud">
            <a:avLst/>
          </a:prstGeom>
          <a:solidFill>
            <a:srgbClr val="00B0F0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বসন্ত ঋতু সম্পর্কে ৫টি বাক্য লিখে আনবে। </a:t>
            </a:r>
            <a:endParaRPr lang="en-US" sz="6600" dirty="0"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Down Arrow 2"/>
          <p:cNvSpPr/>
          <p:nvPr/>
        </p:nvSpPr>
        <p:spPr>
          <a:xfrm>
            <a:off x="2438400" y="228600"/>
            <a:ext cx="4419600" cy="2286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b="1" dirty="0" smtClean="0"/>
              <a:t>বাড়ির কাজ </a:t>
            </a:r>
            <a:endParaRPr lang="en-US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Wave 3"/>
          <p:cNvSpPr/>
          <p:nvPr/>
        </p:nvSpPr>
        <p:spPr>
          <a:xfrm>
            <a:off x="1371600" y="152400"/>
            <a:ext cx="6553200" cy="2895600"/>
          </a:xfrm>
          <a:prstGeom prst="wav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115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138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 descr="yyy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66800" y="3200400"/>
            <a:ext cx="7162800" cy="3581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3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evel 3"/>
          <p:cNvSpPr/>
          <p:nvPr/>
        </p:nvSpPr>
        <p:spPr>
          <a:xfrm>
            <a:off x="381000" y="533400"/>
            <a:ext cx="8305800" cy="5867400"/>
          </a:xfrm>
          <a:prstGeom prst="bevel">
            <a:avLst/>
          </a:prstGeom>
          <a:solidFill>
            <a:schemeClr val="accent3">
              <a:lumMod val="50000"/>
            </a:schemeClr>
          </a:solidFill>
          <a:ln w="7620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n-BD" sz="40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sz="6600" i="1" u="sng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পাঠ পরিচিতি </a:t>
            </a:r>
          </a:p>
          <a:p>
            <a:pPr algn="ctr"/>
            <a:r>
              <a:rPr lang="bn-BD" sz="66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আমার </a:t>
            </a:r>
            <a:r>
              <a:rPr lang="bn-BD" sz="66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বাংলা বই </a:t>
            </a:r>
          </a:p>
          <a:p>
            <a:pPr algn="ctr"/>
            <a:r>
              <a:rPr lang="bn-BD" sz="66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শ্রেণী-৪র্থ।</a:t>
            </a:r>
          </a:p>
          <a:p>
            <a:pPr algn="ctr"/>
            <a:r>
              <a:rPr lang="bn-BD" sz="66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সময়-৪০ </a:t>
            </a:r>
            <a:r>
              <a:rPr lang="bn-BD" sz="66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মিনিট।</a:t>
            </a:r>
            <a:endParaRPr lang="en-US" sz="6600" dirty="0" smtClean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bn-BD" sz="4000" dirty="0" smtClean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1219200"/>
            <a:ext cx="8686800" cy="5410200"/>
          </a:xfrm>
          <a:prstGeom prst="rect">
            <a:avLst/>
          </a:prstGeom>
          <a:noFill/>
          <a:ln w="762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এই পাঠ শেষে শিক্ষার্থীরা-</a:t>
            </a:r>
          </a:p>
          <a:p>
            <a:pPr>
              <a:buFont typeface="Wingdings" pitchFamily="2" charset="2"/>
              <a:buChar char="Ø"/>
            </a:pPr>
            <a:r>
              <a:rPr lang="bn-BD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যুক্তব্যাঞ্জন সহযোগে গঠিত শব্দশুনে </a:t>
            </a:r>
            <a:r>
              <a:rPr lang="en-US" sz="36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বূঝ</a:t>
            </a:r>
            <a:r>
              <a:rPr lang="bn-BD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তে </a:t>
            </a:r>
            <a:r>
              <a:rPr lang="en-US" sz="36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পার</a:t>
            </a:r>
            <a:r>
              <a:rPr lang="bn-BD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বে। </a:t>
            </a:r>
            <a:r>
              <a:rPr lang="en-US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(</a:t>
            </a:r>
            <a:r>
              <a:rPr lang="bn-BD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১.১</a:t>
            </a:r>
            <a:r>
              <a:rPr lang="en-US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.</a:t>
            </a:r>
            <a:r>
              <a:rPr lang="bn-BD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১</a:t>
            </a:r>
            <a:r>
              <a:rPr lang="en-US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)</a:t>
            </a:r>
            <a:endParaRPr lang="bn-BD" sz="3600" b="1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>
              <a:buFont typeface="Wingdings" pitchFamily="2" charset="2"/>
              <a:buChar char="Ø"/>
            </a:pPr>
            <a:r>
              <a:rPr lang="bn-BD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ঊচ্চারিত পঠীত বাক্য শূনে বলতে পারবে। </a:t>
            </a:r>
            <a:r>
              <a:rPr lang="en-US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(</a:t>
            </a:r>
            <a:r>
              <a:rPr lang="bn-BD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১</a:t>
            </a:r>
            <a:r>
              <a:rPr lang="en-US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.</a:t>
            </a:r>
            <a:r>
              <a:rPr lang="bn-BD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২</a:t>
            </a:r>
            <a:r>
              <a:rPr lang="en-US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.</a:t>
            </a:r>
            <a:r>
              <a:rPr lang="bn-BD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১</a:t>
            </a:r>
            <a:r>
              <a:rPr lang="en-US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)</a:t>
            </a:r>
            <a:endParaRPr lang="bn-BD" sz="3600" b="1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>
              <a:buFont typeface="Wingdings" pitchFamily="2" charset="2"/>
              <a:buChar char="Ø"/>
            </a:pPr>
            <a:r>
              <a:rPr lang="bn-BD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বাংলাদেশের প্রাকৃতিক বৈচিত্র বিষয়ে বর্ণনা পড়তে পারবে। (২</a:t>
            </a:r>
            <a:r>
              <a:rPr lang="en-US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.</a:t>
            </a:r>
            <a:r>
              <a:rPr lang="bn-BD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৭</a:t>
            </a:r>
            <a:r>
              <a:rPr lang="en-US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.</a:t>
            </a:r>
            <a:r>
              <a:rPr lang="bn-BD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১)</a:t>
            </a:r>
          </a:p>
          <a:p>
            <a:pPr>
              <a:buFont typeface="Wingdings" pitchFamily="2" charset="2"/>
              <a:buChar char="Ø"/>
            </a:pPr>
            <a:r>
              <a:rPr lang="bn-BD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বাংলাদেশের প্রাকৃতিক বৈচিত্র বিষয়ে বর্ণনা পড়ে বুঝতে পারবে। (২</a:t>
            </a:r>
            <a:r>
              <a:rPr lang="en-US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.</a:t>
            </a:r>
            <a:r>
              <a:rPr lang="bn-BD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৭</a:t>
            </a:r>
            <a:r>
              <a:rPr lang="en-US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.</a:t>
            </a:r>
            <a:r>
              <a:rPr lang="bn-BD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২)</a:t>
            </a:r>
            <a:endParaRPr lang="en-US" sz="3600" b="1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>
              <a:buFont typeface="Wingdings" pitchFamily="2" charset="2"/>
              <a:buChar char="Ø"/>
            </a:pPr>
            <a:r>
              <a:rPr lang="bn-BD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বাংলাদেশের প্রাকৃতিক বৈচিত্র বিষয়ে বর্ণনা পড়ে বুঝতে পারবে। (২</a:t>
            </a:r>
            <a:r>
              <a:rPr lang="en-US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.5.1</a:t>
            </a:r>
            <a:r>
              <a:rPr lang="bn-BD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)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657600" y="457200"/>
            <a:ext cx="3048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/>
              <a:t>শিখনফল 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be 1"/>
          <p:cNvSpPr/>
          <p:nvPr/>
        </p:nvSpPr>
        <p:spPr>
          <a:xfrm>
            <a:off x="1524000" y="1143000"/>
            <a:ext cx="5943600" cy="3733800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000" dirty="0" smtClean="0">
                <a:solidFill>
                  <a:schemeClr val="tx1"/>
                </a:solidFill>
              </a:rPr>
              <a:t>চল কিছু সুন্দর ছবি দেখি </a:t>
            </a:r>
            <a:endParaRPr lang="en-US" sz="6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bosont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1000" y="838200"/>
            <a:ext cx="8382000" cy="469392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emonto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08676" y="943688"/>
            <a:ext cx="7397124" cy="492371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borrSha(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2000" y="838200"/>
            <a:ext cx="7788349" cy="52578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hh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1" y="1066800"/>
            <a:ext cx="8305799" cy="481739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Office Them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3600" dirty="0">
            <a:latin typeface="NikoshBAN" pitchFamily="2" charset="0"/>
            <a:cs typeface="NikoshBAN" pitchFamily="2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1465</TotalTime>
  <Words>250</Words>
  <Application>Microsoft Office PowerPoint</Application>
  <PresentationFormat>On-screen Show (4:3)</PresentationFormat>
  <Paragraphs>68</Paragraphs>
  <Slides>21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21</vt:i4>
      </vt:variant>
    </vt:vector>
  </HeadingPairs>
  <TitlesOfParts>
    <vt:vector size="24" baseType="lpstr">
      <vt:lpstr>Office Theme</vt:lpstr>
      <vt:lpstr>Equity</vt:lpstr>
      <vt:lpstr>Trek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Hazera Khatun</dc:creator>
  <cp:lastModifiedBy>success</cp:lastModifiedBy>
  <cp:revision>348</cp:revision>
  <dcterms:created xsi:type="dcterms:W3CDTF">2006-08-16T00:00:00Z</dcterms:created>
  <dcterms:modified xsi:type="dcterms:W3CDTF">2020-11-16T14:33:56Z</dcterms:modified>
</cp:coreProperties>
</file>