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4" r:id="rId7"/>
    <p:sldId id="262" r:id="rId8"/>
    <p:sldId id="263" r:id="rId9"/>
    <p:sldId id="265" r:id="rId10"/>
    <p:sldId id="266" r:id="rId11"/>
    <p:sldId id="267" r:id="rId12"/>
    <p:sldId id="271" r:id="rId13"/>
    <p:sldId id="275" r:id="rId14"/>
    <p:sldId id="274"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0080"/>
    <a:srgbClr val="6600FF"/>
    <a:srgbClr val="FF3300"/>
    <a:srgbClr val="00CC00"/>
    <a:srgbClr val="00CC99"/>
    <a:srgbClr val="FFFF00"/>
    <a:srgbClr val="FF66FF"/>
    <a:srgbClr val="EBF6FC"/>
    <a:srgbClr val="FDB7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A676F-5C3F-4DC6-B893-43F01BA7FCFA}" type="datetimeFigureOut">
              <a:rPr lang="en-US" smtClean="0"/>
              <a:t>11/16/2020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4F827-96B9-41AD-ACDF-93E90E2121CB}" type="slidenum">
              <a:rPr lang="en-US" smtClean="0"/>
              <a:t>‹#›</a:t>
            </a:fld>
            <a:endParaRPr lang="en-US"/>
          </a:p>
        </p:txBody>
      </p:sp>
    </p:spTree>
    <p:extLst>
      <p:ext uri="{BB962C8B-B14F-4D97-AF65-F5344CB8AC3E}">
        <p14:creationId xmlns:p14="http://schemas.microsoft.com/office/powerpoint/2010/main" val="328094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AD31-410D-4FB0-969D-DDD23F7DB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C4CBF6-9E45-4C29-9974-BD71BB71F5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D7969A-3109-43BA-9CE3-1BB4897F28D5}"/>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2D9335C8-775D-452C-8E0C-8C9A10518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EC553-B932-45ED-8AEB-C67956464017}"/>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31264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5246-A0D2-48B2-BC09-B275E22BD2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738D95-080C-4FFB-82A3-2DAC4394DD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08949-ED90-4B80-89AE-60E70AC31BBC}"/>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BA357599-8012-471C-BB25-30ACB787C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4D32E6-6220-48B0-A6B1-608BDED872E2}"/>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372765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6DD19-0AC7-4251-90E8-F6FDB40572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6A326-79B7-4DED-AAFD-2AAAAF2049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B1B869-BCE2-425A-9EE2-66396F399A7F}"/>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07DC4A16-0725-4856-82E1-9CCE42EF5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2AC17-2694-4AD7-B74D-5F321D81EFBC}"/>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6438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6EB2-71A7-40D4-9755-BA49F28704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10007A-2C19-4BFD-ACEE-D091479BE6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9ED1D-080C-42A2-8610-3C44A625000C}"/>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2E238B05-0A89-434C-B7BA-01DE94382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3D395-7F87-401E-AB78-5522E94BE418}"/>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361696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CAED-CBBA-40CF-B807-30814A416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1DB10E-7D26-4B7E-819A-E9589A8496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FE9D4A-F1A7-4385-97A9-F8151F9A66B5}"/>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5B99267C-F40E-40E8-BCA2-58104251A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0878E-DAE6-446B-A3E6-96B28883F41E}"/>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1556554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16CA-C99E-4761-A179-0A4CDF7B6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325532-6F5D-4867-BB05-240A7C2FA3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118AF8-8988-49D2-ACD1-C530C87FCB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878451-A904-4506-AB24-FAD8FB020ABB}"/>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6" name="Footer Placeholder 5">
            <a:extLst>
              <a:ext uri="{FF2B5EF4-FFF2-40B4-BE49-F238E27FC236}">
                <a16:creationId xmlns:a16="http://schemas.microsoft.com/office/drawing/2014/main" id="{63F4C789-6197-4D31-848B-ED33210AF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248820-BAEC-4F67-B9F7-0F915FAD1ED3}"/>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511075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2479-FC07-4BC2-AD56-9241EEE04C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DF4367-2488-48D8-AF2C-B1F2762A9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EDED54-7AD5-46E3-B267-9D8DE8D497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704433-4E58-498B-AB0F-C810D0222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D36FFA-1E71-4F9A-A0AF-ABBEBDBA371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8DA2BA-19C9-46B2-821F-71DD77374E4B}"/>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8" name="Footer Placeholder 7">
            <a:extLst>
              <a:ext uri="{FF2B5EF4-FFF2-40B4-BE49-F238E27FC236}">
                <a16:creationId xmlns:a16="http://schemas.microsoft.com/office/drawing/2014/main" id="{C8CE479E-CD9B-4537-9017-79281EA080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8BA7C-0DF2-4043-A7DD-F11B4F9732F9}"/>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157857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F8D5-A051-4CC3-AD6D-7D7415D61E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0DA197-44A5-4BEE-B692-8DAEDF31804F}"/>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4" name="Footer Placeholder 3">
            <a:extLst>
              <a:ext uri="{FF2B5EF4-FFF2-40B4-BE49-F238E27FC236}">
                <a16:creationId xmlns:a16="http://schemas.microsoft.com/office/drawing/2014/main" id="{AF5176F1-DC26-462D-AFAD-E9747A5AC6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B9FF40-F4F0-479F-A34E-54C9614DE8F8}"/>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206771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140964-1F96-48DA-BE37-CCAA75B89A7E}"/>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3" name="Footer Placeholder 2">
            <a:extLst>
              <a:ext uri="{FF2B5EF4-FFF2-40B4-BE49-F238E27FC236}">
                <a16:creationId xmlns:a16="http://schemas.microsoft.com/office/drawing/2014/main" id="{ACBB2E73-ABCC-4D8A-A43C-29DFE1584B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08979-B8D1-44FC-93EE-9C0F0660F01D}"/>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3600633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D2452-9A79-4F22-8D69-F723E61DC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8235A2-F758-4383-8EF5-AD28BCACB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EE550-EAA4-4323-B623-86BD2B6DD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6BE0F6-F85D-4605-9BAC-E629DA4C753B}"/>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6" name="Footer Placeholder 5">
            <a:extLst>
              <a:ext uri="{FF2B5EF4-FFF2-40B4-BE49-F238E27FC236}">
                <a16:creationId xmlns:a16="http://schemas.microsoft.com/office/drawing/2014/main" id="{6092AECD-1AE4-46A1-8C45-646BDFDC76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3CECF-40CE-4B71-B742-A5FFA293BD32}"/>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3149779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9EBD-B15F-4A32-A530-E0AE868FF9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D8213C-3617-4054-80A5-7530D030F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1314FF-3967-4CC1-B142-70E7936549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019B2C-8E71-4FBA-8344-DBA205DFA4EF}"/>
              </a:ext>
            </a:extLst>
          </p:cNvPr>
          <p:cNvSpPr>
            <a:spLocks noGrp="1"/>
          </p:cNvSpPr>
          <p:nvPr>
            <p:ph type="dt" sz="half" idx="10"/>
          </p:nvPr>
        </p:nvSpPr>
        <p:spPr/>
        <p:txBody>
          <a:bodyPr/>
          <a:lstStyle/>
          <a:p>
            <a:fld id="{1865D2A4-4270-4271-BCC9-56222772DFA5}" type="datetimeFigureOut">
              <a:rPr lang="en-US" smtClean="0"/>
              <a:t>11/16/2020</a:t>
            </a:fld>
            <a:endParaRPr lang="en-US"/>
          </a:p>
        </p:txBody>
      </p:sp>
      <p:sp>
        <p:nvSpPr>
          <p:cNvPr id="6" name="Footer Placeholder 5">
            <a:extLst>
              <a:ext uri="{FF2B5EF4-FFF2-40B4-BE49-F238E27FC236}">
                <a16:creationId xmlns:a16="http://schemas.microsoft.com/office/drawing/2014/main" id="{B12D1BEE-F1B1-4D57-A011-3205E1251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3592AD-4D96-4DA0-84A2-A4A4B7341C7E}"/>
              </a:ext>
            </a:extLst>
          </p:cNvPr>
          <p:cNvSpPr>
            <a:spLocks noGrp="1"/>
          </p:cNvSpPr>
          <p:nvPr>
            <p:ph type="sldNum" sz="quarter" idx="12"/>
          </p:nvPr>
        </p:nvSpPr>
        <p:spPr/>
        <p:txBody>
          <a:bodyPr/>
          <a:lstStyle/>
          <a:p>
            <a:fld id="{EE4E930E-1975-45C3-87AD-2B6A8E34CBB0}" type="slidenum">
              <a:rPr lang="en-US" smtClean="0"/>
              <a:t>‹#›</a:t>
            </a:fld>
            <a:endParaRPr lang="en-US"/>
          </a:p>
        </p:txBody>
      </p:sp>
    </p:spTree>
    <p:extLst>
      <p:ext uri="{BB962C8B-B14F-4D97-AF65-F5344CB8AC3E}">
        <p14:creationId xmlns:p14="http://schemas.microsoft.com/office/powerpoint/2010/main" val="229581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61778D-6243-45FA-B5AC-7AE762DAF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89990A-C82C-40CE-9888-93B3B0A94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58D4C-335B-48C4-867D-B37B981CBE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5D2A4-4270-4271-BCC9-56222772DFA5}" type="datetimeFigureOut">
              <a:rPr lang="en-US" smtClean="0"/>
              <a:t>11/16/2020</a:t>
            </a:fld>
            <a:endParaRPr lang="en-US"/>
          </a:p>
        </p:txBody>
      </p:sp>
      <p:sp>
        <p:nvSpPr>
          <p:cNvPr id="5" name="Footer Placeholder 4">
            <a:extLst>
              <a:ext uri="{FF2B5EF4-FFF2-40B4-BE49-F238E27FC236}">
                <a16:creationId xmlns:a16="http://schemas.microsoft.com/office/drawing/2014/main" id="{1AAF864F-13C7-4504-AB3B-C8E91F9B29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F90907-1739-4388-8349-EC071CB77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E930E-1975-45C3-87AD-2B6A8E34CBB0}" type="slidenum">
              <a:rPr lang="en-US" smtClean="0"/>
              <a:t>‹#›</a:t>
            </a:fld>
            <a:endParaRPr lang="en-US"/>
          </a:p>
        </p:txBody>
      </p:sp>
    </p:spTree>
    <p:extLst>
      <p:ext uri="{BB962C8B-B14F-4D97-AF65-F5344CB8AC3E}">
        <p14:creationId xmlns:p14="http://schemas.microsoft.com/office/powerpoint/2010/main" val="178790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8237BAE-6C89-4FC4-858B-C27AD2222786}"/>
              </a:ext>
            </a:extLst>
          </p:cNvPr>
          <p:cNvSpPr/>
          <p:nvPr/>
        </p:nvSpPr>
        <p:spPr>
          <a:xfrm>
            <a:off x="87794" y="353366"/>
            <a:ext cx="7120860" cy="1200329"/>
          </a:xfrm>
          <a:prstGeom prst="rect">
            <a:avLst/>
          </a:prstGeom>
          <a:noFill/>
        </p:spPr>
        <p:txBody>
          <a:bodyPr wrap="none" lIns="91440" tIns="45720" rIns="91440" bIns="45720">
            <a:spAutoFit/>
          </a:bodyPr>
          <a:lstStyle/>
          <a:p>
            <a:pPr algn="ctr"/>
            <a:r>
              <a:rPr lang="en-US" sz="7200" b="1" spc="50" dirty="0" err="1">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সবাইকে</a:t>
            </a:r>
            <a:r>
              <a:rPr lang="en-US" sz="7200" b="1" spc="50" dirty="0">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7200" b="1" spc="50" dirty="0" err="1">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আজকের</a:t>
            </a:r>
            <a:r>
              <a:rPr lang="en-US" sz="7200" b="1" spc="50" dirty="0">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r>
              <a:rPr lang="en-US" sz="7200" b="1" spc="50" dirty="0" err="1">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পা</a:t>
            </a:r>
            <a:r>
              <a:rPr lang="as-IN" sz="7200" b="1" spc="50" dirty="0">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ঠ</a:t>
            </a:r>
            <a:r>
              <a:rPr lang="en-US" sz="7200" b="1" spc="50" dirty="0">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endParaRPr lang="en-US" sz="7200" b="1" cap="none" spc="50" dirty="0">
              <a:ln w="0"/>
              <a:solidFill>
                <a:schemeClr val="accent2">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BA92AF58-7571-4E68-866B-AB77D238C7A5}"/>
              </a:ext>
            </a:extLst>
          </p:cNvPr>
          <p:cNvSpPr/>
          <p:nvPr/>
        </p:nvSpPr>
        <p:spPr>
          <a:xfrm>
            <a:off x="7470405" y="353366"/>
            <a:ext cx="4344459" cy="1862048"/>
          </a:xfrm>
          <a:prstGeom prst="rect">
            <a:avLst/>
          </a:prstGeom>
          <a:noFill/>
        </p:spPr>
        <p:txBody>
          <a:bodyPr wrap="none" lIns="91440" tIns="45720" rIns="91440" bIns="45720">
            <a:spAutoFit/>
          </a:bodyPr>
          <a:lstStyle/>
          <a:p>
            <a:pPr algn="ctr"/>
            <a:r>
              <a:rPr lang="en-US"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a:t>
            </a:r>
            <a:r>
              <a:rPr lang="as-IN"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r>
              <a:rPr lang="en-US"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ব</a:t>
            </a:r>
            <a:r>
              <a:rPr lang="as-IN"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a:t>
            </a:r>
            <a:r>
              <a:rPr lang="en-US"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গ</a:t>
            </a:r>
            <a:r>
              <a:rPr lang="as-IN"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ত</a:t>
            </a:r>
            <a:r>
              <a:rPr lang="bn-IN"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a:t>
            </a:r>
            <a:r>
              <a:rPr lang="en-US" sz="115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  </a:t>
            </a:r>
            <a:endParaRPr lang="en-US" sz="11500" b="1" cap="none"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EFB981C2-40A7-4DF0-B3F8-A9B9B91E7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17" y="1760834"/>
            <a:ext cx="3589313" cy="3589313"/>
          </a:xfrm>
          <a:prstGeom prst="rect">
            <a:avLst/>
          </a:prstGeom>
        </p:spPr>
      </p:pic>
      <p:pic>
        <p:nvPicPr>
          <p:cNvPr id="13" name="Picture 12">
            <a:extLst>
              <a:ext uri="{FF2B5EF4-FFF2-40B4-BE49-F238E27FC236}">
                <a16:creationId xmlns:a16="http://schemas.microsoft.com/office/drawing/2014/main" id="{B3A5C1ED-0CD7-4D4D-AF4F-5AD99E845B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758" y="2215414"/>
            <a:ext cx="3589313" cy="3589313"/>
          </a:xfrm>
          <a:prstGeom prst="rect">
            <a:avLst/>
          </a:prstGeom>
        </p:spPr>
      </p:pic>
      <p:pic>
        <p:nvPicPr>
          <p:cNvPr id="15" name="Picture 14">
            <a:extLst>
              <a:ext uri="{FF2B5EF4-FFF2-40B4-BE49-F238E27FC236}">
                <a16:creationId xmlns:a16="http://schemas.microsoft.com/office/drawing/2014/main" id="{8C9210BC-FC3F-43B4-89E5-500EEE131E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165" y="3351541"/>
            <a:ext cx="3284813" cy="2192598"/>
          </a:xfrm>
          <a:prstGeom prst="rect">
            <a:avLst/>
          </a:prstGeom>
        </p:spPr>
      </p:pic>
    </p:spTree>
    <p:extLst>
      <p:ext uri="{BB962C8B-B14F-4D97-AF65-F5344CB8AC3E}">
        <p14:creationId xmlns:p14="http://schemas.microsoft.com/office/powerpoint/2010/main" val="11832156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44" y="-124936"/>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55F84D5-EE9D-4139-985E-23C4D122C08A}"/>
              </a:ext>
            </a:extLst>
          </p:cNvPr>
          <p:cNvSpPr/>
          <p:nvPr/>
        </p:nvSpPr>
        <p:spPr>
          <a:xfrm>
            <a:off x="301629" y="308541"/>
            <a:ext cx="7872272" cy="923330"/>
          </a:xfrm>
          <a:prstGeom prst="rect">
            <a:avLst/>
          </a:prstGeom>
          <a:noFill/>
        </p:spPr>
        <p:txBody>
          <a:bodyPr wrap="square" lIns="91440" tIns="45720" rIns="91440" bIns="45720">
            <a:spAutoFit/>
          </a:bodyPr>
          <a:lstStyle/>
          <a:p>
            <a:pPr algn="ctr"/>
            <a:r>
              <a:rPr lang="bn-IN" sz="5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পাঠ্যবই এর ছবি সম্পর্কিত প্রশ্ন </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244A601B-4F41-40D0-8B25-E251832F968B}"/>
              </a:ext>
            </a:extLst>
          </p:cNvPr>
          <p:cNvSpPr txBox="1"/>
          <p:nvPr/>
        </p:nvSpPr>
        <p:spPr>
          <a:xfrm>
            <a:off x="301629" y="1157513"/>
            <a:ext cx="11172917" cy="830997"/>
          </a:xfrm>
          <a:prstGeom prst="rect">
            <a:avLst/>
          </a:prstGeom>
          <a:noFill/>
        </p:spPr>
        <p:txBody>
          <a:bodyPr wrap="square" rtlCol="0">
            <a:spAutoFit/>
          </a:bodyPr>
          <a:lstStyle/>
          <a:p>
            <a:r>
              <a:rPr lang="bn-IN" sz="4800" dirty="0">
                <a:solidFill>
                  <a:srgbClr val="6600FF"/>
                </a:solidFill>
                <a:latin typeface="NikoshBAN" panose="02000000000000000000" pitchFamily="2" charset="0"/>
                <a:cs typeface="NikoshBAN" panose="02000000000000000000" pitchFamily="2" charset="0"/>
              </a:rPr>
              <a:t>ছবিতে যা যা দেখেছো সেগুলোর আকৃতি কেমন। চিন্তা কর।   </a:t>
            </a:r>
            <a:endParaRPr lang="en-US" sz="4800" dirty="0">
              <a:solidFill>
                <a:srgbClr val="6600FF"/>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D98A098A-2706-46C9-929D-5270732964E7}"/>
              </a:ext>
            </a:extLst>
          </p:cNvPr>
          <p:cNvSpPr txBox="1"/>
          <p:nvPr/>
        </p:nvSpPr>
        <p:spPr>
          <a:xfrm>
            <a:off x="509542" y="2062868"/>
            <a:ext cx="5145670"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সুর্যটার   আকৃতি কেমন?  </a:t>
            </a:r>
            <a:endParaRPr lang="en-US" sz="48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890C647-3CE7-4F06-9D66-5F03FF4ED8BE}"/>
              </a:ext>
            </a:extLst>
          </p:cNvPr>
          <p:cNvSpPr txBox="1"/>
          <p:nvPr/>
        </p:nvSpPr>
        <p:spPr>
          <a:xfrm>
            <a:off x="6206577" y="1924369"/>
            <a:ext cx="1588889" cy="1107996"/>
          </a:xfrm>
          <a:prstGeom prst="rect">
            <a:avLst/>
          </a:prstGeom>
          <a:noFill/>
        </p:spPr>
        <p:txBody>
          <a:bodyPr wrap="square" rtlCol="0">
            <a:spAutoFit/>
          </a:bodyPr>
          <a:lstStyle/>
          <a:p>
            <a:r>
              <a:rPr lang="bn-IN" sz="6600" dirty="0">
                <a:solidFill>
                  <a:srgbClr val="FF0000"/>
                </a:solidFill>
                <a:latin typeface="NikoshBAN" panose="02000000000000000000" pitchFamily="2" charset="0"/>
                <a:cs typeface="NikoshBAN" panose="02000000000000000000" pitchFamily="2" charset="0"/>
              </a:rPr>
              <a:t>গোল </a:t>
            </a:r>
            <a:r>
              <a:rPr lang="bn-IN" sz="6600" dirty="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83DB5797-5E6C-46A7-B56F-D50EAD916136}"/>
              </a:ext>
            </a:extLst>
          </p:cNvPr>
          <p:cNvSpPr txBox="1"/>
          <p:nvPr/>
        </p:nvSpPr>
        <p:spPr>
          <a:xfrm>
            <a:off x="301629" y="3032365"/>
            <a:ext cx="6988539"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গাছগুলো কোন আকৃতি দিয়ে তৈরি?  </a:t>
            </a:r>
            <a:endParaRPr lang="en-US" sz="4800" dirty="0">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C870F66-39D8-4F70-9FED-C4890457335F}"/>
              </a:ext>
            </a:extLst>
          </p:cNvPr>
          <p:cNvSpPr txBox="1"/>
          <p:nvPr/>
        </p:nvSpPr>
        <p:spPr>
          <a:xfrm>
            <a:off x="216497" y="5301142"/>
            <a:ext cx="7603208"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গাড়িগুলো কোন কোন আকৃতি দিয়ে তৈরি?  </a:t>
            </a:r>
            <a:endParaRPr lang="en-US" sz="4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59A6FAEA-F49B-4A9F-BE25-F0F061C06ADC}"/>
              </a:ext>
            </a:extLst>
          </p:cNvPr>
          <p:cNvSpPr txBox="1"/>
          <p:nvPr/>
        </p:nvSpPr>
        <p:spPr>
          <a:xfrm>
            <a:off x="8173900" y="5131865"/>
            <a:ext cx="4018100" cy="1107996"/>
          </a:xfrm>
          <a:prstGeom prst="rect">
            <a:avLst/>
          </a:prstGeom>
          <a:noFill/>
        </p:spPr>
        <p:txBody>
          <a:bodyPr wrap="square" rtlCol="0">
            <a:spAutoFit/>
          </a:bodyPr>
          <a:lstStyle/>
          <a:p>
            <a:r>
              <a:rPr lang="bn-IN" sz="5400" dirty="0">
                <a:solidFill>
                  <a:srgbClr val="FF0000"/>
                </a:solidFill>
                <a:latin typeface="NikoshBAN" panose="02000000000000000000" pitchFamily="2" charset="0"/>
                <a:cs typeface="NikoshBAN" panose="02000000000000000000" pitchFamily="2" charset="0"/>
              </a:rPr>
              <a:t>গোল ও চারকোনা</a:t>
            </a:r>
            <a:r>
              <a:rPr lang="bn-IN" sz="6600" dirty="0">
                <a:solidFill>
                  <a:srgbClr val="FF0000"/>
                </a:solidFill>
                <a:latin typeface="NikoshBAN" panose="02000000000000000000" pitchFamily="2" charset="0"/>
                <a:cs typeface="NikoshBAN" panose="02000000000000000000" pitchFamily="2" charset="0"/>
              </a:rPr>
              <a:t>  </a:t>
            </a:r>
            <a:r>
              <a:rPr lang="bn-IN" sz="6600" dirty="0">
                <a:latin typeface="NikoshBAN" panose="02000000000000000000" pitchFamily="2" charset="0"/>
                <a:cs typeface="NikoshBAN" panose="02000000000000000000" pitchFamily="2" charset="0"/>
              </a:rPr>
              <a:t>  </a:t>
            </a:r>
            <a:endParaRPr lang="en-US" sz="660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B19C9A8-DE6F-440D-95A8-6A6CF5F5B9C8}"/>
              </a:ext>
            </a:extLst>
          </p:cNvPr>
          <p:cNvSpPr txBox="1"/>
          <p:nvPr/>
        </p:nvSpPr>
        <p:spPr>
          <a:xfrm>
            <a:off x="301629" y="4197531"/>
            <a:ext cx="7280857" cy="769441"/>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ঘরগুলো কোন কোন আকৃতি দিয়ে তৈরি?   </a:t>
            </a:r>
            <a:endParaRPr lang="en-US" sz="44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CAB1FABB-7464-4D2E-9368-377D8D235BDA}"/>
              </a:ext>
            </a:extLst>
          </p:cNvPr>
          <p:cNvSpPr txBox="1"/>
          <p:nvPr/>
        </p:nvSpPr>
        <p:spPr>
          <a:xfrm>
            <a:off x="7187072" y="4068221"/>
            <a:ext cx="5036234" cy="1107996"/>
          </a:xfrm>
          <a:prstGeom prst="rect">
            <a:avLst/>
          </a:prstGeom>
          <a:noFill/>
        </p:spPr>
        <p:txBody>
          <a:bodyPr wrap="square" rtlCol="0">
            <a:spAutoFit/>
          </a:bodyPr>
          <a:lstStyle/>
          <a:p>
            <a:r>
              <a:rPr lang="bn-IN" sz="5400" dirty="0">
                <a:solidFill>
                  <a:srgbClr val="00B050"/>
                </a:solidFill>
                <a:latin typeface="NikoshBAN" panose="02000000000000000000" pitchFamily="2" charset="0"/>
                <a:cs typeface="NikoshBAN" panose="02000000000000000000" pitchFamily="2" charset="0"/>
              </a:rPr>
              <a:t>তিনকোনা ও চারকোনা</a:t>
            </a:r>
            <a:r>
              <a:rPr lang="bn-IN" sz="6600" dirty="0">
                <a:solidFill>
                  <a:srgbClr val="00B050"/>
                </a:solidFill>
                <a:latin typeface="NikoshBAN" panose="02000000000000000000" pitchFamily="2" charset="0"/>
                <a:cs typeface="NikoshBAN" panose="02000000000000000000" pitchFamily="2" charset="0"/>
              </a:rPr>
              <a:t>     </a:t>
            </a:r>
            <a:endParaRPr lang="en-US" sz="6600" dirty="0">
              <a:solidFill>
                <a:srgbClr val="00B05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00607E57-76A1-4D25-8319-CF36399EA9DC}"/>
              </a:ext>
            </a:extLst>
          </p:cNvPr>
          <p:cNvSpPr txBox="1"/>
          <p:nvPr/>
        </p:nvSpPr>
        <p:spPr>
          <a:xfrm>
            <a:off x="7841533" y="2857796"/>
            <a:ext cx="2658727" cy="1107996"/>
          </a:xfrm>
          <a:prstGeom prst="rect">
            <a:avLst/>
          </a:prstGeom>
          <a:noFill/>
        </p:spPr>
        <p:txBody>
          <a:bodyPr wrap="square" rtlCol="0">
            <a:spAutoFit/>
          </a:bodyPr>
          <a:lstStyle/>
          <a:p>
            <a:r>
              <a:rPr lang="bn-IN" sz="6000" dirty="0">
                <a:solidFill>
                  <a:srgbClr val="0070C0"/>
                </a:solidFill>
                <a:latin typeface="NikoshBAN" panose="02000000000000000000" pitchFamily="2" charset="0"/>
                <a:cs typeface="NikoshBAN" panose="02000000000000000000" pitchFamily="2" charset="0"/>
              </a:rPr>
              <a:t>তিনকোনা</a:t>
            </a:r>
            <a:r>
              <a:rPr lang="bn-IN" sz="5400" dirty="0">
                <a:solidFill>
                  <a:srgbClr val="00B050"/>
                </a:solidFill>
                <a:latin typeface="NikoshBAN" panose="02000000000000000000" pitchFamily="2" charset="0"/>
                <a:cs typeface="NikoshBAN" panose="02000000000000000000" pitchFamily="2" charset="0"/>
              </a:rPr>
              <a:t> </a:t>
            </a:r>
            <a:r>
              <a:rPr lang="bn-IN" sz="6600" dirty="0">
                <a:solidFill>
                  <a:srgbClr val="00B050"/>
                </a:solidFill>
                <a:latin typeface="NikoshBAN" panose="02000000000000000000" pitchFamily="2" charset="0"/>
                <a:cs typeface="NikoshBAN" panose="02000000000000000000" pitchFamily="2" charset="0"/>
              </a:rPr>
              <a:t>     </a:t>
            </a:r>
            <a:endParaRPr lang="en-US" sz="66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2088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3347"/>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BB6C9F-D03E-4860-9AB3-D9258DFF9EF9}"/>
              </a:ext>
            </a:extLst>
          </p:cNvPr>
          <p:cNvSpPr txBox="1"/>
          <p:nvPr/>
        </p:nvSpPr>
        <p:spPr>
          <a:xfrm>
            <a:off x="353561" y="426814"/>
            <a:ext cx="10542335"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এবার আবার তোমাদের আরো কিছু গল্প বলব ,কেমন </a:t>
            </a:r>
            <a:r>
              <a:rPr lang="en-US" sz="4000" dirty="0">
                <a:latin typeface="NikoshBAN" panose="02000000000000000000" pitchFamily="2" charset="0"/>
                <a:cs typeface="NikoshBAN" panose="02000000000000000000" pitchFamily="2" charset="0"/>
              </a:rPr>
              <a:t>? </a:t>
            </a:r>
          </a:p>
        </p:txBody>
      </p:sp>
      <p:sp>
        <p:nvSpPr>
          <p:cNvPr id="7" name="TextBox 6">
            <a:extLst>
              <a:ext uri="{FF2B5EF4-FFF2-40B4-BE49-F238E27FC236}">
                <a16:creationId xmlns:a16="http://schemas.microsoft.com/office/drawing/2014/main" id="{2A07F521-FFD9-4263-B272-E9436D9B1FBA}"/>
              </a:ext>
            </a:extLst>
          </p:cNvPr>
          <p:cNvSpPr txBox="1"/>
          <p:nvPr/>
        </p:nvSpPr>
        <p:spPr>
          <a:xfrm>
            <a:off x="353560" y="1316640"/>
            <a:ext cx="11533639" cy="1200329"/>
          </a:xfrm>
          <a:prstGeom prst="rect">
            <a:avLst/>
          </a:prstGeom>
          <a:noFill/>
        </p:spPr>
        <p:txBody>
          <a:bodyPr wrap="square" rtlCol="0">
            <a:spAutoFit/>
          </a:bodyPr>
          <a:lstStyle/>
          <a:p>
            <a:r>
              <a:rPr lang="en-US" sz="3600" dirty="0">
                <a:solidFill>
                  <a:srgbClr val="6600FF"/>
                </a:solidFill>
                <a:latin typeface="NikoshBAN" panose="02000000000000000000" pitchFamily="2" charset="0"/>
                <a:cs typeface="NikoshBAN" panose="02000000000000000000" pitchFamily="2" charset="0"/>
              </a:rPr>
              <a:t>  </a:t>
            </a:r>
            <a:r>
              <a:rPr lang="bn-IN" sz="3600" dirty="0">
                <a:solidFill>
                  <a:srgbClr val="6600FF"/>
                </a:solidFill>
                <a:latin typeface="NikoshBAN" panose="02000000000000000000" pitchFamily="2" charset="0"/>
                <a:cs typeface="NikoshBAN" panose="02000000000000000000" pitchFamily="2" charset="0"/>
              </a:rPr>
              <a:t>এ বছর আমাদের বিদ্যালয়ের মেয়েরা ফুটবল খেলায় জয়লাভ করেছে। তারা খুব ভাল ফুটবল খেলে। বলতে পার, ফুটবলের আকৃতি কেমন? </a:t>
            </a:r>
            <a:endParaRPr lang="en-US" sz="3600" dirty="0">
              <a:solidFill>
                <a:srgbClr val="6600FF"/>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7D85169C-3429-4532-B20A-2AE6FB142144}"/>
              </a:ext>
            </a:extLst>
          </p:cNvPr>
          <p:cNvSpPr txBox="1"/>
          <p:nvPr/>
        </p:nvSpPr>
        <p:spPr>
          <a:xfrm>
            <a:off x="4459981" y="2623828"/>
            <a:ext cx="7647613" cy="707886"/>
          </a:xfrm>
          <a:prstGeom prst="rect">
            <a:avLst/>
          </a:prstGeom>
          <a:noFill/>
        </p:spPr>
        <p:txBody>
          <a:bodyPr wrap="square" rtlCol="0">
            <a:spAutoFit/>
          </a:bodyPr>
          <a:lstStyle/>
          <a:p>
            <a:r>
              <a:rPr lang="bn-IN" sz="4000" dirty="0">
                <a:solidFill>
                  <a:srgbClr val="800080"/>
                </a:solidFill>
                <a:latin typeface="NikoshBAN" panose="02000000000000000000" pitchFamily="2" charset="0"/>
                <a:cs typeface="NikoshBAN" panose="02000000000000000000" pitchFamily="2" charset="0"/>
              </a:rPr>
              <a:t> </a:t>
            </a:r>
            <a:r>
              <a:rPr lang="bn-IN" sz="4000" dirty="0">
                <a:solidFill>
                  <a:schemeClr val="tx1">
                    <a:lumMod val="95000"/>
                    <a:lumOff val="5000"/>
                  </a:schemeClr>
                </a:solidFill>
                <a:latin typeface="NikoshBAN" panose="02000000000000000000" pitchFamily="2" charset="0"/>
                <a:cs typeface="NikoshBAN" panose="02000000000000000000" pitchFamily="2" charset="0"/>
              </a:rPr>
              <a:t>তোমরা কি এভারেস্ট পর্বতের নাম শুনেছো?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2E161F8B-66EB-45C9-A282-4CA314E62C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670" y="2698909"/>
            <a:ext cx="4166904" cy="3002690"/>
          </a:xfrm>
          <a:prstGeom prst="rect">
            <a:avLst/>
          </a:prstGeom>
        </p:spPr>
      </p:pic>
      <p:sp>
        <p:nvSpPr>
          <p:cNvPr id="14" name="Rectangle 13">
            <a:extLst>
              <a:ext uri="{FF2B5EF4-FFF2-40B4-BE49-F238E27FC236}">
                <a16:creationId xmlns:a16="http://schemas.microsoft.com/office/drawing/2014/main" id="{844A0308-75D0-456E-A6FA-8228D75003F6}"/>
              </a:ext>
            </a:extLst>
          </p:cNvPr>
          <p:cNvSpPr/>
          <p:nvPr/>
        </p:nvSpPr>
        <p:spPr>
          <a:xfrm>
            <a:off x="789659" y="5887141"/>
            <a:ext cx="2593980" cy="707886"/>
          </a:xfrm>
          <a:prstGeom prst="rect">
            <a:avLst/>
          </a:prstGeom>
        </p:spPr>
        <p:txBody>
          <a:bodyPr wrap="none">
            <a:spAutoFit/>
          </a:bodyPr>
          <a:lstStyle/>
          <a:p>
            <a:r>
              <a:rPr lang="bn-IN" sz="4000" dirty="0">
                <a:solidFill>
                  <a:schemeClr val="tx1">
                    <a:lumMod val="95000"/>
                    <a:lumOff val="5000"/>
                  </a:schemeClr>
                </a:solidFill>
                <a:latin typeface="NikoshBAN" panose="02000000000000000000" pitchFamily="2" charset="0"/>
                <a:cs typeface="NikoshBAN" panose="02000000000000000000" pitchFamily="2" charset="0"/>
              </a:rPr>
              <a:t>এভারেস্ট পর্বত </a:t>
            </a:r>
            <a:endParaRPr lang="en-US" sz="4000" dirty="0"/>
          </a:p>
        </p:txBody>
      </p:sp>
      <p:sp>
        <p:nvSpPr>
          <p:cNvPr id="10" name="Rectangle 9">
            <a:extLst>
              <a:ext uri="{FF2B5EF4-FFF2-40B4-BE49-F238E27FC236}">
                <a16:creationId xmlns:a16="http://schemas.microsoft.com/office/drawing/2014/main" id="{87E8B3E4-2B50-49B3-8338-6B84DDF9D1BC}"/>
              </a:ext>
            </a:extLst>
          </p:cNvPr>
          <p:cNvSpPr/>
          <p:nvPr/>
        </p:nvSpPr>
        <p:spPr>
          <a:xfrm>
            <a:off x="4584243" y="4302092"/>
            <a:ext cx="7399087" cy="1938992"/>
          </a:xfrm>
          <a:prstGeom prst="rect">
            <a:avLst/>
          </a:prstGeom>
        </p:spPr>
        <p:txBody>
          <a:bodyPr wrap="square">
            <a:spAutoFit/>
          </a:bodyPr>
          <a:lstStyle/>
          <a:p>
            <a:r>
              <a:rPr lang="bn-IN" sz="4000" dirty="0">
                <a:solidFill>
                  <a:schemeClr val="tx1">
                    <a:lumMod val="95000"/>
                    <a:lumOff val="5000"/>
                  </a:schemeClr>
                </a:solidFill>
                <a:latin typeface="NikoshBAN" panose="02000000000000000000" pitchFamily="2" charset="0"/>
                <a:cs typeface="NikoshBAN" panose="02000000000000000000" pitchFamily="2" charset="0"/>
              </a:rPr>
              <a:t>বাংলাদেশী হিসেবে  প্রথম এভারেস্ট পর্বত জয় করেছেন মুসা ইব্রাহীম। এবার তোমরা বল এভারেস্ট পর্বতের  আকৃতি কেমন? </a:t>
            </a:r>
            <a:endParaRPr lang="en-US" sz="4000" dirty="0"/>
          </a:p>
        </p:txBody>
      </p:sp>
      <p:sp>
        <p:nvSpPr>
          <p:cNvPr id="11" name="Rectangle 10">
            <a:extLst>
              <a:ext uri="{FF2B5EF4-FFF2-40B4-BE49-F238E27FC236}">
                <a16:creationId xmlns:a16="http://schemas.microsoft.com/office/drawing/2014/main" id="{5DCEEBAF-368B-4FEE-BD1A-7FDA018AE102}"/>
              </a:ext>
            </a:extLst>
          </p:cNvPr>
          <p:cNvSpPr/>
          <p:nvPr/>
        </p:nvSpPr>
        <p:spPr>
          <a:xfrm>
            <a:off x="4512037" y="3397500"/>
            <a:ext cx="7459093" cy="707886"/>
          </a:xfrm>
          <a:prstGeom prst="rect">
            <a:avLst/>
          </a:prstGeom>
        </p:spPr>
        <p:txBody>
          <a:bodyPr wrap="none">
            <a:spAutoFit/>
          </a:bodyPr>
          <a:lstStyle/>
          <a:p>
            <a:r>
              <a:rPr lang="bn-IN" sz="4000" dirty="0">
                <a:solidFill>
                  <a:srgbClr val="FF0000"/>
                </a:solidFill>
                <a:latin typeface="NikoshBAN" panose="02000000000000000000" pitchFamily="2" charset="0"/>
                <a:cs typeface="NikoshBAN" panose="02000000000000000000" pitchFamily="2" charset="0"/>
              </a:rPr>
              <a:t>এবার যে ছবিটি দেখছ তা হলো এভারেস্ট পর্বত</a:t>
            </a:r>
            <a:r>
              <a:rPr lang="bn-IN" sz="4000" dirty="0">
                <a:solidFill>
                  <a:schemeClr val="tx1">
                    <a:lumMod val="95000"/>
                    <a:lumOff val="5000"/>
                  </a:schemeClr>
                </a:solidFill>
                <a:latin typeface="NikoshBAN" panose="02000000000000000000" pitchFamily="2" charset="0"/>
                <a:cs typeface="NikoshBAN" panose="02000000000000000000" pitchFamily="2" charset="0"/>
              </a:rPr>
              <a:t>।</a:t>
            </a:r>
            <a:endParaRPr lang="en-US" sz="4000" dirty="0"/>
          </a:p>
        </p:txBody>
      </p:sp>
    </p:spTree>
    <p:extLst>
      <p:ext uri="{BB962C8B-B14F-4D97-AF65-F5344CB8AC3E}">
        <p14:creationId xmlns:p14="http://schemas.microsoft.com/office/powerpoint/2010/main" val="2482472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0-#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 calcmode="lin" valueType="num">
                                      <p:cBhvr additive="base">
                                        <p:cTn id="13" dur="2000" fill="hold"/>
                                        <p:tgtEl>
                                          <p:spTgt spid="9"/>
                                        </p:tgtEl>
                                        <p:attrNameLst>
                                          <p:attrName>ppt_x</p:attrName>
                                        </p:attrNameLst>
                                      </p:cBhvr>
                                      <p:tavLst>
                                        <p:tav tm="0">
                                          <p:val>
                                            <p:strVal val="0-#ppt_w/2"/>
                                          </p:val>
                                        </p:tav>
                                        <p:tav tm="100000">
                                          <p:val>
                                            <p:strVal val="#ppt_x"/>
                                          </p:val>
                                        </p:tav>
                                      </p:tavLst>
                                    </p:anim>
                                    <p:anim calcmode="lin" valueType="num">
                                      <p:cBhvr additive="base">
                                        <p:cTn id="14"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iterate type="wd">
                                    <p:tmPct val="10000"/>
                                  </p:iterate>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2000" fill="hold"/>
                                        <p:tgtEl>
                                          <p:spTgt spid="10"/>
                                        </p:tgtEl>
                                        <p:attrNameLst>
                                          <p:attrName>ppt_x</p:attrName>
                                        </p:attrNameLst>
                                      </p:cBhvr>
                                      <p:tavLst>
                                        <p:tav tm="0">
                                          <p:val>
                                            <p:strVal val="0-#ppt_w/2"/>
                                          </p:val>
                                        </p:tav>
                                        <p:tav tm="100000">
                                          <p:val>
                                            <p:strVal val="#ppt_x"/>
                                          </p:val>
                                        </p:tav>
                                      </p:tavLst>
                                    </p:anim>
                                    <p:anim calcmode="lin" valueType="num">
                                      <p:cBhvr additive="base">
                                        <p:cTn id="31"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182"/>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19922"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44C8AC-35CF-44F7-8C6F-8587123AD55F}"/>
              </a:ext>
            </a:extLst>
          </p:cNvPr>
          <p:cNvSpPr txBox="1"/>
          <p:nvPr/>
        </p:nvSpPr>
        <p:spPr>
          <a:xfrm>
            <a:off x="379828" y="483842"/>
            <a:ext cx="11535508" cy="2560320"/>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আমাদের বিদ্যালয় এখন অনেক সুন্দর দেখায়। বিদ্যালয়ের প্রতিটি কক্ষে কত সুন্দর করে ছবি আঁকা হয়েছে। দরজা, জানালা, চেয়ার, টেবিলে নতুন রং করা হয়েছে। নতুন বোর্ড লাগানো হয়েছে। এবার বলতে হবে বোর্ডের আকৃতি কেমন? </a:t>
            </a:r>
            <a:endParaRPr lang="en-US" sz="40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236E223A-B094-4AC9-AF5D-051BFB80AC28}"/>
              </a:ext>
            </a:extLst>
          </p:cNvPr>
          <p:cNvSpPr txBox="1"/>
          <p:nvPr/>
        </p:nvSpPr>
        <p:spPr>
          <a:xfrm>
            <a:off x="433406" y="3159879"/>
            <a:ext cx="11638672" cy="3477875"/>
          </a:xfrm>
          <a:prstGeom prst="rect">
            <a:avLst/>
          </a:prstGeom>
          <a:noFill/>
        </p:spPr>
        <p:txBody>
          <a:bodyPr wrap="square" rtlCol="0">
            <a:spAutoFit/>
          </a:bodyPr>
          <a:lstStyle/>
          <a:p>
            <a:r>
              <a:rPr lang="bn-IN" sz="4400" dirty="0">
                <a:solidFill>
                  <a:srgbClr val="FF0000"/>
                </a:solidFill>
                <a:latin typeface="NikoshBAN" panose="02000000000000000000" pitchFamily="2" charset="0"/>
                <a:cs typeface="NikoshBAN" panose="02000000000000000000" pitchFamily="2" charset="0"/>
              </a:rPr>
              <a:t>আমরা আশেপাশে অনেক কিছু দেখি।ঘ</a:t>
            </a:r>
            <a:r>
              <a:rPr lang="en-US" sz="4400" dirty="0" err="1">
                <a:solidFill>
                  <a:srgbClr val="FF0000"/>
                </a:solidFill>
                <a:latin typeface="NikoshBAN" panose="02000000000000000000" pitchFamily="2" charset="0"/>
                <a:cs typeface="NikoshBAN" panose="02000000000000000000" pitchFamily="2" charset="0"/>
              </a:rPr>
              <a:t>ড়ি</a:t>
            </a:r>
            <a:r>
              <a:rPr lang="bn-IN" sz="4400" dirty="0">
                <a:solidFill>
                  <a:srgbClr val="FF0000"/>
                </a:solidFill>
                <a:latin typeface="NikoshBAN" panose="02000000000000000000" pitchFamily="2" charset="0"/>
                <a:cs typeface="NikoshBAN" panose="02000000000000000000" pitchFamily="2" charset="0"/>
              </a:rPr>
              <a:t>,চুড়ি,পয়সা, দরজা, বই, খাতা ,পাহাড়, পর্বত কত কিছু। ঘ</a:t>
            </a:r>
            <a:r>
              <a:rPr lang="en-US" sz="4400" dirty="0" err="1">
                <a:solidFill>
                  <a:srgbClr val="FF0000"/>
                </a:solidFill>
                <a:latin typeface="NikoshBAN" panose="02000000000000000000" pitchFamily="2" charset="0"/>
                <a:cs typeface="NikoshBAN" panose="02000000000000000000" pitchFamily="2" charset="0"/>
              </a:rPr>
              <a:t>ড়ি</a:t>
            </a:r>
            <a:r>
              <a:rPr lang="bn-IN" sz="4400" dirty="0">
                <a:solidFill>
                  <a:srgbClr val="FF0000"/>
                </a:solidFill>
                <a:latin typeface="NikoshBAN" panose="02000000000000000000" pitchFamily="2" charset="0"/>
                <a:cs typeface="NikoshBAN" panose="02000000000000000000" pitchFamily="2" charset="0"/>
              </a:rPr>
              <a:t>,চুড়ি,পয়সা এগুলো গোল।</a:t>
            </a:r>
            <a:r>
              <a:rPr lang="en-US" sz="4400" dirty="0">
                <a:solidFill>
                  <a:srgbClr val="FF0000"/>
                </a:solidFill>
                <a:latin typeface="NikoshBAN" panose="02000000000000000000" pitchFamily="2" charset="0"/>
                <a:cs typeface="NikoshBAN" panose="02000000000000000000" pitchFamily="2" charset="0"/>
              </a:rPr>
              <a:t> </a:t>
            </a:r>
            <a:r>
              <a:rPr lang="bn-IN" sz="4400" dirty="0">
                <a:solidFill>
                  <a:srgbClr val="FF0000"/>
                </a:solidFill>
                <a:latin typeface="NikoshBAN" panose="02000000000000000000" pitchFamily="2" charset="0"/>
                <a:cs typeface="NikoshBAN" panose="02000000000000000000" pitchFamily="2" charset="0"/>
              </a:rPr>
              <a:t>আবার দরজা, বই, খাতা এগুলো চারকোনা। পাহাড়, পর্বত এগুলো তিনকোনা।</a:t>
            </a:r>
            <a:endParaRPr lang="en-US" sz="4400" dirty="0"/>
          </a:p>
          <a:p>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22485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iterate type="wd">
                                    <p:tmAbs val="0"/>
                                  </p:iterate>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3" y="-126610"/>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D89D8B9-8D89-4E9B-B066-209050180525}"/>
              </a:ext>
            </a:extLst>
          </p:cNvPr>
          <p:cNvSpPr/>
          <p:nvPr/>
        </p:nvSpPr>
        <p:spPr>
          <a:xfrm>
            <a:off x="303856" y="259371"/>
            <a:ext cx="2872902" cy="1323439"/>
          </a:xfrm>
          <a:prstGeom prst="rect">
            <a:avLst/>
          </a:prstGeom>
          <a:noFill/>
          <a:scene3d>
            <a:camera prst="orthographicFront"/>
            <a:lightRig rig="threePt" dir="t">
              <a:rot lat="0" lon="0" rev="2400000"/>
            </a:lightRig>
          </a:scene3d>
          <a:sp3d extrusionH="1422400">
            <a:bevelT w="685800" h="1365250"/>
            <a:bevelB w="762000" h="889000"/>
          </a:sp3d>
        </p:spPr>
        <p:txBody>
          <a:bodyPr wrap="none" lIns="91440" tIns="45720" rIns="91440" bIns="45720">
            <a:spAutoFit/>
          </a:bodyPr>
          <a:lstStyle/>
          <a:p>
            <a:pPr algn="ctr"/>
            <a:r>
              <a:rPr lang="bn-IN" sz="8000" b="1" dirty="0">
                <a:ln w="10160">
                  <a:solidFill>
                    <a:schemeClr val="accent5"/>
                  </a:solidFill>
                  <a:prstDash val="solid"/>
                </a:ln>
                <a:blipFill dpi="0" rotWithShape="1">
                  <a:blip r:embed="rId3"/>
                  <a:srcRect/>
                  <a:tile tx="0" ty="0" sx="100000" sy="100000" flip="none" algn="tl"/>
                </a:blipFill>
                <a:effectLst>
                  <a:innerShdw blurRad="63500" dist="50800">
                    <a:prstClr val="black">
                      <a:alpha val="50000"/>
                    </a:prstClr>
                  </a:innerShdw>
                </a:effectLst>
                <a:latin typeface="NikoshBAN" panose="02000000000000000000" pitchFamily="2" charset="0"/>
                <a:cs typeface="NikoshBAN" panose="02000000000000000000" pitchFamily="2" charset="0"/>
              </a:rPr>
              <a:t>মুল্যায়ন</a:t>
            </a:r>
            <a:r>
              <a:rPr lang="bn-IN" sz="8000" b="1" dirty="0">
                <a:ln w="10160">
                  <a:solidFill>
                    <a:schemeClr val="accent5"/>
                  </a:solidFill>
                  <a:prstDash val="solid"/>
                </a:ln>
                <a:blipFill dpi="0" rotWithShape="1">
                  <a:blip r:embed="rId3"/>
                  <a:srcRect/>
                  <a:tile tx="0" ty="0" sx="100000" sy="100000" flip="none" algn="tl"/>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rPr>
              <a:t> </a:t>
            </a:r>
            <a:endParaRPr lang="en-US" sz="8000" b="1" cap="none" spc="0" dirty="0">
              <a:ln w="10160">
                <a:solidFill>
                  <a:schemeClr val="accent5"/>
                </a:solidFill>
                <a:prstDash val="solid"/>
              </a:ln>
              <a:blipFill dpi="0" rotWithShape="1">
                <a:blip r:embed="rId3"/>
                <a:srcRect/>
                <a:tile tx="0" ty="0" sx="100000" sy="100000" flip="none" algn="tl"/>
              </a:blipFill>
              <a:effectLst>
                <a:outerShdw blurRad="38100" dist="22860" dir="5400000" algn="tl" rotWithShape="0">
                  <a:srgbClr val="000000">
                    <a:alpha val="30000"/>
                  </a:srgbClr>
                </a:outerShd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42769609-B3B8-4CDC-A1C2-A693FE754729}"/>
              </a:ext>
            </a:extLst>
          </p:cNvPr>
          <p:cNvSpPr txBox="1"/>
          <p:nvPr/>
        </p:nvSpPr>
        <p:spPr>
          <a:xfrm>
            <a:off x="393894" y="1566383"/>
            <a:ext cx="11494249" cy="2123658"/>
          </a:xfrm>
          <a:prstGeom prst="rect">
            <a:avLst/>
          </a:prstGeom>
          <a:noFill/>
        </p:spPr>
        <p:txBody>
          <a:bodyPr wrap="square" rtlCol="0">
            <a:spAutoFit/>
          </a:bodyPr>
          <a:lstStyle/>
          <a:p>
            <a:r>
              <a:rPr lang="bn-IN" sz="4400" dirty="0">
                <a:latin typeface="NikoshBAN" panose="02000000000000000000" pitchFamily="2" charset="0"/>
                <a:cs typeface="NikoshBAN" panose="02000000000000000000" pitchFamily="2" charset="0"/>
              </a:rPr>
              <a:t>এবার চারপাশ ভাল করে লক্ষ্য কর। যা দেখতে পাও তা থেকে প্রত্যেকে একটি করে তিনকোনা, চারকোনা ও গোল আকৃতির নাম মনেকর। আমি যাকে বলতে বলব সে হাত তুলে উত্তর দিবে। </a:t>
            </a:r>
            <a:endParaRPr lang="en-US" sz="4400" dirty="0">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C666D41E-008F-4D31-8318-05DD55087CFD}"/>
              </a:ext>
            </a:extLst>
          </p:cNvPr>
          <p:cNvSpPr/>
          <p:nvPr/>
        </p:nvSpPr>
        <p:spPr>
          <a:xfrm>
            <a:off x="303856" y="4547322"/>
            <a:ext cx="11350430"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IN" sz="4000" b="1" cap="none" spc="0" dirty="0">
                <a:ln/>
                <a:solidFill>
                  <a:srgbClr val="7030A0"/>
                </a:solidFill>
                <a:effectLst/>
                <a:latin typeface="NikoshBAN" panose="02000000000000000000" pitchFamily="2" charset="0"/>
                <a:cs typeface="NikoshBAN" panose="02000000000000000000" pitchFamily="2" charset="0"/>
              </a:rPr>
              <a:t>এবার তোমরা তোমাদের নিজ নিজ খাতায় একটি করে তিনকোনা,চারকোনা ও একটি গোল আকৃতি আঁক।</a:t>
            </a:r>
            <a:r>
              <a:rPr lang="bn-IN" sz="4000" b="1" cap="none" spc="0" dirty="0">
                <a:ln/>
                <a:solidFill>
                  <a:schemeClr val="accent3"/>
                </a:solidFill>
                <a:effectLst/>
                <a:latin typeface="NikoshBAN" panose="02000000000000000000" pitchFamily="2" charset="0"/>
                <a:cs typeface="NikoshBAN" panose="02000000000000000000" pitchFamily="2" charset="0"/>
              </a:rPr>
              <a:t> </a:t>
            </a:r>
            <a:endParaRPr lang="en-US" sz="4000" b="1" cap="none" spc="0" dirty="0">
              <a:ln/>
              <a:solidFill>
                <a:schemeClr val="accent3"/>
              </a:soli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5012828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17"/>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455ABB9-A0C0-4EF3-92B7-3E9F5168ABEA}"/>
              </a:ext>
            </a:extLst>
          </p:cNvPr>
          <p:cNvSpPr/>
          <p:nvPr/>
        </p:nvSpPr>
        <p:spPr>
          <a:xfrm>
            <a:off x="292969" y="2460898"/>
            <a:ext cx="11606062" cy="1200329"/>
          </a:xfrm>
          <a:prstGeom prst="rect">
            <a:avLst/>
          </a:prstGeom>
          <a:noFill/>
        </p:spPr>
        <p:txBody>
          <a:bodyPr wrap="none" lIns="91440" tIns="45720" rIns="91440" bIns="45720">
            <a:spAutoFit/>
          </a:bodyPr>
          <a:lstStyle/>
          <a:p>
            <a:pPr algn="ctr"/>
            <a:r>
              <a:rPr lang="en-US" sz="7200" b="0" cap="none" spc="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a:t>
            </a:r>
            <a:r>
              <a:rPr lang="en-US" sz="7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7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a:t>
            </a:r>
            <a:r>
              <a:rPr lang="en-US" sz="7200" b="0" cap="none" spc="0"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7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7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শিখলাম</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জ</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য</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 </a:t>
            </a:r>
            <a:r>
              <a:rPr lang="en-US" sz="7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আক</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a:t>
            </a:r>
            <a:r>
              <a:rPr lang="as-IN"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en-US" sz="7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72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8097282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1673"/>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C5B150-B6DB-4E74-9B25-3203B48243CE}"/>
              </a:ext>
            </a:extLst>
          </p:cNvPr>
          <p:cNvSpPr/>
          <p:nvPr/>
        </p:nvSpPr>
        <p:spPr>
          <a:xfrm>
            <a:off x="473041" y="519557"/>
            <a:ext cx="3171061" cy="1107996"/>
          </a:xfrm>
          <a:prstGeom prst="rect">
            <a:avLst/>
          </a:prstGeom>
          <a:noFill/>
        </p:spPr>
        <p:txBody>
          <a:bodyPr wrap="none" lIns="91440" tIns="45720" rIns="91440" bIns="45720">
            <a:spAutoFit/>
          </a:bodyPr>
          <a:lstStyle/>
          <a:p>
            <a:pPr algn="ctr"/>
            <a:r>
              <a:rPr lang="en-US" sz="6600" dirty="0" err="1">
                <a:ln w="0"/>
                <a:solidFill>
                  <a:schemeClr val="tx1">
                    <a:lumMod val="85000"/>
                    <a:lumOff val="15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বাড়ির</a:t>
            </a:r>
            <a:r>
              <a:rPr lang="en-US" sz="6600" dirty="0">
                <a:ln w="0"/>
                <a:solidFill>
                  <a:schemeClr val="tx1">
                    <a:lumMod val="85000"/>
                    <a:lumOff val="15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6600" dirty="0" err="1">
                <a:ln w="0"/>
                <a:solidFill>
                  <a:schemeClr val="tx1">
                    <a:lumMod val="85000"/>
                    <a:lumOff val="15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কাজ</a:t>
            </a:r>
            <a:endParaRPr lang="en-US" sz="6600" b="0" cap="none" spc="0" dirty="0">
              <a:ln w="0"/>
              <a:solidFill>
                <a:schemeClr val="tx1">
                  <a:lumMod val="85000"/>
                  <a:lumOff val="15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1AFB0188-6D64-47FE-8767-D3E35BB5E834}"/>
              </a:ext>
            </a:extLst>
          </p:cNvPr>
          <p:cNvPicPr>
            <a:picLocks noChangeAspect="1"/>
          </p:cNvPicPr>
          <p:nvPr/>
        </p:nvPicPr>
        <p:blipFill rotWithShape="1">
          <a:blip r:embed="rId3">
            <a:extLst>
              <a:ext uri="{28A0092B-C50C-407E-A947-70E740481C1C}">
                <a14:useLocalDpi xmlns:a14="http://schemas.microsoft.com/office/drawing/2010/main" val="0"/>
              </a:ext>
            </a:extLst>
          </a:blip>
          <a:srcRect t="42609" r="43878"/>
          <a:stretch/>
        </p:blipFill>
        <p:spPr>
          <a:xfrm>
            <a:off x="8784236" y="448734"/>
            <a:ext cx="1397458" cy="1361802"/>
          </a:xfrm>
          <a:prstGeom prst="rect">
            <a:avLst/>
          </a:prstGeom>
        </p:spPr>
      </p:pic>
      <p:sp>
        <p:nvSpPr>
          <p:cNvPr id="2" name="TextBox 1">
            <a:extLst>
              <a:ext uri="{FF2B5EF4-FFF2-40B4-BE49-F238E27FC236}">
                <a16:creationId xmlns:a16="http://schemas.microsoft.com/office/drawing/2014/main" id="{68D91CE7-4D1B-409B-ACAA-BBCA08BFE625}"/>
              </a:ext>
            </a:extLst>
          </p:cNvPr>
          <p:cNvSpPr txBox="1"/>
          <p:nvPr/>
        </p:nvSpPr>
        <p:spPr>
          <a:xfrm>
            <a:off x="473042" y="2532185"/>
            <a:ext cx="11498564" cy="2585323"/>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তোমরা তোমাদের বাড়ি গিয়ে বাড়িতে তিনকোনা,চারকোনা ও গোল আকৃতির কি কি জিনিস আছে তা খুঁজে বের করবে।  </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77993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1673"/>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2626DF-31BD-4846-8964-DCD3ACC5FAA0}"/>
              </a:ext>
            </a:extLst>
          </p:cNvPr>
          <p:cNvSpPr/>
          <p:nvPr/>
        </p:nvSpPr>
        <p:spPr>
          <a:xfrm>
            <a:off x="806340" y="433951"/>
            <a:ext cx="684803" cy="1446550"/>
          </a:xfrm>
          <a:prstGeom prst="rect">
            <a:avLst/>
          </a:prstGeom>
          <a:noFill/>
          <a:scene3d>
            <a:camera prst="orthographicFront"/>
            <a:lightRig rig="threePt" dir="t"/>
          </a:scene3d>
          <a:sp3d>
            <a:bevelT prst="angle"/>
          </a:sp3d>
        </p:spPr>
        <p:txBody>
          <a:bodyPr wrap="none" lIns="91440" tIns="45720" rIns="91440" bIns="45720">
            <a:spAutoFit/>
            <a:sp3d>
              <a:bevelT w="273050" h="222250"/>
            </a:sp3d>
          </a:bodyPr>
          <a:lstStyle/>
          <a:p>
            <a:pPr algn="ctr"/>
            <a:r>
              <a:rPr lang="bn-IN" sz="8800" b="1" dirty="0">
                <a:ln w="0"/>
                <a:gradFill>
                  <a:gsLst>
                    <a:gs pos="68000">
                      <a:srgbClr val="00FFCC"/>
                    </a:gs>
                    <a:gs pos="24000">
                      <a:srgbClr val="2CD3A9"/>
                    </a:gs>
                    <a:gs pos="46000">
                      <a:srgbClr val="FF0000"/>
                    </a:gs>
                    <a:gs pos="83000">
                      <a:srgbClr val="FF6600"/>
                    </a:gs>
                    <a:gs pos="100000">
                      <a:schemeClr val="accent1">
                        <a:lumMod val="30000"/>
                        <a:lumOff val="70000"/>
                      </a:schemeClr>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ধ</a:t>
            </a:r>
            <a:endParaRPr lang="en-US" sz="8800" b="1" cap="none" spc="0" dirty="0">
              <a:ln w="0"/>
              <a:gradFill>
                <a:gsLst>
                  <a:gs pos="68000">
                    <a:srgbClr val="00FFCC"/>
                  </a:gs>
                  <a:gs pos="24000">
                    <a:srgbClr val="2CD3A9"/>
                  </a:gs>
                  <a:gs pos="46000">
                    <a:srgbClr val="FF0000"/>
                  </a:gs>
                  <a:gs pos="83000">
                    <a:srgbClr val="FF6600"/>
                  </a:gs>
                  <a:gs pos="100000">
                    <a:schemeClr val="accent1">
                      <a:lumMod val="30000"/>
                      <a:lumOff val="70000"/>
                    </a:schemeClr>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id="{A410AD44-F4E5-4411-8CA2-7BFAF69051D3}"/>
              </a:ext>
            </a:extLst>
          </p:cNvPr>
          <p:cNvSpPr/>
          <p:nvPr/>
        </p:nvSpPr>
        <p:spPr>
          <a:xfrm>
            <a:off x="577401" y="2020553"/>
            <a:ext cx="974947" cy="1446550"/>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bn-IN" sz="8800" b="1" dirty="0">
                <a:ln w="0"/>
                <a:gradFill>
                  <a:gsLst>
                    <a:gs pos="68000">
                      <a:srgbClr val="00FFCC"/>
                    </a:gs>
                    <a:gs pos="24000">
                      <a:srgbClr val="2CD3A9"/>
                    </a:gs>
                    <a:gs pos="61000">
                      <a:srgbClr val="FF0000"/>
                    </a:gs>
                    <a:gs pos="43351">
                      <a:srgbClr val="9A6551"/>
                    </a:gs>
                    <a:gs pos="9000">
                      <a:srgbClr val="FF6600"/>
                    </a:gs>
                    <a:gs pos="84000">
                      <a:srgbClr val="7030A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ন্য</a:t>
            </a:r>
            <a:endParaRPr lang="en-US" sz="8800" b="1" cap="none" spc="0" dirty="0">
              <a:ln w="0"/>
              <a:gradFill>
                <a:gsLst>
                  <a:gs pos="68000">
                    <a:srgbClr val="00FFCC"/>
                  </a:gs>
                  <a:gs pos="24000">
                    <a:srgbClr val="2CD3A9"/>
                  </a:gs>
                  <a:gs pos="61000">
                    <a:srgbClr val="FF0000"/>
                  </a:gs>
                  <a:gs pos="43351">
                    <a:srgbClr val="9A6551"/>
                  </a:gs>
                  <a:gs pos="9000">
                    <a:srgbClr val="FF6600"/>
                  </a:gs>
                  <a:gs pos="84000">
                    <a:srgbClr val="7030A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21F8B300-E13B-46D7-A168-181408DDE71F}"/>
              </a:ext>
            </a:extLst>
          </p:cNvPr>
          <p:cNvSpPr/>
          <p:nvPr/>
        </p:nvSpPr>
        <p:spPr>
          <a:xfrm>
            <a:off x="553713" y="3748942"/>
            <a:ext cx="928459" cy="1446550"/>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bn-IN" sz="8800" b="1" cap="none" spc="0" dirty="0">
                <a:ln w="0"/>
                <a:gradFill>
                  <a:gsLst>
                    <a:gs pos="68000">
                      <a:srgbClr val="00FFCC"/>
                    </a:gs>
                    <a:gs pos="24000">
                      <a:srgbClr val="2CD3A9"/>
                    </a:gs>
                    <a:gs pos="37000">
                      <a:srgbClr val="FF0000"/>
                    </a:gs>
                    <a:gs pos="55000">
                      <a:srgbClr val="9A6551"/>
                    </a:gs>
                    <a:gs pos="12000">
                      <a:srgbClr val="FF6600"/>
                    </a:gs>
                    <a:gs pos="84000">
                      <a:srgbClr val="7030A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a:t>
            </a:r>
            <a:endParaRPr lang="en-US" sz="8800" b="1" cap="none" spc="0" dirty="0">
              <a:ln w="0"/>
              <a:gradFill>
                <a:gsLst>
                  <a:gs pos="68000">
                    <a:srgbClr val="00FFCC"/>
                  </a:gs>
                  <a:gs pos="24000">
                    <a:srgbClr val="2CD3A9"/>
                  </a:gs>
                  <a:gs pos="37000">
                    <a:srgbClr val="FF0000"/>
                  </a:gs>
                  <a:gs pos="55000">
                    <a:srgbClr val="9A6551"/>
                  </a:gs>
                  <a:gs pos="12000">
                    <a:srgbClr val="FF6600"/>
                  </a:gs>
                  <a:gs pos="84000">
                    <a:srgbClr val="7030A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337D3356-97E5-4993-8871-23A2226465F9}"/>
              </a:ext>
            </a:extLst>
          </p:cNvPr>
          <p:cNvSpPr/>
          <p:nvPr/>
        </p:nvSpPr>
        <p:spPr>
          <a:xfrm>
            <a:off x="667525" y="5295013"/>
            <a:ext cx="700834" cy="1446550"/>
          </a:xfrm>
          <a:prstGeom prst="rect">
            <a:avLst/>
          </a:prstGeom>
          <a:noFill/>
          <a:scene3d>
            <a:camera prst="orthographicFront"/>
            <a:lightRig rig="threePt" dir="t"/>
          </a:scene3d>
          <a:sp3d>
            <a:bevelT prst="angle"/>
          </a:sp3d>
        </p:spPr>
        <p:txBody>
          <a:bodyPr wrap="none" lIns="91440" tIns="45720" rIns="91440" bIns="45720">
            <a:spAutoFit/>
          </a:bodyPr>
          <a:lstStyle/>
          <a:p>
            <a:pPr algn="ctr"/>
            <a:r>
              <a:rPr lang="bn-IN" sz="8800" b="1" dirty="0">
                <a:ln w="0"/>
                <a:gradFill>
                  <a:gsLst>
                    <a:gs pos="68000">
                      <a:srgbClr val="00B050"/>
                    </a:gs>
                    <a:gs pos="24000">
                      <a:srgbClr val="2CD3A9"/>
                    </a:gs>
                    <a:gs pos="37000">
                      <a:srgbClr val="FF0000"/>
                    </a:gs>
                    <a:gs pos="52000">
                      <a:srgbClr val="FF99FF"/>
                    </a:gs>
                    <a:gs pos="65000">
                      <a:srgbClr val="FF6600"/>
                    </a:gs>
                    <a:gs pos="83000">
                      <a:srgbClr val="FFFF0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a:t>
            </a:r>
            <a:endParaRPr lang="en-US" sz="8800" b="1" cap="none" spc="0" dirty="0">
              <a:ln w="0"/>
              <a:gradFill>
                <a:gsLst>
                  <a:gs pos="68000">
                    <a:srgbClr val="00B050"/>
                  </a:gs>
                  <a:gs pos="24000">
                    <a:srgbClr val="2CD3A9"/>
                  </a:gs>
                  <a:gs pos="37000">
                    <a:srgbClr val="FF0000"/>
                  </a:gs>
                  <a:gs pos="52000">
                    <a:srgbClr val="FF99FF"/>
                  </a:gs>
                  <a:gs pos="65000">
                    <a:srgbClr val="FF6600"/>
                  </a:gs>
                  <a:gs pos="83000">
                    <a:srgbClr val="FFFF00"/>
                  </a:gs>
                </a:gsLst>
                <a:lin ang="5400000" scaled="1"/>
              </a:gra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4C63174-C0FB-4558-9A77-DC886D90A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0756" y="433951"/>
            <a:ext cx="1826892" cy="1262216"/>
          </a:xfrm>
          <a:prstGeom prst="rect">
            <a:avLst/>
          </a:prstGeom>
        </p:spPr>
      </p:pic>
      <p:pic>
        <p:nvPicPr>
          <p:cNvPr id="10" name="Picture 9">
            <a:extLst>
              <a:ext uri="{FF2B5EF4-FFF2-40B4-BE49-F238E27FC236}">
                <a16:creationId xmlns:a16="http://schemas.microsoft.com/office/drawing/2014/main" id="{E2E48506-B630-4006-85FE-7797D70C3F50}"/>
              </a:ext>
            </a:extLst>
          </p:cNvPr>
          <p:cNvPicPr>
            <a:picLocks noChangeAspect="1"/>
          </p:cNvPicPr>
          <p:nvPr/>
        </p:nvPicPr>
        <p:blipFill rotWithShape="1">
          <a:blip r:embed="rId4">
            <a:extLst>
              <a:ext uri="{28A0092B-C50C-407E-A947-70E740481C1C}">
                <a14:useLocalDpi xmlns:a14="http://schemas.microsoft.com/office/drawing/2010/main" val="0"/>
              </a:ext>
            </a:extLst>
          </a:blip>
          <a:srcRect r="7294"/>
          <a:stretch/>
        </p:blipFill>
        <p:spPr>
          <a:xfrm>
            <a:off x="4031428" y="1065059"/>
            <a:ext cx="4129143" cy="4453990"/>
          </a:xfrm>
          <a:prstGeom prst="rect">
            <a:avLst/>
          </a:prstGeom>
        </p:spPr>
      </p:pic>
    </p:spTree>
    <p:extLst>
      <p:ext uri="{BB962C8B-B14F-4D97-AF65-F5344CB8AC3E}">
        <p14:creationId xmlns:p14="http://schemas.microsoft.com/office/powerpoint/2010/main" val="1153374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2000" fill="hold" grpId="0" nodeType="withEffect" p14:presetBounceEnd="42000">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14:bounceEnd="42000">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14:bounceEnd="42000">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32000" fill="hold" grpId="0" nodeType="withEffect" p14:presetBounceEnd="42000">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14:bounceEnd="42000">
                                          <p:cBhvr additive="base">
                                            <p:cTn id="11" dur="5000" fill="hold"/>
                                            <p:tgtEl>
                                              <p:spTgt spid="6">
                                                <p:txEl>
                                                  <p:pRg st="0" end="0"/>
                                                </p:txEl>
                                              </p:spTgt>
                                            </p:tgtEl>
                                            <p:attrNameLst>
                                              <p:attrName>ppt_x</p:attrName>
                                            </p:attrNameLst>
                                          </p:cBhvr>
                                          <p:tavLst>
                                            <p:tav tm="0">
                                              <p:val>
                                                <p:strVal val="#ppt_x"/>
                                              </p:val>
                                            </p:tav>
                                            <p:tav tm="100000">
                                              <p:val>
                                                <p:strVal val="#ppt_x"/>
                                              </p:val>
                                            </p:tav>
                                          </p:tavLst>
                                        </p:anim>
                                        <p:anim calcmode="lin" valueType="num" p14:bounceEnd="42000">
                                          <p:cBhvr additive="base">
                                            <p:cTn id="12" dur="5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accel="32000" fill="hold" grpId="0" nodeType="withEffect" p14:presetBounceEnd="42000">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14:bounceEnd="42000">
                                          <p:cBhvr additive="base">
                                            <p:cTn id="15" dur="5000" fill="hold"/>
                                            <p:tgtEl>
                                              <p:spTgt spid="7">
                                                <p:txEl>
                                                  <p:pRg st="0" end="0"/>
                                                </p:txEl>
                                              </p:spTgt>
                                            </p:tgtEl>
                                            <p:attrNameLst>
                                              <p:attrName>ppt_x</p:attrName>
                                            </p:attrNameLst>
                                          </p:cBhvr>
                                          <p:tavLst>
                                            <p:tav tm="0">
                                              <p:val>
                                                <p:strVal val="#ppt_x"/>
                                              </p:val>
                                            </p:tav>
                                            <p:tav tm="100000">
                                              <p:val>
                                                <p:strVal val="#ppt_x"/>
                                              </p:val>
                                            </p:tav>
                                          </p:tavLst>
                                        </p:anim>
                                        <p:anim calcmode="lin" valueType="num" p14:bounceEnd="42000">
                                          <p:cBhvr additive="base">
                                            <p:cTn id="16" dur="50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32000" fill="hold" grpId="0" nodeType="withEffect" p14:presetBounceEnd="42000">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14:bounceEnd="42000">
                                          <p:cBhvr additive="base">
                                            <p:cTn id="19" dur="5000" fill="hold"/>
                                            <p:tgtEl>
                                              <p:spTgt spid="8">
                                                <p:txEl>
                                                  <p:pRg st="0" end="0"/>
                                                </p:txEl>
                                              </p:spTgt>
                                            </p:tgtEl>
                                            <p:attrNameLst>
                                              <p:attrName>ppt_x</p:attrName>
                                            </p:attrNameLst>
                                          </p:cBhvr>
                                          <p:tavLst>
                                            <p:tav tm="0">
                                              <p:val>
                                                <p:strVal val="#ppt_x"/>
                                              </p:val>
                                            </p:tav>
                                            <p:tav tm="100000">
                                              <p:val>
                                                <p:strVal val="#ppt_x"/>
                                              </p:val>
                                            </p:tav>
                                          </p:tavLst>
                                        </p:anim>
                                        <p:anim calcmode="lin" valueType="num" p14:bounceEnd="42000">
                                          <p:cBhvr additive="base">
                                            <p:cTn id="20"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bldLvl="5"/>
          <p:bldP spid="6" grpId="0" build="allAtOnce" bldLvl="5"/>
          <p:bldP spid="7" grpId="0" build="allAtOnce" bldLvl="5"/>
          <p:bldP spid="8" grpId="0" build="allAtOnce" bldLvl="5"/>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3200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3200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accel="3200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additive="base">
                                            <p:cTn id="15"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accel="3200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bldLvl="5"/>
          <p:bldP spid="6" grpId="0" build="allAtOnce" bldLvl="5"/>
          <p:bldP spid="7" grpId="0" build="allAtOnce" bldLvl="5"/>
          <p:bldP spid="8" grpId="0" build="allAtOnce" bldLvl="5"/>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1673"/>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58ED9EE-9892-4064-87E8-AB03FA992623}"/>
              </a:ext>
            </a:extLst>
          </p:cNvPr>
          <p:cNvPicPr>
            <a:picLocks noChangeAspect="1"/>
          </p:cNvPicPr>
          <p:nvPr/>
        </p:nvPicPr>
        <p:blipFill rotWithShape="1">
          <a:blip r:embed="rId3">
            <a:extLst>
              <a:ext uri="{28A0092B-C50C-407E-A947-70E740481C1C}">
                <a14:useLocalDpi xmlns:a14="http://schemas.microsoft.com/office/drawing/2010/main" val="0"/>
              </a:ext>
            </a:extLst>
          </a:blip>
          <a:srcRect r="2078" b="9949"/>
          <a:stretch/>
        </p:blipFill>
        <p:spPr>
          <a:xfrm>
            <a:off x="6056367" y="379826"/>
            <a:ext cx="5896483" cy="6249574"/>
          </a:xfrm>
          <a:prstGeom prst="rect">
            <a:avLst/>
          </a:prstGeom>
        </p:spPr>
      </p:pic>
      <p:pic>
        <p:nvPicPr>
          <p:cNvPr id="6" name="Picture 5">
            <a:extLst>
              <a:ext uri="{FF2B5EF4-FFF2-40B4-BE49-F238E27FC236}">
                <a16:creationId xmlns:a16="http://schemas.microsoft.com/office/drawing/2014/main" id="{48F340BD-12CD-48B8-A7CC-79862B11A13E}"/>
              </a:ext>
            </a:extLst>
          </p:cNvPr>
          <p:cNvPicPr>
            <a:picLocks noChangeAspect="1"/>
          </p:cNvPicPr>
          <p:nvPr/>
        </p:nvPicPr>
        <p:blipFill rotWithShape="1">
          <a:blip r:embed="rId3">
            <a:extLst>
              <a:ext uri="{28A0092B-C50C-407E-A947-70E740481C1C}">
                <a14:useLocalDpi xmlns:a14="http://schemas.microsoft.com/office/drawing/2010/main" val="0"/>
              </a:ext>
            </a:extLst>
          </a:blip>
          <a:srcRect r="2078" b="9949"/>
          <a:stretch/>
        </p:blipFill>
        <p:spPr>
          <a:xfrm rot="10800000">
            <a:off x="239151" y="417340"/>
            <a:ext cx="6166106" cy="6212059"/>
          </a:xfrm>
          <a:prstGeom prst="rect">
            <a:avLst/>
          </a:prstGeom>
        </p:spPr>
      </p:pic>
      <p:sp>
        <p:nvSpPr>
          <p:cNvPr id="2" name="Rectangle 1">
            <a:extLst>
              <a:ext uri="{FF2B5EF4-FFF2-40B4-BE49-F238E27FC236}">
                <a16:creationId xmlns:a16="http://schemas.microsoft.com/office/drawing/2014/main" id="{B04C7E03-700B-43DE-A6F4-5EE4B46F2671}"/>
              </a:ext>
            </a:extLst>
          </p:cNvPr>
          <p:cNvSpPr/>
          <p:nvPr/>
        </p:nvSpPr>
        <p:spPr>
          <a:xfrm>
            <a:off x="1104044" y="702437"/>
            <a:ext cx="314701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8000" b="1" u="sng" dirty="0">
                <a:ln/>
                <a:solidFill>
                  <a:schemeClr val="tx1">
                    <a:lumMod val="95000"/>
                    <a:lumOff val="5000"/>
                  </a:schemeClr>
                </a:solidFill>
                <a:latin typeface="NikoshBAN" panose="02000000000000000000" pitchFamily="2" charset="0"/>
                <a:cs typeface="NikoshBAN" panose="02000000000000000000" pitchFamily="2" charset="0"/>
              </a:rPr>
              <a:t>পরিচিতি </a:t>
            </a:r>
            <a:endParaRPr lang="en-US" sz="8000" b="1" u="sng" cap="none" spc="0" dirty="0">
              <a:ln/>
              <a:solidFill>
                <a:schemeClr val="tx1">
                  <a:lumMod val="95000"/>
                  <a:lumOff val="5000"/>
                </a:schemeClr>
              </a:solidFill>
              <a:effectLst/>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97A77CA4-4856-4045-899E-87F6A1B3804C}"/>
              </a:ext>
            </a:extLst>
          </p:cNvPr>
          <p:cNvSpPr/>
          <p:nvPr/>
        </p:nvSpPr>
        <p:spPr>
          <a:xfrm>
            <a:off x="8441436" y="417340"/>
            <a:ext cx="1616148"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bn-IN" sz="8000" b="1" u="sng" dirty="0">
                <a:ln/>
                <a:solidFill>
                  <a:srgbClr val="800080"/>
                </a:solidFill>
                <a:latin typeface="NikoshBAN" panose="02000000000000000000" pitchFamily="2" charset="0"/>
                <a:cs typeface="NikoshBAN" panose="02000000000000000000" pitchFamily="2" charset="0"/>
              </a:rPr>
              <a:t>পাঠ </a:t>
            </a:r>
            <a:endParaRPr lang="en-US" sz="8000" b="1" u="sng" cap="none" spc="0" dirty="0">
              <a:ln/>
              <a:solidFill>
                <a:srgbClr val="800080"/>
              </a:solidFill>
              <a:effectLst/>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8E511933-D896-41B6-B94A-D7754CAEC0E4}"/>
              </a:ext>
            </a:extLst>
          </p:cNvPr>
          <p:cNvPicPr>
            <a:picLocks noChangeAspect="1"/>
          </p:cNvPicPr>
          <p:nvPr/>
        </p:nvPicPr>
        <p:blipFill rotWithShape="1">
          <a:blip r:embed="rId4">
            <a:extLst>
              <a:ext uri="{28A0092B-C50C-407E-A947-70E740481C1C}">
                <a14:useLocalDpi xmlns:a14="http://schemas.microsoft.com/office/drawing/2010/main" val="0"/>
              </a:ext>
            </a:extLst>
          </a:blip>
          <a:srcRect l="-6272" t="22510" r="12885" b="18874"/>
          <a:stretch/>
        </p:blipFill>
        <p:spPr>
          <a:xfrm>
            <a:off x="1622296" y="1966933"/>
            <a:ext cx="2110510" cy="1992928"/>
          </a:xfrm>
          <a:prstGeom prst="ellipse">
            <a:avLst/>
          </a:prstGeom>
          <a:ln>
            <a:noFill/>
          </a:ln>
          <a:effectLst>
            <a:softEdge rad="112500"/>
          </a:effectLst>
        </p:spPr>
      </p:pic>
      <p:sp>
        <p:nvSpPr>
          <p:cNvPr id="10" name="Rectangle 9">
            <a:extLst>
              <a:ext uri="{FF2B5EF4-FFF2-40B4-BE49-F238E27FC236}">
                <a16:creationId xmlns:a16="http://schemas.microsoft.com/office/drawing/2014/main" id="{B7C9DE20-924B-4230-9981-3E78C48527E1}"/>
              </a:ext>
            </a:extLst>
          </p:cNvPr>
          <p:cNvSpPr/>
          <p:nvPr/>
        </p:nvSpPr>
        <p:spPr>
          <a:xfrm>
            <a:off x="555538" y="4075463"/>
            <a:ext cx="5050940" cy="2308324"/>
          </a:xfrm>
          <a:prstGeom prst="rect">
            <a:avLst/>
          </a:prstGeom>
          <a:noFill/>
        </p:spPr>
        <p:txBody>
          <a:bodyPr wrap="square" lIns="91440" tIns="45720" rIns="91440" bIns="45720">
            <a:spAutoFit/>
          </a:bodyPr>
          <a:lstStyle/>
          <a:p>
            <a:pPr algn="ctr"/>
            <a:r>
              <a:rPr lang="bn-IN" sz="360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কে,এম, আব্দুল বারী</a:t>
            </a:r>
            <a:endParaRPr lang="en-US" sz="360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b="0" cap="none" spc="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a:t>
            </a:r>
            <a:r>
              <a:rPr lang="en-US" sz="3600" b="0" cap="none" spc="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আমইন </a:t>
            </a:r>
            <a:r>
              <a:rPr lang="en-US" sz="3600" dirty="0" err="1">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সপ্রাবি</a:t>
            </a:r>
            <a:endParaRPr lang="en-US" sz="360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algn="ctr"/>
            <a:r>
              <a:rPr lang="bn-IN" sz="3600" dirty="0">
                <a:ln w="0"/>
                <a:solidFill>
                  <a:srgbClr val="FF33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শেরপুর,বগুড়া</a:t>
            </a:r>
          </a:p>
          <a:p>
            <a:pPr algn="ctr"/>
            <a:r>
              <a:rPr lang="en-US" sz="3600" dirty="0">
                <a:ln w="0"/>
                <a:solidFill>
                  <a:srgbClr val="FF33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bari64515@gmail.com</a:t>
            </a:r>
            <a:endParaRPr lang="en-US" sz="3600" b="0" cap="none" spc="0" dirty="0">
              <a:ln w="0"/>
              <a:solidFill>
                <a:srgbClr val="FF33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7A1D69C-311C-4AD8-8EF1-D9A560A93637}"/>
              </a:ext>
            </a:extLst>
          </p:cNvPr>
          <p:cNvSpPr/>
          <p:nvPr/>
        </p:nvSpPr>
        <p:spPr>
          <a:xfrm>
            <a:off x="7570726" y="3495821"/>
            <a:ext cx="3862451" cy="2554545"/>
          </a:xfrm>
          <a:prstGeom prst="rect">
            <a:avLst/>
          </a:prstGeom>
        </p:spPr>
        <p:txBody>
          <a:bodyPr wrap="square">
            <a:spAutoFit/>
          </a:bodyPr>
          <a:lstStyle/>
          <a:p>
            <a:pPr algn="ctr"/>
            <a:r>
              <a:rPr lang="bn-IN" sz="3600" dirty="0">
                <a:ln w="0"/>
                <a:solidFill>
                  <a:srgbClr val="6600FF"/>
                </a:solidFill>
                <a:latin typeface="NikoshBAN" panose="02000000000000000000" pitchFamily="2" charset="0"/>
                <a:cs typeface="NikoshBAN" panose="02000000000000000000" pitchFamily="2" charset="0"/>
              </a:rPr>
              <a:t> </a:t>
            </a:r>
            <a:r>
              <a:rPr lang="bn-IN" sz="4000" dirty="0">
                <a:ln w="0"/>
                <a:solidFill>
                  <a:srgbClr val="6600FF"/>
                </a:solidFill>
                <a:latin typeface="NikoshBAN" panose="02000000000000000000" pitchFamily="2" charset="0"/>
                <a:cs typeface="NikoshBAN" panose="02000000000000000000" pitchFamily="2" charset="0"/>
              </a:rPr>
              <a:t>শ্রেণিঃ প্রথম </a:t>
            </a:r>
          </a:p>
          <a:p>
            <a:pPr algn="ctr"/>
            <a:r>
              <a:rPr lang="bn-IN" sz="4000" dirty="0">
                <a:ln w="0"/>
                <a:solidFill>
                  <a:srgbClr val="6600FF"/>
                </a:solidFill>
                <a:latin typeface="NikoshBAN" panose="02000000000000000000" pitchFamily="2" charset="0"/>
                <a:cs typeface="NikoshBAN" panose="02000000000000000000" pitchFamily="2" charset="0"/>
              </a:rPr>
              <a:t>বিষয়ঃ প্রাথমিক গণিত</a:t>
            </a:r>
          </a:p>
          <a:p>
            <a:pPr algn="ctr"/>
            <a:r>
              <a:rPr lang="bn-IN" sz="4000" dirty="0">
                <a:ln w="0"/>
                <a:solidFill>
                  <a:srgbClr val="6600FF"/>
                </a:solidFill>
                <a:latin typeface="NikoshBAN" panose="02000000000000000000" pitchFamily="2" charset="0"/>
                <a:cs typeface="NikoshBAN" panose="02000000000000000000" pitchFamily="2" charset="0"/>
              </a:rPr>
              <a:t>জ্যামিতিক আকৃতি   </a:t>
            </a:r>
          </a:p>
          <a:p>
            <a:pPr algn="ctr"/>
            <a:r>
              <a:rPr lang="bn-IN" sz="4000" dirty="0">
                <a:ln w="0"/>
                <a:solidFill>
                  <a:srgbClr val="6600FF"/>
                </a:solidFill>
                <a:latin typeface="NikoshBAN" panose="02000000000000000000" pitchFamily="2" charset="0"/>
                <a:cs typeface="NikoshBAN" panose="02000000000000000000" pitchFamily="2" charset="0"/>
              </a:rPr>
              <a:t>সময়ঃ ৩৫ মিনিট </a:t>
            </a:r>
            <a:endParaRPr lang="en-US" sz="4000" dirty="0">
              <a:solidFill>
                <a:srgbClr val="6600FF"/>
              </a:solidFill>
            </a:endParaRPr>
          </a:p>
        </p:txBody>
      </p:sp>
      <p:pic>
        <p:nvPicPr>
          <p:cNvPr id="13" name="Picture 12">
            <a:extLst>
              <a:ext uri="{FF2B5EF4-FFF2-40B4-BE49-F238E27FC236}">
                <a16:creationId xmlns:a16="http://schemas.microsoft.com/office/drawing/2014/main" id="{B448B6F4-DA06-4B4D-A6A5-11C5EB38B6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542" y="1663296"/>
            <a:ext cx="1422173" cy="1860074"/>
          </a:xfrm>
          <a:prstGeom prst="rect">
            <a:avLst/>
          </a:prstGeom>
        </p:spPr>
      </p:pic>
    </p:spTree>
    <p:extLst>
      <p:ext uri="{BB962C8B-B14F-4D97-AF65-F5344CB8AC3E}">
        <p14:creationId xmlns:p14="http://schemas.microsoft.com/office/powerpoint/2010/main" val="592266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croll: Horizontal 4">
            <a:extLst>
              <a:ext uri="{FF2B5EF4-FFF2-40B4-BE49-F238E27FC236}">
                <a16:creationId xmlns:a16="http://schemas.microsoft.com/office/drawing/2014/main" id="{FC9233A7-C919-464F-A77A-88522ADD350E}"/>
              </a:ext>
            </a:extLst>
          </p:cNvPr>
          <p:cNvSpPr/>
          <p:nvPr/>
        </p:nvSpPr>
        <p:spPr>
          <a:xfrm>
            <a:off x="609600" y="484554"/>
            <a:ext cx="5167086" cy="1611086"/>
          </a:xfrm>
          <a:prstGeom prst="horizontalScroll">
            <a:avLst/>
          </a:prstGeom>
          <a:gradFill>
            <a:gsLst>
              <a:gs pos="0">
                <a:srgbClr val="FF3300">
                  <a:lumMod val="66000"/>
                  <a:lumOff val="34000"/>
                </a:srgbClr>
              </a:gs>
              <a:gs pos="89000">
                <a:srgbClr val="00CC99"/>
              </a:gs>
              <a:gs pos="91000">
                <a:srgbClr val="FF66FF"/>
              </a:gs>
              <a:gs pos="24000">
                <a:srgbClr val="99FF3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err="1">
                <a:latin typeface="NikoshBAN" panose="02000000000000000000" pitchFamily="2" charset="0"/>
                <a:cs typeface="NikoshBAN" panose="02000000000000000000" pitchFamily="2" charset="0"/>
              </a:rPr>
              <a:t>শিখনফল</a:t>
            </a:r>
            <a:r>
              <a:rPr lang="en-US" sz="8800" dirty="0">
                <a:latin typeface="NikoshBAN" panose="02000000000000000000" pitchFamily="2" charset="0"/>
                <a:cs typeface="NikoshBAN" panose="02000000000000000000" pitchFamily="2" charset="0"/>
              </a:rPr>
              <a:t> </a:t>
            </a:r>
          </a:p>
        </p:txBody>
      </p:sp>
      <p:sp>
        <p:nvSpPr>
          <p:cNvPr id="6" name="Rectangle 5">
            <a:extLst>
              <a:ext uri="{FF2B5EF4-FFF2-40B4-BE49-F238E27FC236}">
                <a16:creationId xmlns:a16="http://schemas.microsoft.com/office/drawing/2014/main" id="{753DF2FA-541F-4C80-9EBD-807A461C3947}"/>
              </a:ext>
            </a:extLst>
          </p:cNvPr>
          <p:cNvSpPr/>
          <p:nvPr/>
        </p:nvSpPr>
        <p:spPr>
          <a:xfrm>
            <a:off x="458765" y="2578521"/>
            <a:ext cx="2952091" cy="1323439"/>
          </a:xfrm>
          <a:prstGeom prst="rect">
            <a:avLst/>
          </a:prstGeom>
          <a:noFill/>
        </p:spPr>
        <p:txBody>
          <a:bodyPr wrap="square" lIns="91440" tIns="45720" rIns="91440" bIns="45720">
            <a:spAutoFit/>
          </a:bodyPr>
          <a:lstStyle/>
          <a:p>
            <a:pPr algn="ctr"/>
            <a:r>
              <a:rPr lang="bn-IN" sz="8000" b="0" cap="none" spc="0" dirty="0">
                <a:ln w="0"/>
                <a:solidFill>
                  <a:schemeClr val="accent2">
                    <a:lumMod val="5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২৭ .১. ১ </a:t>
            </a:r>
            <a:r>
              <a:rPr lang="bn-IN" sz="8000" b="0" cap="none" spc="0" dirty="0">
                <a:ln w="0"/>
                <a:solidFill>
                  <a:schemeClr val="accent2">
                    <a:lumMod val="50000"/>
                  </a:schemeClr>
                </a:solidFill>
                <a:effectLst>
                  <a:reflection blurRad="6350" stA="53000" endA="300" endPos="35500" dir="5400000" sy="-90000" algn="bl" rotWithShape="0"/>
                </a:effectLst>
              </a:rPr>
              <a:t> </a:t>
            </a:r>
            <a:endParaRPr lang="en-US" sz="8000" b="0" cap="none" spc="0" dirty="0">
              <a:ln w="0"/>
              <a:solidFill>
                <a:schemeClr val="accent2">
                  <a:lumMod val="50000"/>
                </a:schemeClr>
              </a:solidFill>
              <a:effectLst>
                <a:reflection blurRad="6350" stA="53000" endA="300" endPos="35500" dir="5400000" sy="-90000" algn="bl" rotWithShape="0"/>
              </a:effectLst>
            </a:endParaRPr>
          </a:p>
        </p:txBody>
      </p:sp>
      <p:sp>
        <p:nvSpPr>
          <p:cNvPr id="7" name="Rectangle 6">
            <a:extLst>
              <a:ext uri="{FF2B5EF4-FFF2-40B4-BE49-F238E27FC236}">
                <a16:creationId xmlns:a16="http://schemas.microsoft.com/office/drawing/2014/main" id="{6DCA9D59-7227-4876-BFBB-64C5EFF553FF}"/>
              </a:ext>
            </a:extLst>
          </p:cNvPr>
          <p:cNvSpPr/>
          <p:nvPr/>
        </p:nvSpPr>
        <p:spPr>
          <a:xfrm>
            <a:off x="87083" y="3901960"/>
            <a:ext cx="12017832" cy="1938992"/>
          </a:xfrm>
          <a:prstGeom prst="rect">
            <a:avLst/>
          </a:prstGeom>
          <a:noFill/>
        </p:spPr>
        <p:txBody>
          <a:bodyPr wrap="square" lIns="91440" tIns="45720" rIns="91440" bIns="45720">
            <a:spAutoFit/>
          </a:bodyPr>
          <a:lstStyle/>
          <a:p>
            <a:pPr algn="ct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পরিবেশের</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গ</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ল</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তি</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ন</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ক</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না</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 </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চা</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র</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ক</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ন</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বি</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ভ</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ন</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ন</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ব</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স</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ত</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র </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আকার</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en-US" sz="6000" dirty="0" err="1">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চিন</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ত</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ও</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ব</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ল</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ত</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প</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র</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ব</a:t>
            </a:r>
            <a:r>
              <a:rPr lang="bn-IN"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a:t>
            </a:r>
            <a:r>
              <a:rPr lang="en-US" sz="6000" dirty="0">
                <a:ln w="0"/>
                <a:gradFill>
                  <a:gsLst>
                    <a:gs pos="21000">
                      <a:srgbClr val="53575C"/>
                    </a:gs>
                    <a:gs pos="88000">
                      <a:srgbClr val="C5C7CA"/>
                    </a:gs>
                  </a:gsLst>
                  <a:lin ang="5400000"/>
                </a:gradFill>
                <a:latin typeface="NikoshBAN" panose="02000000000000000000" pitchFamily="2" charset="0"/>
                <a:cs typeface="NikoshBAN" panose="02000000000000000000" pitchFamily="2" charset="0"/>
              </a:rPr>
              <a:t>। </a:t>
            </a:r>
            <a:endParaRPr lang="en-US" sz="6000" b="0" cap="none" spc="0" dirty="0">
              <a:ln w="0"/>
              <a:gradFill>
                <a:gsLst>
                  <a:gs pos="21000">
                    <a:srgbClr val="53575C"/>
                  </a:gs>
                  <a:gs pos="88000">
                    <a:srgbClr val="C5C7CA"/>
                  </a:gs>
                </a:gsLst>
                <a:lin ang="5400000"/>
              </a:gradFill>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34932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64" y="-131774"/>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09E4AA-FF4A-464A-B7AC-DDCE8F6DD33A}"/>
              </a:ext>
            </a:extLst>
          </p:cNvPr>
          <p:cNvSpPr txBox="1"/>
          <p:nvPr/>
        </p:nvSpPr>
        <p:spPr>
          <a:xfrm>
            <a:off x="239149" y="288778"/>
            <a:ext cx="11648049" cy="1200329"/>
          </a:xfrm>
          <a:prstGeom prst="rect">
            <a:avLst/>
          </a:prstGeom>
          <a:noFill/>
        </p:spPr>
        <p:txBody>
          <a:bodyPr wrap="square" rtlCol="0">
            <a:spAutoFit/>
          </a:bodyPr>
          <a:lstStyle/>
          <a:p>
            <a:r>
              <a:rPr lang="en-US" sz="3600" dirty="0" err="1">
                <a:latin typeface="NikoshBAN" panose="02000000000000000000" pitchFamily="2" charset="0"/>
                <a:cs typeface="NikoshBAN" panose="02000000000000000000" pitchFamily="2" charset="0"/>
              </a:rPr>
              <a:t>আজ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a:t>
            </a:r>
            <a:r>
              <a:rPr lang="bn-IN" sz="3600" dirty="0">
                <a:latin typeface="NikoshBAN" panose="02000000000000000000" pitchFamily="2" charset="0"/>
                <a:cs typeface="NikoshBAN" panose="02000000000000000000" pitchFamily="2" charset="0"/>
              </a:rPr>
              <a:t>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এ</a:t>
            </a:r>
            <a:r>
              <a:rPr lang="en-US" sz="3600" dirty="0" err="1">
                <a:latin typeface="NikoshBAN" panose="02000000000000000000" pitchFamily="2" charset="0"/>
                <a:cs typeface="NikoshBAN" panose="02000000000000000000" pitchFamily="2" charset="0"/>
              </a:rPr>
              <a:t>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শুন</a:t>
            </a:r>
            <a:r>
              <a:rPr lang="bn-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আর</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ছ</a:t>
            </a:r>
            <a:r>
              <a:rPr lang="en-US" sz="3600" dirty="0">
                <a:latin typeface="NikoshBAN" panose="02000000000000000000" pitchFamily="2" charset="0"/>
                <a:cs typeface="NikoshBAN" panose="02000000000000000000" pitchFamily="2" charset="0"/>
              </a:rPr>
              <a:t>ব</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আ</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ক</a:t>
            </a:r>
            <a:r>
              <a:rPr lang="bn-IN" sz="3600" dirty="0">
                <a:latin typeface="NikoshBAN" panose="02000000000000000000" pitchFamily="2" charset="0"/>
                <a:cs typeface="NikoshBAN" panose="02000000000000000000" pitchFamily="2" charset="0"/>
              </a:rPr>
              <a:t>ব</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গল্প</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শুনতে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সবার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কেমন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লাগে</a:t>
            </a:r>
            <a:r>
              <a:rPr lang="bn-IN" sz="3600" dirty="0">
                <a:latin typeface="NikoshBAN" panose="02000000000000000000" pitchFamily="2" charset="0"/>
                <a:cs typeface="NikoshBAN" panose="02000000000000000000" pitchFamily="2" charset="0"/>
              </a:rPr>
              <a:t>? এ</a:t>
            </a:r>
            <a:r>
              <a:rPr lang="en-US" sz="3600" dirty="0">
                <a:latin typeface="NikoshBAN" panose="02000000000000000000" pitchFamily="2" charset="0"/>
                <a:cs typeface="NikoshBAN" panose="02000000000000000000" pitchFamily="2" charset="0"/>
              </a:rPr>
              <a:t>স</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গ</a:t>
            </a:r>
            <a:r>
              <a:rPr lang="en-US" sz="3600" dirty="0">
                <a:latin typeface="NikoshBAN" panose="02000000000000000000" pitchFamily="2" charset="0"/>
                <a:cs typeface="NikoshBAN" panose="02000000000000000000" pitchFamily="2" charset="0"/>
              </a:rPr>
              <a:t>ল</a:t>
            </a:r>
            <a:r>
              <a:rPr lang="bn-IN" sz="3600" dirty="0">
                <a:latin typeface="NikoshBAN" panose="02000000000000000000" pitchFamily="2" charset="0"/>
                <a:cs typeface="NikoshBAN" panose="02000000000000000000" pitchFamily="2" charset="0"/>
              </a:rPr>
              <a:t>্</a:t>
            </a:r>
            <a:r>
              <a:rPr lang="en-US" sz="3600" dirty="0">
                <a:latin typeface="NikoshBAN" panose="02000000000000000000" pitchFamily="2" charset="0"/>
                <a:cs typeface="NikoshBAN" panose="02000000000000000000" pitchFamily="2" charset="0"/>
              </a:rPr>
              <a:t>প </a:t>
            </a:r>
            <a:r>
              <a:rPr lang="en-US" sz="3600" dirty="0" err="1">
                <a:latin typeface="NikoshBAN" panose="02000000000000000000" pitchFamily="2" charset="0"/>
                <a:cs typeface="NikoshBAN" panose="02000000000000000000" pitchFamily="2" charset="0"/>
              </a:rPr>
              <a:t>শুনি</a:t>
            </a:r>
            <a:r>
              <a:rPr lang="en-US" sz="3600" dirty="0">
                <a:latin typeface="NikoshBAN" panose="02000000000000000000" pitchFamily="2" charset="0"/>
                <a:cs typeface="NikoshBAN" panose="02000000000000000000" pitchFamily="2" charset="0"/>
              </a:rPr>
              <a:t>--- </a:t>
            </a:r>
          </a:p>
        </p:txBody>
      </p:sp>
      <p:sp>
        <p:nvSpPr>
          <p:cNvPr id="5" name="Rectangle 4">
            <a:extLst>
              <a:ext uri="{FF2B5EF4-FFF2-40B4-BE49-F238E27FC236}">
                <a16:creationId xmlns:a16="http://schemas.microsoft.com/office/drawing/2014/main" id="{D88A6898-D29D-496E-9452-E20D2077A5D7}"/>
              </a:ext>
            </a:extLst>
          </p:cNvPr>
          <p:cNvSpPr/>
          <p:nvPr/>
        </p:nvSpPr>
        <p:spPr>
          <a:xfrm>
            <a:off x="239150" y="1541227"/>
            <a:ext cx="11648050" cy="1754326"/>
          </a:xfrm>
          <a:prstGeom prst="rect">
            <a:avLst/>
          </a:prstGeom>
        </p:spPr>
        <p:txBody>
          <a:bodyPr wrap="square">
            <a:spAutoFit/>
          </a:bodyPr>
          <a:lstStyle/>
          <a:p>
            <a:r>
              <a:rPr lang="en-US" sz="3600" dirty="0" err="1">
                <a:solidFill>
                  <a:srgbClr val="FF3300"/>
                </a:solidFill>
                <a:latin typeface="NikoshBAN" panose="02000000000000000000" pitchFamily="2" charset="0"/>
                <a:cs typeface="NikoshBAN" panose="02000000000000000000" pitchFamily="2" charset="0"/>
              </a:rPr>
              <a:t>রাজু</a:t>
            </a:r>
            <a:r>
              <a:rPr lang="en-US" sz="3600" dirty="0">
                <a:solidFill>
                  <a:srgbClr val="FF3300"/>
                </a:solidFill>
                <a:latin typeface="NikoshBAN" panose="02000000000000000000" pitchFamily="2" charset="0"/>
                <a:cs typeface="NikoshBAN" panose="02000000000000000000" pitchFamily="2" charset="0"/>
              </a:rPr>
              <a:t> ও র</a:t>
            </a:r>
            <a:r>
              <a:rPr lang="bn-IN" sz="3600" dirty="0">
                <a:solidFill>
                  <a:srgbClr val="FF3300"/>
                </a:solidFill>
                <a:latin typeface="NikoshBAN" panose="02000000000000000000" pitchFamily="2" charset="0"/>
                <a:cs typeface="NikoshBAN" panose="02000000000000000000" pitchFamily="2" charset="0"/>
              </a:rPr>
              <a:t>া</a:t>
            </a:r>
            <a:r>
              <a:rPr lang="en-US" sz="3600" dirty="0">
                <a:solidFill>
                  <a:srgbClr val="FF3300"/>
                </a:solidFill>
                <a:latin typeface="NikoshBAN" panose="02000000000000000000" pitchFamily="2" charset="0"/>
                <a:cs typeface="NikoshBAN" panose="02000000000000000000" pitchFamily="2" charset="0"/>
              </a:rPr>
              <a:t>ন</a:t>
            </a:r>
            <a:r>
              <a:rPr lang="bn-IN" sz="3600" dirty="0">
                <a:solidFill>
                  <a:srgbClr val="FF3300"/>
                </a:solidFill>
                <a:latin typeface="NikoshBAN" panose="02000000000000000000" pitchFamily="2" charset="0"/>
                <a:cs typeface="NikoshBAN" panose="02000000000000000000" pitchFamily="2" charset="0"/>
              </a:rPr>
              <a:t>া</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খুব</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ভাল</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বন্ধু</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র</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জ</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ও</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র</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ন</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র</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আরো</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অনেক</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বন্ধু</a:t>
            </a:r>
            <a:r>
              <a:rPr lang="en-US" sz="3600" dirty="0">
                <a:solidFill>
                  <a:srgbClr val="FF3300"/>
                </a:solidFill>
                <a:latin typeface="NikoshBAN" panose="02000000000000000000" pitchFamily="2" charset="0"/>
                <a:cs typeface="NikoshBAN" panose="02000000000000000000" pitchFamily="2" charset="0"/>
              </a:rPr>
              <a:t> আ</a:t>
            </a:r>
            <a:r>
              <a:rPr lang="bn-IN" sz="3600" dirty="0">
                <a:solidFill>
                  <a:srgbClr val="FF3300"/>
                </a:solidFill>
                <a:latin typeface="NikoshBAN" panose="02000000000000000000" pitchFamily="2" charset="0"/>
                <a:cs typeface="NikoshBAN" panose="02000000000000000000" pitchFamily="2" charset="0"/>
              </a:rPr>
              <a:t>ছ</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তারা</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রোজ</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স্কুলে</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যায়</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এ</a:t>
            </a:r>
            <a:r>
              <a:rPr lang="en-US" sz="3600" dirty="0">
                <a:solidFill>
                  <a:srgbClr val="FF3300"/>
                </a:solidFill>
                <a:latin typeface="NikoshBAN" panose="02000000000000000000" pitchFamily="2" charset="0"/>
                <a:cs typeface="NikoshBAN" panose="02000000000000000000" pitchFamily="2" charset="0"/>
              </a:rPr>
              <a:t>খ</a:t>
            </a:r>
            <a:r>
              <a:rPr lang="bn-IN" sz="3600" dirty="0">
                <a:solidFill>
                  <a:srgbClr val="FF3300"/>
                </a:solidFill>
                <a:latin typeface="NikoshBAN" panose="02000000000000000000" pitchFamily="2" charset="0"/>
                <a:cs typeface="NikoshBAN" panose="02000000000000000000" pitchFamily="2" charset="0"/>
              </a:rPr>
              <a:t>ন</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তারা</a:t>
            </a:r>
            <a:r>
              <a:rPr lang="en-US" sz="3600" dirty="0">
                <a:solidFill>
                  <a:srgbClr val="FF3300"/>
                </a:solidFill>
                <a:latin typeface="NikoshBAN" panose="02000000000000000000" pitchFamily="2" charset="0"/>
                <a:cs typeface="NikoshBAN" panose="02000000000000000000" pitchFamily="2" charset="0"/>
              </a:rPr>
              <a:t> গ</a:t>
            </a:r>
            <a:r>
              <a:rPr lang="bn-IN" sz="3600" dirty="0">
                <a:solidFill>
                  <a:srgbClr val="FF3300"/>
                </a:solidFill>
                <a:latin typeface="NikoshBAN" panose="02000000000000000000" pitchFamily="2" charset="0"/>
                <a:cs typeface="NikoshBAN" panose="02000000000000000000" pitchFamily="2" charset="0"/>
              </a:rPr>
              <a:t>ণ</a:t>
            </a:r>
            <a:r>
              <a:rPr lang="en-US" sz="3600" dirty="0" err="1">
                <a:solidFill>
                  <a:srgbClr val="FF3300"/>
                </a:solidFill>
                <a:latin typeface="NikoshBAN" panose="02000000000000000000" pitchFamily="2" charset="0"/>
                <a:cs typeface="NikoshBAN" panose="02000000000000000000" pitchFamily="2" charset="0"/>
              </a:rPr>
              <a:t>িতের</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অনেক</a:t>
            </a:r>
            <a:r>
              <a:rPr lang="en-US" sz="3600" dirty="0">
                <a:solidFill>
                  <a:srgbClr val="FF3300"/>
                </a:solidFill>
                <a:latin typeface="NikoshBAN" panose="02000000000000000000" pitchFamily="2" charset="0"/>
                <a:cs typeface="NikoshBAN" panose="02000000000000000000" pitchFamily="2" charset="0"/>
              </a:rPr>
              <a:t> ন</a:t>
            </a:r>
            <a:r>
              <a:rPr lang="bn-IN" sz="3600" dirty="0">
                <a:solidFill>
                  <a:srgbClr val="FF3300"/>
                </a:solidFill>
                <a:latin typeface="NikoshBAN" panose="02000000000000000000" pitchFamily="2" charset="0"/>
                <a:cs typeface="NikoshBAN" panose="02000000000000000000" pitchFamily="2" charset="0"/>
              </a:rPr>
              <a:t>ত</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ন</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জিনিস</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শ</a:t>
            </a:r>
            <a:r>
              <a:rPr lang="en-US" sz="3600" dirty="0" err="1">
                <a:solidFill>
                  <a:srgbClr val="FF3300"/>
                </a:solidFill>
                <a:latin typeface="NikoshBAN" panose="02000000000000000000" pitchFamily="2" charset="0"/>
                <a:cs typeface="NikoshBAN" panose="02000000000000000000" pitchFamily="2" charset="0"/>
              </a:rPr>
              <a:t>িখছে</a:t>
            </a:r>
            <a:r>
              <a:rPr lang="en-US" sz="3600" dirty="0">
                <a:solidFill>
                  <a:srgbClr val="FF3300"/>
                </a:solidFill>
                <a:latin typeface="NikoshBAN" panose="02000000000000000000" pitchFamily="2" charset="0"/>
                <a:cs typeface="NikoshBAN" panose="02000000000000000000" pitchFamily="2" charset="0"/>
              </a:rPr>
              <a:t>। গ</a:t>
            </a:r>
            <a:r>
              <a:rPr lang="bn-IN" sz="3600" dirty="0">
                <a:solidFill>
                  <a:srgbClr val="FF3300"/>
                </a:solidFill>
                <a:latin typeface="NikoshBAN" panose="02000000000000000000" pitchFamily="2" charset="0"/>
                <a:cs typeface="NikoshBAN" panose="02000000000000000000" pitchFamily="2" charset="0"/>
              </a:rPr>
              <a:t>ণ</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ত</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ক</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ল</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স</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অনেক</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খেলা</a:t>
            </a:r>
            <a:r>
              <a:rPr lang="en-US" sz="3600" dirty="0">
                <a:solidFill>
                  <a:srgbClr val="FF3300"/>
                </a:solidFill>
                <a:latin typeface="NikoshBAN" panose="02000000000000000000" pitchFamily="2" charset="0"/>
                <a:cs typeface="NikoshBAN" panose="02000000000000000000" pitchFamily="2" charset="0"/>
              </a:rPr>
              <a:t> হ</a:t>
            </a:r>
            <a:r>
              <a:rPr lang="bn-IN" sz="3600" dirty="0">
                <a:solidFill>
                  <a:srgbClr val="FF3300"/>
                </a:solidFill>
                <a:latin typeface="NikoshBAN" panose="02000000000000000000" pitchFamily="2" charset="0"/>
                <a:cs typeface="NikoshBAN" panose="02000000000000000000" pitchFamily="2" charset="0"/>
              </a:rPr>
              <a:t>য়</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ত</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র</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এ</a:t>
            </a:r>
            <a:r>
              <a:rPr lang="en-US" sz="3600" dirty="0" err="1">
                <a:solidFill>
                  <a:srgbClr val="FF3300"/>
                </a:solidFill>
                <a:latin typeface="NikoshBAN" panose="02000000000000000000" pitchFamily="2" charset="0"/>
                <a:cs typeface="NikoshBAN" panose="02000000000000000000" pitchFamily="2" charset="0"/>
              </a:rPr>
              <a:t>খন</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অনেক</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খ</a:t>
            </a:r>
            <a:r>
              <a:rPr lang="en-US" sz="3600" dirty="0" err="1">
                <a:solidFill>
                  <a:srgbClr val="FF3300"/>
                </a:solidFill>
                <a:latin typeface="NikoshBAN" panose="02000000000000000000" pitchFamily="2" charset="0"/>
                <a:cs typeface="NikoshBAN" panose="02000000000000000000" pitchFamily="2" charset="0"/>
              </a:rPr>
              <a:t>ুশি</a:t>
            </a:r>
            <a:r>
              <a:rPr lang="en-US" sz="3600" dirty="0">
                <a:solidFill>
                  <a:srgbClr val="FF3300"/>
                </a:solidFill>
                <a:latin typeface="NikoshBAN" panose="02000000000000000000" pitchFamily="2" charset="0"/>
                <a:cs typeface="NikoshBAN" panose="02000000000000000000" pitchFamily="2" charset="0"/>
              </a:rPr>
              <a:t>। এ</a:t>
            </a:r>
            <a:r>
              <a:rPr lang="bn-IN" sz="3600" dirty="0">
                <a:solidFill>
                  <a:srgbClr val="FF3300"/>
                </a:solidFill>
                <a:latin typeface="NikoshBAN" panose="02000000000000000000" pitchFamily="2" charset="0"/>
                <a:cs typeface="NikoshBAN" panose="02000000000000000000" pitchFamily="2" charset="0"/>
              </a:rPr>
              <a:t>ট</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ক</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ছবির</a:t>
            </a:r>
            <a:r>
              <a:rPr lang="en-US" sz="3600" dirty="0">
                <a:solidFill>
                  <a:srgbClr val="FF3300"/>
                </a:solidFill>
                <a:latin typeface="NikoshBAN" panose="02000000000000000000" pitchFamily="2" charset="0"/>
                <a:cs typeface="NikoshBAN" panose="02000000000000000000" pitchFamily="2" charset="0"/>
              </a:rPr>
              <a:t> </a:t>
            </a:r>
            <a:r>
              <a:rPr lang="en-US" sz="3600" dirty="0" err="1">
                <a:solidFill>
                  <a:srgbClr val="FF3300"/>
                </a:solidFill>
                <a:latin typeface="NikoshBAN" panose="02000000000000000000" pitchFamily="2" charset="0"/>
                <a:cs typeface="NikoshBAN" panose="02000000000000000000" pitchFamily="2" charset="0"/>
              </a:rPr>
              <a:t>মাধ্যমে</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আ</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ক</a:t>
            </a:r>
            <a:r>
              <a:rPr lang="en-US" sz="3600" dirty="0">
                <a:solidFill>
                  <a:srgbClr val="FF3300"/>
                </a:solidFill>
                <a:latin typeface="NikoshBAN" panose="02000000000000000000" pitchFamily="2" charset="0"/>
                <a:cs typeface="NikoshBAN" panose="02000000000000000000" pitchFamily="2" charset="0"/>
              </a:rPr>
              <a:t>ত</a:t>
            </a:r>
            <a:r>
              <a:rPr lang="bn-IN" sz="3600" dirty="0">
                <a:solidFill>
                  <a:srgbClr val="FF3300"/>
                </a:solidFill>
                <a:latin typeface="NikoshBAN" panose="02000000000000000000" pitchFamily="2" charset="0"/>
                <a:cs typeface="NikoshBAN" panose="02000000000000000000" pitchFamily="2" charset="0"/>
              </a:rPr>
              <a:t>ে</a:t>
            </a:r>
            <a:r>
              <a:rPr lang="en-US" sz="3600" dirty="0">
                <a:solidFill>
                  <a:srgbClr val="FF3300"/>
                </a:solidFill>
                <a:latin typeface="NikoshBAN" panose="02000000000000000000" pitchFamily="2" charset="0"/>
                <a:cs typeface="NikoshBAN" panose="02000000000000000000" pitchFamily="2" charset="0"/>
              </a:rPr>
              <a:t> </a:t>
            </a:r>
            <a:r>
              <a:rPr lang="bn-IN" sz="3600" dirty="0">
                <a:solidFill>
                  <a:srgbClr val="FF3300"/>
                </a:solidFill>
                <a:latin typeface="NikoshBAN" panose="02000000000000000000" pitchFamily="2" charset="0"/>
                <a:cs typeface="NikoshBAN" panose="02000000000000000000" pitchFamily="2" charset="0"/>
              </a:rPr>
              <a:t>প</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র</a:t>
            </a:r>
            <a:r>
              <a:rPr lang="en-US" sz="3600" dirty="0">
                <a:solidFill>
                  <a:srgbClr val="FF3300"/>
                </a:solidFill>
                <a:latin typeface="NikoshBAN" panose="02000000000000000000" pitchFamily="2" charset="0"/>
                <a:cs typeface="NikoshBAN" panose="02000000000000000000" pitchFamily="2" charset="0"/>
              </a:rPr>
              <a:t>ি</a:t>
            </a:r>
            <a:r>
              <a:rPr lang="bn-IN" sz="3600" dirty="0">
                <a:solidFill>
                  <a:srgbClr val="FF3300"/>
                </a:solidFill>
                <a:latin typeface="NikoshBAN" panose="02000000000000000000" pitchFamily="2" charset="0"/>
                <a:cs typeface="NikoshBAN" panose="02000000000000000000" pitchFamily="2" charset="0"/>
              </a:rPr>
              <a:t>? </a:t>
            </a:r>
            <a:r>
              <a:rPr lang="en-US" sz="3600" dirty="0">
                <a:solidFill>
                  <a:srgbClr val="FF3300"/>
                </a:solidFill>
                <a:latin typeface="NikoshBAN" panose="02000000000000000000" pitchFamily="2" charset="0"/>
                <a:cs typeface="NikoshBAN" panose="02000000000000000000" pitchFamily="2" charset="0"/>
              </a:rPr>
              <a:t>    </a:t>
            </a:r>
            <a:endParaRPr lang="en-US" sz="3600" dirty="0">
              <a:solidFill>
                <a:srgbClr val="FF3300"/>
              </a:solidFill>
            </a:endParaRPr>
          </a:p>
        </p:txBody>
      </p:sp>
      <p:sp>
        <p:nvSpPr>
          <p:cNvPr id="15" name="Rectangle 14">
            <a:extLst>
              <a:ext uri="{FF2B5EF4-FFF2-40B4-BE49-F238E27FC236}">
                <a16:creationId xmlns:a16="http://schemas.microsoft.com/office/drawing/2014/main" id="{42FF8241-E0A6-49D4-828A-241DE920CEEE}"/>
              </a:ext>
            </a:extLst>
          </p:cNvPr>
          <p:cNvSpPr/>
          <p:nvPr/>
        </p:nvSpPr>
        <p:spPr>
          <a:xfrm>
            <a:off x="514010" y="5948951"/>
            <a:ext cx="4788490" cy="646331"/>
          </a:xfrm>
          <a:prstGeom prst="rect">
            <a:avLst/>
          </a:prstGeom>
        </p:spPr>
        <p:txBody>
          <a:bodyPr wrap="none">
            <a:spAutoFit/>
          </a:bodyPr>
          <a:lstStyle/>
          <a:p>
            <a:r>
              <a:rPr lang="bn-IN" sz="3600" dirty="0">
                <a:latin typeface="NikoshBAN" panose="02000000000000000000" pitchFamily="2" charset="0"/>
                <a:cs typeface="NikoshBAN" panose="02000000000000000000" pitchFamily="2" charset="0"/>
              </a:rPr>
              <a:t>সবাই একটি করে খাতায় আঁকি। </a:t>
            </a:r>
            <a:r>
              <a:rPr lang="en-US" sz="3600" dirty="0">
                <a:latin typeface="NikoshBAN" panose="02000000000000000000" pitchFamily="2" charset="0"/>
                <a:cs typeface="NikoshBAN" panose="02000000000000000000" pitchFamily="2" charset="0"/>
              </a:rPr>
              <a:t> </a:t>
            </a:r>
            <a:endParaRPr lang="en-US" sz="3600" dirty="0"/>
          </a:p>
        </p:txBody>
      </p:sp>
      <p:grpSp>
        <p:nvGrpSpPr>
          <p:cNvPr id="24" name="Group 23">
            <a:extLst>
              <a:ext uri="{FF2B5EF4-FFF2-40B4-BE49-F238E27FC236}">
                <a16:creationId xmlns:a16="http://schemas.microsoft.com/office/drawing/2014/main" id="{3950A9D1-F53E-46BC-B745-F71CA13BE8D1}"/>
              </a:ext>
            </a:extLst>
          </p:cNvPr>
          <p:cNvGrpSpPr/>
          <p:nvPr/>
        </p:nvGrpSpPr>
        <p:grpSpPr>
          <a:xfrm>
            <a:off x="8927124" y="2923634"/>
            <a:ext cx="2182838" cy="2365441"/>
            <a:chOff x="7649306" y="3084779"/>
            <a:chExt cx="2182838" cy="2365441"/>
          </a:xfrm>
        </p:grpSpPr>
        <p:sp>
          <p:nvSpPr>
            <p:cNvPr id="16" name="Rectangle 15">
              <a:extLst>
                <a:ext uri="{FF2B5EF4-FFF2-40B4-BE49-F238E27FC236}">
                  <a16:creationId xmlns:a16="http://schemas.microsoft.com/office/drawing/2014/main" id="{14D74308-173C-456F-95FA-12E363012203}"/>
                </a:ext>
              </a:extLst>
            </p:cNvPr>
            <p:cNvSpPr/>
            <p:nvPr/>
          </p:nvSpPr>
          <p:spPr>
            <a:xfrm>
              <a:off x="8046720" y="3562447"/>
              <a:ext cx="1747912" cy="1887773"/>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FDF00FA-2AAB-4D63-9AB6-A10D448B48D3}"/>
                </a:ext>
              </a:extLst>
            </p:cNvPr>
            <p:cNvSpPr/>
            <p:nvPr/>
          </p:nvSpPr>
          <p:spPr>
            <a:xfrm>
              <a:off x="8426545" y="4068370"/>
              <a:ext cx="384517" cy="3657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D64F8DB-B1E9-48DA-A674-A9A486BAB1D2}"/>
                </a:ext>
              </a:extLst>
            </p:cNvPr>
            <p:cNvSpPr/>
            <p:nvPr/>
          </p:nvSpPr>
          <p:spPr>
            <a:xfrm>
              <a:off x="9050215" y="4033200"/>
              <a:ext cx="384517" cy="36576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c 18">
              <a:extLst>
                <a:ext uri="{FF2B5EF4-FFF2-40B4-BE49-F238E27FC236}">
                  <a16:creationId xmlns:a16="http://schemas.microsoft.com/office/drawing/2014/main" id="{FB4722D1-355D-4CC0-B198-15DA6EBED09D}"/>
                </a:ext>
              </a:extLst>
            </p:cNvPr>
            <p:cNvSpPr/>
            <p:nvPr/>
          </p:nvSpPr>
          <p:spPr>
            <a:xfrm rot="13117541" flipH="1">
              <a:off x="7649306" y="3084779"/>
              <a:ext cx="2182838" cy="1754326"/>
            </a:xfrm>
            <a:prstGeom prst="arc">
              <a:avLst>
                <a:gd name="adj1" fmla="val 16256953"/>
                <a:gd name="adj2" fmla="val 0"/>
              </a:avLst>
            </a:prstGeom>
            <a:noFill/>
            <a:ln w="571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7C221FF-261E-4A3A-AA0B-FED1C7B3D18E}"/>
              </a:ext>
            </a:extLst>
          </p:cNvPr>
          <p:cNvGrpSpPr/>
          <p:nvPr/>
        </p:nvGrpSpPr>
        <p:grpSpPr>
          <a:xfrm>
            <a:off x="747455" y="3219139"/>
            <a:ext cx="2574388" cy="2574388"/>
            <a:chOff x="1266092" y="3274014"/>
            <a:chExt cx="2574388" cy="2574388"/>
          </a:xfrm>
        </p:grpSpPr>
        <p:sp>
          <p:nvSpPr>
            <p:cNvPr id="10" name="Oval 9">
              <a:extLst>
                <a:ext uri="{FF2B5EF4-FFF2-40B4-BE49-F238E27FC236}">
                  <a16:creationId xmlns:a16="http://schemas.microsoft.com/office/drawing/2014/main" id="{CB99EE3C-AF03-4B51-BDF3-92FB235EF7B0}"/>
                </a:ext>
              </a:extLst>
            </p:cNvPr>
            <p:cNvSpPr/>
            <p:nvPr/>
          </p:nvSpPr>
          <p:spPr>
            <a:xfrm>
              <a:off x="1266092" y="3274014"/>
              <a:ext cx="2574388" cy="25743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1CEF972-8C6A-46BE-BC4C-6417A375AB9A}"/>
                </a:ext>
              </a:extLst>
            </p:cNvPr>
            <p:cNvSpPr/>
            <p:nvPr/>
          </p:nvSpPr>
          <p:spPr>
            <a:xfrm>
              <a:off x="2113673" y="4236716"/>
              <a:ext cx="339964" cy="32449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EEB76AF5-33E2-4A01-95DE-88CE4198E13C}"/>
                </a:ext>
              </a:extLst>
            </p:cNvPr>
            <p:cNvSpPr/>
            <p:nvPr/>
          </p:nvSpPr>
          <p:spPr>
            <a:xfrm rot="13012548" flipH="1">
              <a:off x="1305948" y="3304766"/>
              <a:ext cx="2182838" cy="1754326"/>
            </a:xfrm>
            <a:prstGeom prst="arc">
              <a:avLst>
                <a:gd name="adj1" fmla="val 16256953"/>
                <a:gd name="adj2" fmla="val 0"/>
              </a:avLst>
            </a:prstGeom>
            <a:noFill/>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a:extLst>
                <a:ext uri="{FF2B5EF4-FFF2-40B4-BE49-F238E27FC236}">
                  <a16:creationId xmlns:a16="http://schemas.microsoft.com/office/drawing/2014/main" id="{6C8B0D47-319B-416D-B64A-3EA72B9EA767}"/>
                </a:ext>
              </a:extLst>
            </p:cNvPr>
            <p:cNvSpPr/>
            <p:nvPr/>
          </p:nvSpPr>
          <p:spPr>
            <a:xfrm>
              <a:off x="2692790" y="4247485"/>
              <a:ext cx="339964" cy="324492"/>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716E3618-8152-4D08-9B95-DBBC23115057}"/>
              </a:ext>
            </a:extLst>
          </p:cNvPr>
          <p:cNvSpPr/>
          <p:nvPr/>
        </p:nvSpPr>
        <p:spPr>
          <a:xfrm>
            <a:off x="7502376" y="5743398"/>
            <a:ext cx="4788490" cy="646331"/>
          </a:xfrm>
          <a:prstGeom prst="rect">
            <a:avLst/>
          </a:prstGeom>
        </p:spPr>
        <p:txBody>
          <a:bodyPr wrap="none">
            <a:spAutoFit/>
          </a:bodyPr>
          <a:lstStyle/>
          <a:p>
            <a:r>
              <a:rPr lang="bn-IN" sz="3600" dirty="0">
                <a:latin typeface="NikoshBAN" panose="02000000000000000000" pitchFamily="2" charset="0"/>
                <a:cs typeface="NikoshBAN" panose="02000000000000000000" pitchFamily="2" charset="0"/>
              </a:rPr>
              <a:t>সবাই একটি করে খাতায় আঁকি। </a:t>
            </a:r>
            <a:r>
              <a:rPr lang="en-US" sz="3600" dirty="0">
                <a:latin typeface="NikoshBAN" panose="02000000000000000000" pitchFamily="2" charset="0"/>
                <a:cs typeface="NikoshBAN" panose="02000000000000000000" pitchFamily="2" charset="0"/>
              </a:rPr>
              <a:t> </a:t>
            </a:r>
            <a:endParaRPr lang="en-US" sz="3600" dirty="0"/>
          </a:p>
        </p:txBody>
      </p:sp>
      <p:sp>
        <p:nvSpPr>
          <p:cNvPr id="22" name="Rectangle 21">
            <a:extLst>
              <a:ext uri="{FF2B5EF4-FFF2-40B4-BE49-F238E27FC236}">
                <a16:creationId xmlns:a16="http://schemas.microsoft.com/office/drawing/2014/main" id="{4E7354D0-921B-482E-9248-73638A8CCAEC}"/>
              </a:ext>
            </a:extLst>
          </p:cNvPr>
          <p:cNvSpPr/>
          <p:nvPr/>
        </p:nvSpPr>
        <p:spPr>
          <a:xfrm>
            <a:off x="3454217" y="3800797"/>
            <a:ext cx="5486974" cy="1015663"/>
          </a:xfrm>
          <a:prstGeom prst="rect">
            <a:avLst/>
          </a:prstGeom>
          <a:noFill/>
        </p:spPr>
        <p:txBody>
          <a:bodyPr wrap="square" lIns="91440" tIns="45720" rIns="91440" bIns="45720">
            <a:spAutoFit/>
          </a:bodyPr>
          <a:lstStyle/>
          <a:p>
            <a:pPr algn="ctr"/>
            <a:r>
              <a:rPr lang="bn-IN" sz="6000" b="1" dirty="0">
                <a:ln w="13462">
                  <a:solidFill>
                    <a:schemeClr val="bg1"/>
                  </a:solidFill>
                  <a:prstDash val="solid"/>
                </a:ln>
                <a:solidFill>
                  <a:srgbClr val="800080"/>
                </a:solidFill>
                <a:effectLst>
                  <a:outerShdw dist="38100" dir="2700000" algn="bl" rotWithShape="0">
                    <a:schemeClr val="accent5"/>
                  </a:outerShdw>
                </a:effectLst>
                <a:latin typeface="NikoshBAN" panose="02000000000000000000" pitchFamily="2" charset="0"/>
                <a:cs typeface="NikoshBAN" panose="02000000000000000000" pitchFamily="2" charset="0"/>
              </a:rPr>
              <a:t>মুখটির আকৃতি কেমন? </a:t>
            </a:r>
            <a:endParaRPr lang="en-US" sz="6000" b="1" cap="none" spc="0" dirty="0">
              <a:ln w="13462">
                <a:solidFill>
                  <a:schemeClr val="bg1"/>
                </a:solidFill>
                <a:prstDash val="solid"/>
              </a:ln>
              <a:solidFill>
                <a:srgbClr val="80008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0265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circle(in)">
                                      <p:cBhvr>
                                        <p:cTn id="30" dur="20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1" nodeType="clickEffect">
                                  <p:stCondLst>
                                    <p:cond delay="0"/>
                                  </p:stCondLst>
                                  <p:childTnLst>
                                    <p:anim calcmode="lin" valueType="num">
                                      <p:cBhvr additive="base">
                                        <p:cTn id="34" dur="500"/>
                                        <p:tgtEl>
                                          <p:spTgt spid="15"/>
                                        </p:tgtEl>
                                        <p:attrNameLst>
                                          <p:attrName>ppt_x</p:attrName>
                                        </p:attrNameLst>
                                      </p:cBhvr>
                                      <p:tavLst>
                                        <p:tav tm="0">
                                          <p:val>
                                            <p:strVal val="ppt_x"/>
                                          </p:val>
                                        </p:tav>
                                        <p:tav tm="100000">
                                          <p:val>
                                            <p:strVal val="ppt_x"/>
                                          </p:val>
                                        </p:tav>
                                      </p:tavLst>
                                    </p:anim>
                                    <p:anim calcmode="lin" valueType="num">
                                      <p:cBhvr additive="base">
                                        <p:cTn id="35" dur="500"/>
                                        <p:tgtEl>
                                          <p:spTgt spid="15"/>
                                        </p:tgtEl>
                                        <p:attrNameLst>
                                          <p:attrName>ppt_y</p:attrName>
                                        </p:attrNameLst>
                                      </p:cBhvr>
                                      <p:tavLst>
                                        <p:tav tm="0">
                                          <p:val>
                                            <p:strVal val="ppt_y"/>
                                          </p:val>
                                        </p:tav>
                                        <p:tav tm="100000">
                                          <p:val>
                                            <p:strVal val="1+ppt_h/2"/>
                                          </p:val>
                                        </p:tav>
                                      </p:tavLst>
                                    </p:anim>
                                    <p:set>
                                      <p:cBhvr>
                                        <p:cTn id="36" dur="1" fill="hold">
                                          <p:stCondLst>
                                            <p:cond delay="499"/>
                                          </p:stCondLst>
                                        </p:cTn>
                                        <p:tgtEl>
                                          <p:spTgt spid="15"/>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24"/>
                                        </p:tgtEl>
                                        <p:attrNameLst>
                                          <p:attrName>ppt_x</p:attrName>
                                        </p:attrNameLst>
                                      </p:cBhvr>
                                      <p:tavLst>
                                        <p:tav tm="0">
                                          <p:val>
                                            <p:strVal val="ppt_x"/>
                                          </p:val>
                                        </p:tav>
                                        <p:tav tm="100000">
                                          <p:val>
                                            <p:strVal val="ppt_x"/>
                                          </p:val>
                                        </p:tav>
                                      </p:tavLst>
                                    </p:anim>
                                    <p:anim calcmode="lin" valueType="num">
                                      <p:cBhvr additive="base">
                                        <p:cTn id="39" dur="500"/>
                                        <p:tgtEl>
                                          <p:spTgt spid="24"/>
                                        </p:tgtEl>
                                        <p:attrNameLst>
                                          <p:attrName>ppt_y</p:attrName>
                                        </p:attrNameLst>
                                      </p:cBhvr>
                                      <p:tavLst>
                                        <p:tav tm="0">
                                          <p:val>
                                            <p:strVal val="ppt_y"/>
                                          </p:val>
                                        </p:tav>
                                        <p:tav tm="100000">
                                          <p:val>
                                            <p:strVal val="1+ppt_h/2"/>
                                          </p:val>
                                        </p:tav>
                                      </p:tavLst>
                                    </p:anim>
                                    <p:set>
                                      <p:cBhvr>
                                        <p:cTn id="40" dur="1" fill="hold">
                                          <p:stCondLst>
                                            <p:cond delay="499"/>
                                          </p:stCondLst>
                                        </p:cTn>
                                        <p:tgtEl>
                                          <p:spTgt spid="24"/>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21"/>
                                        </p:tgtEl>
                                        <p:attrNameLst>
                                          <p:attrName>ppt_x</p:attrName>
                                        </p:attrNameLst>
                                      </p:cBhvr>
                                      <p:tavLst>
                                        <p:tav tm="0">
                                          <p:val>
                                            <p:strVal val="ppt_x"/>
                                          </p:val>
                                        </p:tav>
                                        <p:tav tm="100000">
                                          <p:val>
                                            <p:strVal val="ppt_x"/>
                                          </p:val>
                                        </p:tav>
                                      </p:tavLst>
                                    </p:anim>
                                    <p:anim calcmode="lin" valueType="num">
                                      <p:cBhvr additive="base">
                                        <p:cTn id="43" dur="500"/>
                                        <p:tgtEl>
                                          <p:spTgt spid="21"/>
                                        </p:tgtEl>
                                        <p:attrNameLst>
                                          <p:attrName>ppt_y</p:attrName>
                                        </p:attrNameLst>
                                      </p:cBhvr>
                                      <p:tavLst>
                                        <p:tav tm="0">
                                          <p:val>
                                            <p:strVal val="ppt_y"/>
                                          </p:val>
                                        </p:tav>
                                        <p:tav tm="100000">
                                          <p:val>
                                            <p:strVal val="1+ppt_h/2"/>
                                          </p:val>
                                        </p:tav>
                                      </p:tavLst>
                                    </p:anim>
                                    <p:set>
                                      <p:cBhvr>
                                        <p:cTn id="44" dur="1" fill="hold">
                                          <p:stCondLst>
                                            <p:cond delay="499"/>
                                          </p:stCondLst>
                                        </p:cTn>
                                        <p:tgtEl>
                                          <p:spTgt spid="2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strVal val="#ppt_w*0.70"/>
                                          </p:val>
                                        </p:tav>
                                        <p:tav tm="100000">
                                          <p:val>
                                            <p:strVal val="#ppt_w"/>
                                          </p:val>
                                        </p:tav>
                                      </p:tavLst>
                                    </p:anim>
                                    <p:anim calcmode="lin" valueType="num">
                                      <p:cBhvr>
                                        <p:cTn id="50" dur="1000" fill="hold"/>
                                        <p:tgtEl>
                                          <p:spTgt spid="22"/>
                                        </p:tgtEl>
                                        <p:attrNameLst>
                                          <p:attrName>ppt_h</p:attrName>
                                        </p:attrNameLst>
                                      </p:cBhvr>
                                      <p:tavLst>
                                        <p:tav tm="0">
                                          <p:val>
                                            <p:strVal val="#ppt_h"/>
                                          </p:val>
                                        </p:tav>
                                        <p:tav tm="100000">
                                          <p:val>
                                            <p:strVal val="#ppt_h"/>
                                          </p:val>
                                        </p:tav>
                                      </p:tavLst>
                                    </p:anim>
                                    <p:animEffect transition="in" filter="fade">
                                      <p:cBhvr>
                                        <p:cTn id="51" dur="10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xit" presetSubtype="0" fill="hold" nodeType="clickEffect">
                                  <p:stCondLst>
                                    <p:cond delay="0"/>
                                  </p:stCondLst>
                                  <p:childTnLst>
                                    <p:animEffect transition="out" filter="dissolv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linds(horizontal)">
                                      <p:cBhvr>
                                        <p:cTn id="64" dur="500"/>
                                        <p:tgtEl>
                                          <p:spTgt spid="24"/>
                                        </p:tgtEl>
                                      </p:cBhvr>
                                    </p:animEffect>
                                  </p:childTnLst>
                                </p:cTn>
                              </p:par>
                              <p:par>
                                <p:cTn id="65" presetID="3" presetClass="entr" presetSubtype="10" fill="hold" grpId="2"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blinds(horizontal)">
                                      <p:cBhvr>
                                        <p:cTn id="6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5" grpId="1"/>
      <p:bldP spid="21" grpId="0"/>
      <p:bldP spid="21" grpId="1"/>
      <p:bldP spid="22" grpId="0"/>
      <p:bldP spid="22" grpId="1"/>
      <p:bldP spid="2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81" y="-169131"/>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FFC1064-9FB2-43BC-B1C7-5FA7401CBFC5}"/>
              </a:ext>
            </a:extLst>
          </p:cNvPr>
          <p:cNvSpPr txBox="1"/>
          <p:nvPr/>
        </p:nvSpPr>
        <p:spPr>
          <a:xfrm>
            <a:off x="872197" y="717452"/>
            <a:ext cx="11085341" cy="2308324"/>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স্কুলের বাইরে অনেক খাবার বিক্রি হয়। এই খাবার কিন্তু ভাল নয়। তোমরা কি খাও? একদিন রাজু খেয়েছিল। আর তার কারণে রাতে তার খুব পেট ব্যথা। পরদিন রাজু আর স্কুলে আসতে পারলো না। এ জন্য ক্লাসের  সবার খুব মন খারাপ। এবার আমরা ছবির মাধ্যমে বেজার মুখ আঁকতে পারি কি?  </a:t>
            </a:r>
            <a:endParaRPr lang="en-US" sz="3600" dirty="0">
              <a:latin typeface="NikoshBAN" panose="02000000000000000000" pitchFamily="2" charset="0"/>
              <a:cs typeface="NikoshBAN" panose="02000000000000000000" pitchFamily="2" charset="0"/>
            </a:endParaRPr>
          </a:p>
        </p:txBody>
      </p:sp>
      <p:grpSp>
        <p:nvGrpSpPr>
          <p:cNvPr id="21" name="Group 20">
            <a:extLst>
              <a:ext uri="{FF2B5EF4-FFF2-40B4-BE49-F238E27FC236}">
                <a16:creationId xmlns:a16="http://schemas.microsoft.com/office/drawing/2014/main" id="{E1FFE606-1D25-4E8C-ADAA-3D0C401AB728}"/>
              </a:ext>
            </a:extLst>
          </p:cNvPr>
          <p:cNvGrpSpPr/>
          <p:nvPr/>
        </p:nvGrpSpPr>
        <p:grpSpPr>
          <a:xfrm>
            <a:off x="1325347" y="3646432"/>
            <a:ext cx="2447779" cy="3111425"/>
            <a:chOff x="5013356" y="2870211"/>
            <a:chExt cx="2447779" cy="3310195"/>
          </a:xfrm>
        </p:grpSpPr>
        <p:sp>
          <p:nvSpPr>
            <p:cNvPr id="22" name="Isosceles Triangle 21">
              <a:extLst>
                <a:ext uri="{FF2B5EF4-FFF2-40B4-BE49-F238E27FC236}">
                  <a16:creationId xmlns:a16="http://schemas.microsoft.com/office/drawing/2014/main" id="{A11A4157-6071-44BF-9538-9624B15A9FE4}"/>
                </a:ext>
              </a:extLst>
            </p:cNvPr>
            <p:cNvSpPr/>
            <p:nvPr/>
          </p:nvSpPr>
          <p:spPr>
            <a:xfrm>
              <a:off x="5013356" y="2870211"/>
              <a:ext cx="2447779" cy="1659988"/>
            </a:xfrm>
            <a:prstGeom prst="triangle">
              <a:avLst>
                <a:gd name="adj" fmla="val 52299"/>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7956C5-7F59-4D63-9D5B-713332E63DA6}"/>
                </a:ext>
              </a:extLst>
            </p:cNvPr>
            <p:cNvSpPr/>
            <p:nvPr/>
          </p:nvSpPr>
          <p:spPr>
            <a:xfrm>
              <a:off x="6496926" y="3764950"/>
              <a:ext cx="148281" cy="15708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171055-4757-471B-AB00-3F242C652CAA}"/>
                </a:ext>
              </a:extLst>
            </p:cNvPr>
            <p:cNvSpPr/>
            <p:nvPr/>
          </p:nvSpPr>
          <p:spPr>
            <a:xfrm>
              <a:off x="5964274" y="3754182"/>
              <a:ext cx="148281" cy="157083"/>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291F5358-35A1-42F3-AC9E-ADA9E47F38EC}"/>
                </a:ext>
              </a:extLst>
            </p:cNvPr>
            <p:cNvSpPr/>
            <p:nvPr/>
          </p:nvSpPr>
          <p:spPr>
            <a:xfrm rot="2768613" flipH="1">
              <a:off x="5283704" y="4211824"/>
              <a:ext cx="2182838" cy="1754326"/>
            </a:xfrm>
            <a:prstGeom prst="arc">
              <a:avLst>
                <a:gd name="adj1" fmla="val 17423956"/>
                <a:gd name="adj2" fmla="val 0"/>
              </a:avLst>
            </a:prstGeom>
            <a:noFill/>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025A4F36-4E82-4FA8-B32D-516813B65563}"/>
              </a:ext>
            </a:extLst>
          </p:cNvPr>
          <p:cNvGrpSpPr/>
          <p:nvPr/>
        </p:nvGrpSpPr>
        <p:grpSpPr>
          <a:xfrm>
            <a:off x="9481884" y="3479931"/>
            <a:ext cx="2044283" cy="3327998"/>
            <a:chOff x="6932907" y="3560444"/>
            <a:chExt cx="2044283" cy="3327998"/>
          </a:xfrm>
        </p:grpSpPr>
        <p:sp>
          <p:nvSpPr>
            <p:cNvPr id="28" name="Oval 27">
              <a:extLst>
                <a:ext uri="{FF2B5EF4-FFF2-40B4-BE49-F238E27FC236}">
                  <a16:creationId xmlns:a16="http://schemas.microsoft.com/office/drawing/2014/main" id="{33583431-B159-4E7E-876D-83FC6CC8566C}"/>
                </a:ext>
              </a:extLst>
            </p:cNvPr>
            <p:cNvSpPr/>
            <p:nvPr/>
          </p:nvSpPr>
          <p:spPr>
            <a:xfrm>
              <a:off x="6932907" y="3560444"/>
              <a:ext cx="1905902" cy="190590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5A28DC82-35E1-4B5A-A7EA-99D07714537E}"/>
                </a:ext>
              </a:extLst>
            </p:cNvPr>
            <p:cNvSpPr/>
            <p:nvPr/>
          </p:nvSpPr>
          <p:spPr>
            <a:xfrm>
              <a:off x="7469000" y="4370140"/>
              <a:ext cx="209353" cy="199825"/>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D07E53A-9BD3-49C5-92FC-3C690247A84B}"/>
                </a:ext>
              </a:extLst>
            </p:cNvPr>
            <p:cNvSpPr/>
            <p:nvPr/>
          </p:nvSpPr>
          <p:spPr>
            <a:xfrm>
              <a:off x="8100027" y="4406003"/>
              <a:ext cx="209353" cy="199825"/>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BE30D8D1-C8F2-4BA1-B6E0-97EF318F620B}"/>
                </a:ext>
              </a:extLst>
            </p:cNvPr>
            <p:cNvSpPr/>
            <p:nvPr/>
          </p:nvSpPr>
          <p:spPr>
            <a:xfrm rot="2768613" flipH="1">
              <a:off x="7008608" y="4919860"/>
              <a:ext cx="2182838" cy="1754326"/>
            </a:xfrm>
            <a:prstGeom prst="arc">
              <a:avLst>
                <a:gd name="adj1" fmla="val 18186272"/>
                <a:gd name="adj2" fmla="val 21053866"/>
              </a:avLst>
            </a:prstGeom>
            <a:noFill/>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2C618F1F-B012-45DA-BA4B-B82855DD76D1}"/>
              </a:ext>
            </a:extLst>
          </p:cNvPr>
          <p:cNvSpPr/>
          <p:nvPr/>
        </p:nvSpPr>
        <p:spPr>
          <a:xfrm>
            <a:off x="2875799" y="5682381"/>
            <a:ext cx="6320961" cy="830997"/>
          </a:xfrm>
          <a:prstGeom prst="rect">
            <a:avLst/>
          </a:prstGeom>
        </p:spPr>
        <p:txBody>
          <a:bodyPr wrap="none">
            <a:spAutoFit/>
          </a:bodyPr>
          <a:lstStyle/>
          <a:p>
            <a:r>
              <a:rPr lang="bn-IN" sz="4800" dirty="0">
                <a:latin typeface="NikoshBAN" panose="02000000000000000000" pitchFamily="2" charset="0"/>
                <a:cs typeface="NikoshBAN" panose="02000000000000000000" pitchFamily="2" charset="0"/>
              </a:rPr>
              <a:t>সবাই একটি করে খাতায় আঁকি। </a:t>
            </a:r>
            <a:r>
              <a:rPr lang="en-US" sz="4800" dirty="0">
                <a:latin typeface="NikoshBAN" panose="02000000000000000000" pitchFamily="2" charset="0"/>
                <a:cs typeface="NikoshBAN" panose="02000000000000000000" pitchFamily="2" charset="0"/>
              </a:rPr>
              <a:t> </a:t>
            </a:r>
            <a:endParaRPr lang="en-US" sz="4800" dirty="0"/>
          </a:p>
        </p:txBody>
      </p:sp>
      <p:sp>
        <p:nvSpPr>
          <p:cNvPr id="34" name="Rectangle 33">
            <a:extLst>
              <a:ext uri="{FF2B5EF4-FFF2-40B4-BE49-F238E27FC236}">
                <a16:creationId xmlns:a16="http://schemas.microsoft.com/office/drawing/2014/main" id="{BC9D3A49-ACA9-459E-9A29-836BBB326A8D}"/>
              </a:ext>
            </a:extLst>
          </p:cNvPr>
          <p:cNvSpPr/>
          <p:nvPr/>
        </p:nvSpPr>
        <p:spPr>
          <a:xfrm>
            <a:off x="3630668" y="3928662"/>
            <a:ext cx="5486974" cy="1015663"/>
          </a:xfrm>
          <a:prstGeom prst="rect">
            <a:avLst/>
          </a:prstGeom>
          <a:noFill/>
        </p:spPr>
        <p:txBody>
          <a:bodyPr wrap="square" lIns="91440" tIns="45720" rIns="91440" bIns="45720">
            <a:spAutoFit/>
          </a:bodyPr>
          <a:lstStyle/>
          <a:p>
            <a:pPr algn="ctr"/>
            <a:r>
              <a:rPr lang="bn-IN" sz="6000" b="1" dirty="0">
                <a:ln w="13462">
                  <a:solidFill>
                    <a:schemeClr val="bg1"/>
                  </a:solidFill>
                  <a:prstDash val="solid"/>
                </a:ln>
                <a:solidFill>
                  <a:srgbClr val="FF3300"/>
                </a:solidFill>
                <a:effectLst>
                  <a:outerShdw dist="38100" dir="2700000" algn="bl" rotWithShape="0">
                    <a:schemeClr val="accent5"/>
                  </a:outerShdw>
                </a:effectLst>
                <a:latin typeface="NikoshBAN" panose="02000000000000000000" pitchFamily="2" charset="0"/>
                <a:cs typeface="NikoshBAN" panose="02000000000000000000" pitchFamily="2" charset="0"/>
              </a:rPr>
              <a:t>মুখটির আকৃতি কেমন? </a:t>
            </a:r>
            <a:endParaRPr lang="en-US" sz="6000" b="1" cap="none" spc="0" dirty="0">
              <a:ln w="13462">
                <a:solidFill>
                  <a:schemeClr val="bg1"/>
                </a:solidFill>
                <a:prstDash val="solid"/>
              </a:ln>
              <a:solidFill>
                <a:srgbClr val="FF3300"/>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4902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diamond(in)">
                                      <p:cBhvr>
                                        <p:cTn id="13" dur="2000"/>
                                        <p:tgtEl>
                                          <p:spTgt spid="21"/>
                                        </p:tgtEl>
                                      </p:cBhvr>
                                    </p:animEffect>
                                  </p:childTnLst>
                                </p:cTn>
                              </p:par>
                              <p:par>
                                <p:cTn id="14" presetID="8" presetClass="entr" presetSubtype="16"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amond(in)">
                                      <p:cBhvr>
                                        <p:cTn id="16" dur="2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nodeType="clickEffect">
                                  <p:stCondLst>
                                    <p:cond delay="0"/>
                                  </p:stCondLst>
                                  <p:childTnLst>
                                    <p:animEffect transition="out" filter="barn(inVertical)">
                                      <p:cBhvr>
                                        <p:cTn id="25" dur="500"/>
                                        <p:tgtEl>
                                          <p:spTgt spid="27"/>
                                        </p:tgtEl>
                                      </p:cBhvr>
                                    </p:animEffect>
                                    <p:set>
                                      <p:cBhvr>
                                        <p:cTn id="26" dur="1" fill="hold">
                                          <p:stCondLst>
                                            <p:cond delay="499"/>
                                          </p:stCondLst>
                                        </p:cTn>
                                        <p:tgtEl>
                                          <p:spTgt spid="27"/>
                                        </p:tgtEl>
                                        <p:attrNameLst>
                                          <p:attrName>style.visibility</p:attrName>
                                        </p:attrNameLst>
                                      </p:cBhvr>
                                      <p:to>
                                        <p:strVal val="hidden"/>
                                      </p:to>
                                    </p:set>
                                  </p:childTnLst>
                                </p:cTn>
                              </p:par>
                              <p:par>
                                <p:cTn id="27" presetID="16" presetClass="exit" presetSubtype="21" fill="hold" grpId="1" nodeType="withEffect">
                                  <p:stCondLst>
                                    <p:cond delay="0"/>
                                  </p:stCondLst>
                                  <p:childTnLst>
                                    <p:animEffect transition="out" filter="barn(inVertical)">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linds(horizont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nodeType="clickEffect">
                                  <p:stCondLst>
                                    <p:cond delay="0"/>
                                  </p:stCondLst>
                                  <p:childTnLst>
                                    <p:animEffect transition="out" filter="dissolve">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34"/>
                                        </p:tgtEl>
                                      </p:cBhvr>
                                    </p:animEffect>
                                    <p:set>
                                      <p:cBhvr>
                                        <p:cTn id="42" dur="1" fill="hold">
                                          <p:stCondLst>
                                            <p:cond delay="499"/>
                                          </p:stCondLst>
                                        </p:cTn>
                                        <p:tgtEl>
                                          <p:spTgt spid="3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grpId="2"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1673"/>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7BB6347-9309-464D-B7CA-FA968B158AF1}"/>
              </a:ext>
            </a:extLst>
          </p:cNvPr>
          <p:cNvSpPr/>
          <p:nvPr/>
        </p:nvSpPr>
        <p:spPr>
          <a:xfrm>
            <a:off x="351684" y="2971400"/>
            <a:ext cx="1519309" cy="16037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9A5EEEA0-F8EF-4EEE-ACCD-0FCF5D1838E0}"/>
              </a:ext>
            </a:extLst>
          </p:cNvPr>
          <p:cNvSpPr/>
          <p:nvPr/>
        </p:nvSpPr>
        <p:spPr>
          <a:xfrm>
            <a:off x="276187" y="863405"/>
            <a:ext cx="2049864" cy="160371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137FE18-0538-4BFF-9A8A-1EA9CAD4BE0E}"/>
              </a:ext>
            </a:extLst>
          </p:cNvPr>
          <p:cNvSpPr/>
          <p:nvPr/>
        </p:nvSpPr>
        <p:spPr>
          <a:xfrm>
            <a:off x="351684" y="4902591"/>
            <a:ext cx="1659991" cy="165999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65DEED-F1E3-4CCA-877B-443E85E733B2}"/>
              </a:ext>
            </a:extLst>
          </p:cNvPr>
          <p:cNvSpPr txBox="1"/>
          <p:nvPr/>
        </p:nvSpPr>
        <p:spPr>
          <a:xfrm>
            <a:off x="2465925" y="1457972"/>
            <a:ext cx="5387926"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তিনকোনা কেন বলব, </a:t>
            </a:r>
            <a:r>
              <a:rPr lang="bn-IN" sz="4000" dirty="0">
                <a:solidFill>
                  <a:srgbClr val="7030A0"/>
                </a:solidFill>
                <a:latin typeface="NikoshBAN" panose="02000000000000000000" pitchFamily="2" charset="0"/>
                <a:cs typeface="NikoshBAN" panose="02000000000000000000" pitchFamily="2" charset="0"/>
              </a:rPr>
              <a:t>কারণ কি?   </a:t>
            </a:r>
            <a:endParaRPr lang="en-US" sz="4000" dirty="0">
              <a:solidFill>
                <a:srgbClr val="7030A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F2687DDC-3509-41F7-A96C-D922041C0CCD}"/>
              </a:ext>
            </a:extLst>
          </p:cNvPr>
          <p:cNvSpPr txBox="1"/>
          <p:nvPr/>
        </p:nvSpPr>
        <p:spPr>
          <a:xfrm>
            <a:off x="8410612" y="1396417"/>
            <a:ext cx="3505201" cy="769441"/>
          </a:xfrm>
          <a:prstGeom prst="rect">
            <a:avLst/>
          </a:prstGeom>
          <a:noFill/>
        </p:spPr>
        <p:txBody>
          <a:bodyPr wrap="square" rtlCol="0">
            <a:spAutoFit/>
          </a:bodyPr>
          <a:lstStyle/>
          <a:p>
            <a:r>
              <a:rPr lang="bn-IN" sz="4400" dirty="0">
                <a:solidFill>
                  <a:srgbClr val="FF3300"/>
                </a:solidFill>
                <a:latin typeface="NikoshBAN" panose="02000000000000000000" pitchFamily="2" charset="0"/>
                <a:cs typeface="NikoshBAN" panose="02000000000000000000" pitchFamily="2" charset="0"/>
              </a:rPr>
              <a:t>তিনটি কোনা আছে।   </a:t>
            </a:r>
            <a:endParaRPr lang="en-US" sz="4400" dirty="0">
              <a:solidFill>
                <a:srgbClr val="FF330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1B0189E2-8A71-4C65-8F2B-0436C78E9795}"/>
              </a:ext>
            </a:extLst>
          </p:cNvPr>
          <p:cNvSpPr txBox="1"/>
          <p:nvPr/>
        </p:nvSpPr>
        <p:spPr>
          <a:xfrm>
            <a:off x="8335115" y="3428999"/>
            <a:ext cx="3505201" cy="769441"/>
          </a:xfrm>
          <a:prstGeom prst="rect">
            <a:avLst/>
          </a:prstGeom>
          <a:noFill/>
        </p:spPr>
        <p:txBody>
          <a:bodyPr wrap="square" rtlCol="0">
            <a:spAutoFit/>
          </a:bodyPr>
          <a:lstStyle/>
          <a:p>
            <a:r>
              <a:rPr lang="bn-IN" sz="4400" dirty="0">
                <a:solidFill>
                  <a:srgbClr val="FF3300"/>
                </a:solidFill>
                <a:latin typeface="NikoshBAN" panose="02000000000000000000" pitchFamily="2" charset="0"/>
                <a:cs typeface="NikoshBAN" panose="02000000000000000000" pitchFamily="2" charset="0"/>
              </a:rPr>
              <a:t>চারটি কোনা আছে।    </a:t>
            </a:r>
            <a:endParaRPr lang="en-US" sz="4400" dirty="0">
              <a:solidFill>
                <a:srgbClr val="FF33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43C32B2-8CD8-4A61-BD93-DE354F9F2F51}"/>
              </a:ext>
            </a:extLst>
          </p:cNvPr>
          <p:cNvSpPr txBox="1"/>
          <p:nvPr/>
        </p:nvSpPr>
        <p:spPr>
          <a:xfrm>
            <a:off x="2582594" y="3428999"/>
            <a:ext cx="5488744"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চারকোনা কেন বলব, </a:t>
            </a:r>
            <a:r>
              <a:rPr lang="bn-IN" sz="4000" dirty="0">
                <a:solidFill>
                  <a:srgbClr val="7030A0"/>
                </a:solidFill>
                <a:latin typeface="NikoshBAN" panose="02000000000000000000" pitchFamily="2" charset="0"/>
                <a:cs typeface="NikoshBAN" panose="02000000000000000000" pitchFamily="2" charset="0"/>
              </a:rPr>
              <a:t>কারণ কি? </a:t>
            </a:r>
            <a:endParaRPr lang="en-US" sz="40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E27DD327-FA78-4D24-8CD4-617F33AC6BFC}"/>
              </a:ext>
            </a:extLst>
          </p:cNvPr>
          <p:cNvSpPr txBox="1"/>
          <p:nvPr/>
        </p:nvSpPr>
        <p:spPr>
          <a:xfrm>
            <a:off x="2750400" y="5608620"/>
            <a:ext cx="4705476" cy="707886"/>
          </a:xfrm>
          <a:prstGeom prst="rect">
            <a:avLst/>
          </a:prstGeom>
          <a:noFill/>
        </p:spPr>
        <p:txBody>
          <a:bodyPr wrap="square" rtlCol="0">
            <a:spAutoFit/>
          </a:bodyPr>
          <a:lstStyle/>
          <a:p>
            <a:pPr algn="ctr"/>
            <a:r>
              <a:rPr lang="bn-IN" sz="4000" dirty="0">
                <a:latin typeface="NikoshBAN" panose="02000000000000000000" pitchFamily="2" charset="0"/>
                <a:cs typeface="NikoshBAN" panose="02000000000000000000" pitchFamily="2" charset="0"/>
              </a:rPr>
              <a:t>গোল কেন বলব, </a:t>
            </a:r>
            <a:r>
              <a:rPr lang="bn-IN" sz="4000" dirty="0">
                <a:solidFill>
                  <a:srgbClr val="7030A0"/>
                </a:solidFill>
                <a:latin typeface="NikoshBAN" panose="02000000000000000000" pitchFamily="2" charset="0"/>
                <a:cs typeface="NikoshBAN" panose="02000000000000000000" pitchFamily="2" charset="0"/>
              </a:rPr>
              <a:t>কারণ কি?</a:t>
            </a:r>
            <a:r>
              <a:rPr lang="bn-IN"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8DBC1A1B-D015-4930-B5AD-C1FAD6123A8E}"/>
              </a:ext>
            </a:extLst>
          </p:cNvPr>
          <p:cNvSpPr txBox="1"/>
          <p:nvPr/>
        </p:nvSpPr>
        <p:spPr>
          <a:xfrm>
            <a:off x="8071338" y="5608620"/>
            <a:ext cx="3505201" cy="769441"/>
          </a:xfrm>
          <a:prstGeom prst="rect">
            <a:avLst/>
          </a:prstGeom>
          <a:noFill/>
        </p:spPr>
        <p:txBody>
          <a:bodyPr wrap="square" rtlCol="0">
            <a:spAutoFit/>
          </a:bodyPr>
          <a:lstStyle/>
          <a:p>
            <a:r>
              <a:rPr lang="bn-IN" sz="4400" dirty="0">
                <a:solidFill>
                  <a:srgbClr val="FF3300"/>
                </a:solidFill>
                <a:latin typeface="NikoshBAN" panose="02000000000000000000" pitchFamily="2" charset="0"/>
                <a:cs typeface="NikoshBAN" panose="02000000000000000000" pitchFamily="2" charset="0"/>
              </a:rPr>
              <a:t>কোন কোনা নেই।    </a:t>
            </a:r>
            <a:endParaRPr lang="en-US" sz="4400" dirty="0">
              <a:solidFill>
                <a:srgbClr val="FF3300"/>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id="{4A778531-AF2F-4DFB-903E-06310CCC2329}"/>
              </a:ext>
            </a:extLst>
          </p:cNvPr>
          <p:cNvSpPr/>
          <p:nvPr/>
        </p:nvSpPr>
        <p:spPr>
          <a:xfrm>
            <a:off x="276187" y="127116"/>
            <a:ext cx="5137946" cy="923330"/>
          </a:xfrm>
          <a:prstGeom prst="rect">
            <a:avLst/>
          </a:prstGeom>
          <a:noFill/>
        </p:spPr>
        <p:txBody>
          <a:bodyPr wrap="none" lIns="91440" tIns="45720" rIns="91440" bIns="45720">
            <a:spAutoFit/>
          </a:bodyPr>
          <a:lstStyle/>
          <a:p>
            <a:pPr algn="ctr"/>
            <a:r>
              <a:rPr lang="bn-IN" sz="54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চিত্রগুলো দেখ এবং বল </a:t>
            </a:r>
            <a:endParaRPr lang="en-US" sz="5400" b="0" cap="none" spc="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603AC8E5-91AD-4339-8CC8-271C58D6D97B}"/>
              </a:ext>
            </a:extLst>
          </p:cNvPr>
          <p:cNvSpPr txBox="1"/>
          <p:nvPr/>
        </p:nvSpPr>
        <p:spPr>
          <a:xfrm>
            <a:off x="6777868" y="364737"/>
            <a:ext cx="5137946" cy="923330"/>
          </a:xfrm>
          <a:prstGeom prst="rect">
            <a:avLst/>
          </a:prstGeom>
          <a:noFill/>
        </p:spPr>
        <p:txBody>
          <a:bodyPr wrap="square" rtlCol="0">
            <a:spAutoFit/>
          </a:bodyPr>
          <a:lstStyle/>
          <a:p>
            <a:r>
              <a:rPr lang="bn-IN" sz="5400" dirty="0">
                <a:latin typeface="NikoshBAN" panose="02000000000000000000" pitchFamily="2" charset="0"/>
                <a:cs typeface="NikoshBAN" panose="02000000000000000000" pitchFamily="2" charset="0"/>
              </a:rPr>
              <a:t>চিত্রটির কেমন আকৃতি?</a:t>
            </a:r>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1883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2"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plus(in)">
                                      <p:cBhvr>
                                        <p:cTn id="35" dur="2000"/>
                                        <p:tgtEl>
                                          <p:spTgt spid="12"/>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plus(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circle(in)">
                                      <p:cBhvr>
                                        <p:cTn id="48" dur="2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xit" presetSubtype="4" fill="hold" grpId="3" nodeType="clickEffect">
                                  <p:stCondLst>
                                    <p:cond delay="0"/>
                                  </p:stCondLst>
                                  <p:childTnLst>
                                    <p:anim calcmode="lin" valueType="num">
                                      <p:cBhvr additive="base">
                                        <p:cTn id="52" dur="500"/>
                                        <p:tgtEl>
                                          <p:spTgt spid="12"/>
                                        </p:tgtEl>
                                        <p:attrNameLst>
                                          <p:attrName>ppt_y</p:attrName>
                                        </p:attrNameLst>
                                      </p:cBhvr>
                                      <p:tavLst>
                                        <p:tav tm="0">
                                          <p:val>
                                            <p:strVal val="#ppt_y"/>
                                          </p:val>
                                        </p:tav>
                                        <p:tav tm="100000">
                                          <p:val>
                                            <p:strVal val="#ppt_y+#ppt_h*1.125000"/>
                                          </p:val>
                                        </p:tav>
                                      </p:tavLst>
                                    </p:anim>
                                    <p:animEffect transition="out" filter="wipe(down)">
                                      <p:cBhvr>
                                        <p:cTn id="53" dur="500"/>
                                        <p:tgtEl>
                                          <p:spTgt spid="12"/>
                                        </p:tgtEl>
                                      </p:cBhvr>
                                    </p:animEffect>
                                    <p:set>
                                      <p:cBhvr>
                                        <p:cTn id="54" dur="1" fill="hold">
                                          <p:stCondLst>
                                            <p:cond delay="499"/>
                                          </p:stCondLst>
                                        </p:cTn>
                                        <p:tgtEl>
                                          <p:spTgt spid="12"/>
                                        </p:tgtEl>
                                        <p:attrNameLst>
                                          <p:attrName>style.visibility</p:attrName>
                                        </p:attrNameLst>
                                      </p:cBhvr>
                                      <p:to>
                                        <p:strVal val="hidden"/>
                                      </p:to>
                                    </p:set>
                                  </p:childTnLst>
                                </p:cTn>
                              </p:par>
                              <p:par>
                                <p:cTn id="55" presetID="12" presetClass="exit" presetSubtype="4" fill="hold" grpId="1" nodeType="withEffect">
                                  <p:stCondLst>
                                    <p:cond delay="0"/>
                                  </p:stCondLst>
                                  <p:childTnLst>
                                    <p:anim calcmode="lin" valueType="num">
                                      <p:cBhvr additive="base">
                                        <p:cTn id="56" dur="500"/>
                                        <p:tgtEl>
                                          <p:spTgt spid="5"/>
                                        </p:tgtEl>
                                        <p:attrNameLst>
                                          <p:attrName>ppt_y</p:attrName>
                                        </p:attrNameLst>
                                      </p:cBhvr>
                                      <p:tavLst>
                                        <p:tav tm="0">
                                          <p:val>
                                            <p:strVal val="#ppt_y"/>
                                          </p:val>
                                        </p:tav>
                                        <p:tav tm="100000">
                                          <p:val>
                                            <p:strVal val="#ppt_y+#ppt_h*1.125000"/>
                                          </p:val>
                                        </p:tav>
                                      </p:tavLst>
                                    </p:anim>
                                    <p:animEffect transition="out" filter="wipe(down)">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2" presetClass="exit" presetSubtype="4" fill="hold" grpId="1" nodeType="withEffect">
                                  <p:stCondLst>
                                    <p:cond delay="0"/>
                                  </p:stCondLst>
                                  <p:childTnLst>
                                    <p:anim calcmode="lin" valueType="num">
                                      <p:cBhvr additive="base">
                                        <p:cTn id="60" dur="500"/>
                                        <p:tgtEl>
                                          <p:spTgt spid="11"/>
                                        </p:tgtEl>
                                        <p:attrNameLst>
                                          <p:attrName>ppt_y</p:attrName>
                                        </p:attrNameLst>
                                      </p:cBhvr>
                                      <p:tavLst>
                                        <p:tav tm="0">
                                          <p:val>
                                            <p:strVal val="#ppt_y"/>
                                          </p:val>
                                        </p:tav>
                                        <p:tav tm="100000">
                                          <p:val>
                                            <p:strVal val="#ppt_y+#ppt_h*1.125000"/>
                                          </p:val>
                                        </p:tav>
                                      </p:tavLst>
                                    </p:anim>
                                    <p:animEffect transition="out" filter="wipe(down)">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2" presetClass="exit" presetSubtype="4" fill="hold" grpId="1" nodeType="withEffect">
                                  <p:stCondLst>
                                    <p:cond delay="0"/>
                                  </p:stCondLst>
                                  <p:childTnLst>
                                    <p:anim calcmode="lin" valueType="num">
                                      <p:cBhvr additive="base">
                                        <p:cTn id="64" dur="500"/>
                                        <p:tgtEl>
                                          <p:spTgt spid="10"/>
                                        </p:tgtEl>
                                        <p:attrNameLst>
                                          <p:attrName>ppt_y</p:attrName>
                                        </p:attrNameLst>
                                      </p:cBhvr>
                                      <p:tavLst>
                                        <p:tav tm="0">
                                          <p:val>
                                            <p:strVal val="#ppt_y"/>
                                          </p:val>
                                        </p:tav>
                                        <p:tav tm="100000">
                                          <p:val>
                                            <p:strVal val="#ppt_y+#ppt_h*1.125000"/>
                                          </p:val>
                                        </p:tav>
                                      </p:tavLst>
                                    </p:anim>
                                    <p:animEffect transition="out" filter="wipe(down)">
                                      <p:cBhvr>
                                        <p:cTn id="65" dur="500"/>
                                        <p:tgtEl>
                                          <p:spTgt spid="10"/>
                                        </p:tgtEl>
                                      </p:cBhvr>
                                    </p:animEffect>
                                    <p:set>
                                      <p:cBhvr>
                                        <p:cTn id="66" dur="1" fill="hold">
                                          <p:stCondLst>
                                            <p:cond delay="499"/>
                                          </p:stCondLst>
                                        </p:cTn>
                                        <p:tgtEl>
                                          <p:spTgt spid="10"/>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4"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dissolve">
                                      <p:cBhvr>
                                        <p:cTn id="71" dur="500"/>
                                        <p:tgtEl>
                                          <p:spTgt spid="12"/>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2" grpId="0"/>
      <p:bldP spid="2" grpId="1"/>
      <p:bldP spid="9" grpId="0"/>
      <p:bldP spid="9" grpId="1"/>
      <p:bldP spid="10" grpId="0"/>
      <p:bldP spid="10" grpId="1"/>
      <p:bldP spid="11" grpId="0"/>
      <p:bldP spid="11" grpId="1"/>
      <p:bldP spid="14" grpId="0"/>
      <p:bldP spid="15" grpId="0"/>
      <p:bldP spid="12" grpId="0"/>
      <p:bldP spid="12" grpId="1"/>
      <p:bldP spid="12" grpId="2"/>
      <p:bldP spid="12" grpId="3"/>
      <p:bldP spid="12" grpId="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8381"/>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467C29-7617-4AC6-8AAB-4E7213E1BDA3}"/>
              </a:ext>
            </a:extLst>
          </p:cNvPr>
          <p:cNvSpPr txBox="1"/>
          <p:nvPr/>
        </p:nvSpPr>
        <p:spPr>
          <a:xfrm>
            <a:off x="335278" y="1174662"/>
            <a:ext cx="11479237"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এ</a:t>
            </a:r>
            <a:r>
              <a:rPr lang="bn-IN" sz="4000" dirty="0">
                <a:latin typeface="NikoshBAN" panose="02000000000000000000" pitchFamily="2" charset="0"/>
                <a:cs typeface="NikoshBAN" panose="02000000000000000000" pitchFamily="2" charset="0"/>
              </a:rPr>
              <a:t>ত</a:t>
            </a:r>
            <a:r>
              <a:rPr lang="en-US" sz="4000" dirty="0">
                <a:latin typeface="NikoshBAN" panose="02000000000000000000" pitchFamily="2" charset="0"/>
                <a:cs typeface="NikoshBAN" panose="02000000000000000000" pitchFamily="2" charset="0"/>
              </a:rPr>
              <a:t>ক</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ষ</a:t>
            </a:r>
            <a:r>
              <a:rPr lang="bn-IN" sz="4000" dirty="0">
                <a:latin typeface="NikoshBAN" panose="02000000000000000000" pitchFamily="2" charset="0"/>
                <a:cs typeface="NikoshBAN" panose="02000000000000000000" pitchFamily="2" charset="0"/>
              </a:rPr>
              <a:t>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আম</a:t>
            </a:r>
            <a:r>
              <a:rPr lang="bn-IN" sz="4000" dirty="0">
                <a:latin typeface="NikoshBAN" panose="02000000000000000000" pitchFamily="2" charset="0"/>
                <a:cs typeface="NikoshBAN" panose="02000000000000000000" pitchFamily="2" charset="0"/>
              </a:rPr>
              <a:t>র</a:t>
            </a:r>
            <a:r>
              <a:rPr lang="en-US" sz="4000"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গ</a:t>
            </a:r>
            <a:r>
              <a:rPr lang="en-US" sz="4000" dirty="0">
                <a:latin typeface="NikoshBAN" panose="02000000000000000000" pitchFamily="2" charset="0"/>
                <a:cs typeface="NikoshBAN" panose="02000000000000000000" pitchFamily="2" charset="0"/>
              </a:rPr>
              <a:t>ল</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প </a:t>
            </a:r>
            <a:r>
              <a:rPr lang="en-US" sz="4000" dirty="0" err="1">
                <a:latin typeface="NikoshBAN" panose="02000000000000000000" pitchFamily="2" charset="0"/>
                <a:cs typeface="NikoshBAN" panose="02000000000000000000" pitchFamily="2" charset="0"/>
              </a:rPr>
              <a:t>শুনলাম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এবার</a:t>
            </a:r>
            <a:r>
              <a:rPr lang="en-US" sz="4000" dirty="0">
                <a:latin typeface="NikoshBAN" panose="02000000000000000000" pitchFamily="2" charset="0"/>
                <a:cs typeface="NikoshBAN" panose="02000000000000000000" pitchFamily="2" charset="0"/>
              </a:rPr>
              <a:t> এ</a:t>
            </a:r>
            <a:r>
              <a:rPr lang="bn-IN" sz="4000" dirty="0">
                <a:latin typeface="NikoshBAN" panose="02000000000000000000" pitchFamily="2" charset="0"/>
                <a:cs typeface="NikoshBAN" panose="02000000000000000000" pitchFamily="2" charset="0"/>
              </a:rPr>
              <a:t>ক</a:t>
            </a:r>
            <a:r>
              <a:rPr lang="en-US" sz="4000" dirty="0">
                <a:latin typeface="NikoshBAN" panose="02000000000000000000" pitchFamily="2" charset="0"/>
                <a:cs typeface="NikoshBAN" panose="02000000000000000000" pitchFamily="2" charset="0"/>
              </a:rPr>
              <a:t>ট</a:t>
            </a:r>
            <a:r>
              <a:rPr lang="bn-IN" sz="4000" dirty="0">
                <a:latin typeface="NikoshBAN" panose="02000000000000000000" pitchFamily="2" charset="0"/>
                <a:cs typeface="NikoshBAN" panose="02000000000000000000" pitchFamily="2" charset="0"/>
              </a:rPr>
              <a:t>ি</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খেলা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খেললে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কেমন</a:t>
            </a:r>
            <a:r>
              <a:rPr lang="en-US" sz="4000" dirty="0">
                <a:latin typeface="NikoshBAN" panose="02000000000000000000" pitchFamily="2" charset="0"/>
                <a:cs typeface="NikoshBAN" panose="02000000000000000000" pitchFamily="2" charset="0"/>
              </a:rPr>
              <a:t> হ</a:t>
            </a:r>
            <a:r>
              <a:rPr lang="bn-IN" sz="4000" dirty="0">
                <a:latin typeface="NikoshBAN" panose="02000000000000000000" pitchFamily="2" charset="0"/>
                <a:cs typeface="NikoshBAN" panose="02000000000000000000" pitchFamily="2" charset="0"/>
              </a:rPr>
              <a:t>য়</a:t>
            </a:r>
            <a:r>
              <a:rPr lang="en-US" sz="40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8DB507BE-1A45-4C36-A2B4-09CE01BDF4AF}"/>
              </a:ext>
            </a:extLst>
          </p:cNvPr>
          <p:cNvSpPr txBox="1"/>
          <p:nvPr/>
        </p:nvSpPr>
        <p:spPr>
          <a:xfrm>
            <a:off x="429709" y="1785034"/>
            <a:ext cx="6564923" cy="769441"/>
          </a:xfrm>
          <a:prstGeom prst="rect">
            <a:avLst/>
          </a:prstGeom>
          <a:noFill/>
        </p:spPr>
        <p:txBody>
          <a:bodyPr wrap="square" rtlCol="0">
            <a:spAutoFit/>
          </a:bodyPr>
          <a:lstStyle/>
          <a:p>
            <a:r>
              <a:rPr lang="en-US" sz="4400" dirty="0" err="1">
                <a:solidFill>
                  <a:srgbClr val="6600FF"/>
                </a:solidFill>
                <a:latin typeface="NikoshBAN" panose="02000000000000000000" pitchFamily="2" charset="0"/>
                <a:cs typeface="NikoshBAN" panose="02000000000000000000" pitchFamily="2" charset="0"/>
              </a:rPr>
              <a:t>খেলা</a:t>
            </a:r>
            <a:r>
              <a:rPr lang="bn-IN" sz="4400" dirty="0">
                <a:solidFill>
                  <a:srgbClr val="6600FF"/>
                </a:solidFill>
                <a:latin typeface="NikoshBAN" panose="02000000000000000000" pitchFamily="2" charset="0"/>
                <a:cs typeface="NikoshBAN" panose="02000000000000000000" pitchFamily="2" charset="0"/>
              </a:rPr>
              <a:t>ট</a:t>
            </a:r>
            <a:r>
              <a:rPr lang="en-US" sz="4400" dirty="0">
                <a:solidFill>
                  <a:srgbClr val="6600FF"/>
                </a:solidFill>
                <a:latin typeface="NikoshBAN" panose="02000000000000000000" pitchFamily="2" charset="0"/>
                <a:cs typeface="NikoshBAN" panose="02000000000000000000" pitchFamily="2" charset="0"/>
              </a:rPr>
              <a:t>ি </a:t>
            </a:r>
            <a:r>
              <a:rPr lang="bn-IN" sz="4400" dirty="0">
                <a:solidFill>
                  <a:srgbClr val="6600FF"/>
                </a:solidFill>
                <a:latin typeface="NikoshBAN" panose="02000000000000000000" pitchFamily="2" charset="0"/>
                <a:cs typeface="NikoshBAN" panose="02000000000000000000" pitchFamily="2" charset="0"/>
              </a:rPr>
              <a:t>ক</a:t>
            </a:r>
            <a:r>
              <a:rPr lang="en-US" sz="4400" dirty="0">
                <a:solidFill>
                  <a:srgbClr val="6600FF"/>
                </a:solidFill>
                <a:latin typeface="NikoshBAN" panose="02000000000000000000" pitchFamily="2" charset="0"/>
                <a:cs typeface="NikoshBAN" panose="02000000000000000000" pitchFamily="2" charset="0"/>
              </a:rPr>
              <a:t>ি </a:t>
            </a:r>
            <a:r>
              <a:rPr lang="en-US" sz="4400" dirty="0" err="1">
                <a:solidFill>
                  <a:srgbClr val="6600FF"/>
                </a:solidFill>
                <a:latin typeface="NikoshBAN" panose="02000000000000000000" pitchFamily="2" charset="0"/>
                <a:cs typeface="NikoshBAN" panose="02000000000000000000" pitchFamily="2" charset="0"/>
              </a:rPr>
              <a:t>আর</a:t>
            </a:r>
            <a:r>
              <a:rPr lang="en-US" sz="4400" dirty="0">
                <a:solidFill>
                  <a:srgbClr val="6600FF"/>
                </a:solidFill>
                <a:latin typeface="NikoshBAN" panose="02000000000000000000" pitchFamily="2" charset="0"/>
                <a:cs typeface="NikoshBAN" panose="02000000000000000000" pitchFamily="2" charset="0"/>
              </a:rPr>
              <a:t> </a:t>
            </a:r>
            <a:r>
              <a:rPr lang="en-US" sz="4400" dirty="0" err="1">
                <a:solidFill>
                  <a:srgbClr val="6600FF"/>
                </a:solidFill>
                <a:latin typeface="NikoshBAN" panose="02000000000000000000" pitchFamily="2" charset="0"/>
                <a:cs typeface="NikoshBAN" panose="02000000000000000000" pitchFamily="2" charset="0"/>
              </a:rPr>
              <a:t>এর</a:t>
            </a:r>
            <a:r>
              <a:rPr lang="en-US" sz="4400" dirty="0">
                <a:solidFill>
                  <a:srgbClr val="6600FF"/>
                </a:solidFill>
                <a:latin typeface="NikoshBAN" panose="02000000000000000000" pitchFamily="2" charset="0"/>
                <a:cs typeface="NikoshBAN" panose="02000000000000000000" pitchFamily="2" charset="0"/>
              </a:rPr>
              <a:t> </a:t>
            </a:r>
            <a:r>
              <a:rPr lang="en-US" sz="4400" dirty="0" err="1">
                <a:solidFill>
                  <a:srgbClr val="6600FF"/>
                </a:solidFill>
                <a:latin typeface="NikoshBAN" panose="02000000000000000000" pitchFamily="2" charset="0"/>
                <a:cs typeface="NikoshBAN" panose="02000000000000000000" pitchFamily="2" charset="0"/>
              </a:rPr>
              <a:t>নিয়ম</a:t>
            </a:r>
            <a:r>
              <a:rPr lang="en-US" sz="4400" dirty="0">
                <a:solidFill>
                  <a:srgbClr val="6600FF"/>
                </a:solidFill>
                <a:latin typeface="NikoshBAN" panose="02000000000000000000" pitchFamily="2" charset="0"/>
                <a:cs typeface="NikoshBAN" panose="02000000000000000000" pitchFamily="2" charset="0"/>
              </a:rPr>
              <a:t> </a:t>
            </a:r>
            <a:r>
              <a:rPr lang="en-US" sz="4400" dirty="0" err="1">
                <a:solidFill>
                  <a:srgbClr val="6600FF"/>
                </a:solidFill>
                <a:latin typeface="NikoshBAN" panose="02000000000000000000" pitchFamily="2" charset="0"/>
                <a:cs typeface="NikoshBAN" panose="02000000000000000000" pitchFamily="2" charset="0"/>
              </a:rPr>
              <a:t>জেনে</a:t>
            </a:r>
            <a:r>
              <a:rPr lang="en-US" sz="4400" dirty="0">
                <a:solidFill>
                  <a:srgbClr val="6600FF"/>
                </a:solidFill>
                <a:latin typeface="NikoshBAN" panose="02000000000000000000" pitchFamily="2" charset="0"/>
                <a:cs typeface="NikoshBAN" panose="02000000000000000000" pitchFamily="2" charset="0"/>
              </a:rPr>
              <a:t> </a:t>
            </a:r>
            <a:r>
              <a:rPr lang="en-US" sz="4400" dirty="0" err="1">
                <a:solidFill>
                  <a:srgbClr val="6600FF"/>
                </a:solidFill>
                <a:latin typeface="NikoshBAN" panose="02000000000000000000" pitchFamily="2" charset="0"/>
                <a:cs typeface="NikoshBAN" panose="02000000000000000000" pitchFamily="2" charset="0"/>
              </a:rPr>
              <a:t>নিইঃ</a:t>
            </a:r>
            <a:r>
              <a:rPr lang="en-US" sz="4400" dirty="0">
                <a:solidFill>
                  <a:srgbClr val="6600FF"/>
                </a:solidFill>
                <a:latin typeface="NikoshBAN" panose="02000000000000000000" pitchFamily="2" charset="0"/>
                <a:cs typeface="NikoshBAN" panose="02000000000000000000" pitchFamily="2" charset="0"/>
              </a:rPr>
              <a:t>  </a:t>
            </a:r>
          </a:p>
        </p:txBody>
      </p:sp>
      <p:sp>
        <p:nvSpPr>
          <p:cNvPr id="6" name="Flowchart: Multidocument 5">
            <a:extLst>
              <a:ext uri="{FF2B5EF4-FFF2-40B4-BE49-F238E27FC236}">
                <a16:creationId xmlns:a16="http://schemas.microsoft.com/office/drawing/2014/main" id="{99416787-1B5D-4589-9332-A1EACE4BDCB1}"/>
              </a:ext>
            </a:extLst>
          </p:cNvPr>
          <p:cNvSpPr/>
          <p:nvPr/>
        </p:nvSpPr>
        <p:spPr>
          <a:xfrm>
            <a:off x="429709" y="232462"/>
            <a:ext cx="3810645" cy="989351"/>
          </a:xfrm>
          <a:prstGeom prst="flowChartMultidocument">
            <a:avLst/>
          </a:prstGeom>
          <a:gradFill>
            <a:gsLst>
              <a:gs pos="48000">
                <a:srgbClr val="00B050"/>
              </a:gs>
              <a:gs pos="100000">
                <a:srgbClr val="FF66FF">
                  <a:alpha val="40000"/>
                </a:srgbClr>
              </a:gs>
            </a:gsLst>
            <a:lin ang="5400000" scaled="1"/>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a:latin typeface="NikoshBAN" panose="02000000000000000000" pitchFamily="2" charset="0"/>
                <a:cs typeface="NikoshBAN" panose="02000000000000000000" pitchFamily="2" charset="0"/>
              </a:rPr>
              <a:t>জোড়ায় কাজ</a:t>
            </a:r>
            <a:endParaRPr lang="en-US" sz="54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E672BCE-055E-4EA6-AD29-09C18C509F9F}"/>
              </a:ext>
            </a:extLst>
          </p:cNvPr>
          <p:cNvSpPr txBox="1"/>
          <p:nvPr/>
        </p:nvSpPr>
        <p:spPr>
          <a:xfrm>
            <a:off x="356381" y="2406909"/>
            <a:ext cx="6775940"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১। প্রত্যেক বেঞ্চে জোড়া গঠন করতে হবে।  </a:t>
            </a:r>
            <a:endParaRPr lang="en-US" sz="40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2BE9404-18EB-47E6-B044-45E0939E3A07}"/>
              </a:ext>
            </a:extLst>
          </p:cNvPr>
          <p:cNvSpPr txBox="1"/>
          <p:nvPr/>
        </p:nvSpPr>
        <p:spPr>
          <a:xfrm>
            <a:off x="335279" y="2977436"/>
            <a:ext cx="11678532" cy="1323439"/>
          </a:xfrm>
          <a:prstGeom prst="rect">
            <a:avLst/>
          </a:prstGeom>
          <a:noFill/>
        </p:spPr>
        <p:txBody>
          <a:bodyPr wrap="square" rtlCol="0">
            <a:spAutoFit/>
          </a:bodyPr>
          <a:lstStyle/>
          <a:p>
            <a:r>
              <a:rPr lang="bn-IN" sz="4000" dirty="0">
                <a:solidFill>
                  <a:srgbClr val="C00000"/>
                </a:solidFill>
                <a:latin typeface="NikoshBAN" panose="02000000000000000000" pitchFamily="2" charset="0"/>
                <a:cs typeface="NikoshBAN" panose="02000000000000000000" pitchFamily="2" charset="0"/>
              </a:rPr>
              <a:t>২। প্রত্যেক জোড়ায় আমি কিছু আকৃতির কার্ড দেব আর তিনটি বক্স         দেব।এবার কার্ড গুলো আকৃতি অনুযায়ি বক্সে রাখতে হবে। </a:t>
            </a:r>
            <a:endParaRPr lang="en-US" sz="4000" dirty="0">
              <a:solidFill>
                <a:srgbClr val="C00000"/>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6C7599B0-044E-444E-AE08-B98D5F28D445}"/>
              </a:ext>
            </a:extLst>
          </p:cNvPr>
          <p:cNvSpPr txBox="1"/>
          <p:nvPr/>
        </p:nvSpPr>
        <p:spPr>
          <a:xfrm>
            <a:off x="194603" y="4125313"/>
            <a:ext cx="11957538" cy="707886"/>
          </a:xfrm>
          <a:prstGeom prst="rect">
            <a:avLst/>
          </a:prstGeom>
          <a:noFill/>
        </p:spPr>
        <p:txBody>
          <a:bodyPr wrap="square" rtlCol="0">
            <a:spAutoFit/>
          </a:bodyPr>
          <a:lstStyle/>
          <a:p>
            <a:r>
              <a:rPr lang="bn-IN" sz="4000" dirty="0">
                <a:solidFill>
                  <a:srgbClr val="002060"/>
                </a:solidFill>
                <a:latin typeface="NikoshBAN" panose="02000000000000000000" pitchFamily="2" charset="0"/>
                <a:cs typeface="NikoshBAN" panose="02000000000000000000" pitchFamily="2" charset="0"/>
              </a:rPr>
              <a:t>৩। জোড়ার প্রত্যেকে খেলবে।প্রথমে একজন খেলবে পরে আরেক জন খেলবে।   </a:t>
            </a:r>
            <a:endParaRPr lang="en-US" sz="4000"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1FC2A6C6-56A6-4D21-BB29-E34A702D069D}"/>
              </a:ext>
            </a:extLst>
          </p:cNvPr>
          <p:cNvSpPr txBox="1"/>
          <p:nvPr/>
        </p:nvSpPr>
        <p:spPr>
          <a:xfrm>
            <a:off x="274316" y="4723836"/>
            <a:ext cx="11877825" cy="1323439"/>
          </a:xfrm>
          <a:prstGeom prst="rect">
            <a:avLst/>
          </a:prstGeom>
          <a:noFill/>
        </p:spPr>
        <p:txBody>
          <a:bodyPr wrap="square" rtlCol="0">
            <a:spAutoFit/>
          </a:bodyPr>
          <a:lstStyle/>
          <a:p>
            <a:r>
              <a:rPr lang="bn-IN" sz="4000" dirty="0">
                <a:solidFill>
                  <a:srgbClr val="00CC00"/>
                </a:solidFill>
                <a:latin typeface="NikoshBAN" panose="02000000000000000000" pitchFamily="2" charset="0"/>
                <a:cs typeface="NikoshBAN" panose="02000000000000000000" pitchFamily="2" charset="0"/>
              </a:rPr>
              <a:t>৪। কার্ড গুলো যখন বক্সে ফেলবে তখন কেন ঐ বক্সে রাখছো তা অন্যকে  বলতে হবে ।  </a:t>
            </a:r>
            <a:endParaRPr lang="en-US" sz="4000" dirty="0">
              <a:solidFill>
                <a:srgbClr val="00CC0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27553B3D-9667-40D9-A554-E65B6A59A901}"/>
              </a:ext>
            </a:extLst>
          </p:cNvPr>
          <p:cNvSpPr txBox="1"/>
          <p:nvPr/>
        </p:nvSpPr>
        <p:spPr>
          <a:xfrm>
            <a:off x="8098301" y="572734"/>
            <a:ext cx="3810645" cy="707886"/>
          </a:xfrm>
          <a:prstGeom prst="rect">
            <a:avLst/>
          </a:prstGeom>
          <a:noFill/>
        </p:spPr>
        <p:txBody>
          <a:bodyPr wrap="square" rtlCol="0">
            <a:spAutoFit/>
          </a:bodyPr>
          <a:lstStyle/>
          <a:p>
            <a:r>
              <a:rPr lang="bn-IN" sz="4000" dirty="0">
                <a:solidFill>
                  <a:srgbClr val="009900"/>
                </a:solidFill>
                <a:latin typeface="NikoshBAN" panose="02000000000000000000" pitchFamily="2" charset="0"/>
                <a:cs typeface="NikoshBAN" panose="02000000000000000000" pitchFamily="2" charset="0"/>
              </a:rPr>
              <a:t>এখন জোড়া তৈরি করি </a:t>
            </a:r>
            <a:endParaRPr lang="en-US" sz="4000" dirty="0">
              <a:solidFill>
                <a:srgbClr val="0099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7050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64" y="3347"/>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eparation 5">
            <a:extLst>
              <a:ext uri="{FF2B5EF4-FFF2-40B4-BE49-F238E27FC236}">
                <a16:creationId xmlns:a16="http://schemas.microsoft.com/office/drawing/2014/main" id="{D1F17D10-7EB9-4AD2-B998-4EF2FB46CFCF}"/>
              </a:ext>
            </a:extLst>
          </p:cNvPr>
          <p:cNvSpPr/>
          <p:nvPr/>
        </p:nvSpPr>
        <p:spPr>
          <a:xfrm>
            <a:off x="397914" y="439224"/>
            <a:ext cx="5212750" cy="1237958"/>
          </a:xfrm>
          <a:prstGeom prst="flowChartPreparation">
            <a:avLst/>
          </a:prstGeom>
          <a:gradFill>
            <a:gsLst>
              <a:gs pos="0">
                <a:schemeClr val="accent2">
                  <a:lumMod val="60000"/>
                  <a:lumOff val="40000"/>
                </a:schemeClr>
              </a:gs>
              <a:gs pos="37000">
                <a:schemeClr val="accent1">
                  <a:lumMod val="45000"/>
                  <a:lumOff val="55000"/>
                </a:schemeClr>
              </a:gs>
              <a:gs pos="83000">
                <a:schemeClr val="accent6">
                  <a:lumMod val="60000"/>
                  <a:lumOff val="40000"/>
                </a:schemeClr>
              </a:gs>
              <a:gs pos="54000">
                <a:schemeClr val="accent4">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a:solidFill>
                  <a:schemeClr val="tx1">
                    <a:lumMod val="95000"/>
                    <a:lumOff val="5000"/>
                  </a:schemeClr>
                </a:solidFill>
                <a:latin typeface="NikoshBAN" panose="02000000000000000000" pitchFamily="2" charset="0"/>
                <a:cs typeface="NikoshBAN" panose="02000000000000000000" pitchFamily="2" charset="0"/>
              </a:rPr>
              <a:t>প্রত্যেক জোড়ার কার্ড ও বক্স</a:t>
            </a:r>
            <a:endParaRPr lang="en-US" sz="44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id="{D7F53B83-3A6E-40B1-B237-FD2433D1A546}"/>
              </a:ext>
            </a:extLst>
          </p:cNvPr>
          <p:cNvSpPr/>
          <p:nvPr/>
        </p:nvSpPr>
        <p:spPr>
          <a:xfrm>
            <a:off x="2363372" y="2039815"/>
            <a:ext cx="1111348" cy="11254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9119B232-4CFD-467F-BFAA-B40DE063DCA0}"/>
              </a:ext>
            </a:extLst>
          </p:cNvPr>
          <p:cNvSpPr/>
          <p:nvPr/>
        </p:nvSpPr>
        <p:spPr>
          <a:xfrm>
            <a:off x="3900770" y="1913207"/>
            <a:ext cx="1519310" cy="112541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852BB70-2CE3-4F3B-A01F-46D172993E1B}"/>
              </a:ext>
            </a:extLst>
          </p:cNvPr>
          <p:cNvSpPr/>
          <p:nvPr/>
        </p:nvSpPr>
        <p:spPr>
          <a:xfrm>
            <a:off x="5753686" y="1793632"/>
            <a:ext cx="1364566" cy="136456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3F6A8E78-F75B-4FF0-A6B5-3D8720946B76}"/>
              </a:ext>
            </a:extLst>
          </p:cNvPr>
          <p:cNvSpPr/>
          <p:nvPr/>
        </p:nvSpPr>
        <p:spPr>
          <a:xfrm>
            <a:off x="7609281" y="1913207"/>
            <a:ext cx="1627163" cy="1005839"/>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75000"/>
                </a:schemeClr>
              </a:solidFill>
            </a:endParaRPr>
          </a:p>
        </p:txBody>
      </p:sp>
      <p:sp>
        <p:nvSpPr>
          <p:cNvPr id="11" name="Right Triangle 10">
            <a:extLst>
              <a:ext uri="{FF2B5EF4-FFF2-40B4-BE49-F238E27FC236}">
                <a16:creationId xmlns:a16="http://schemas.microsoft.com/office/drawing/2014/main" id="{3C10866C-F479-47B6-9460-EB7FBA6BB6B3}"/>
              </a:ext>
            </a:extLst>
          </p:cNvPr>
          <p:cNvSpPr/>
          <p:nvPr/>
        </p:nvSpPr>
        <p:spPr>
          <a:xfrm>
            <a:off x="10329705" y="1677182"/>
            <a:ext cx="1229249" cy="1237958"/>
          </a:xfrm>
          <a:prstGeom prst="rtTriangl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Hollow 12">
            <a:extLst>
              <a:ext uri="{FF2B5EF4-FFF2-40B4-BE49-F238E27FC236}">
                <a16:creationId xmlns:a16="http://schemas.microsoft.com/office/drawing/2014/main" id="{2DB777A6-378B-4F78-8581-4F296389F241}"/>
              </a:ext>
            </a:extLst>
          </p:cNvPr>
          <p:cNvSpPr/>
          <p:nvPr/>
        </p:nvSpPr>
        <p:spPr>
          <a:xfrm>
            <a:off x="590843" y="2114733"/>
            <a:ext cx="1125415" cy="1125416"/>
          </a:xfrm>
          <a:prstGeom prst="donu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Group 1">
            <a:extLst>
              <a:ext uri="{FF2B5EF4-FFF2-40B4-BE49-F238E27FC236}">
                <a16:creationId xmlns:a16="http://schemas.microsoft.com/office/drawing/2014/main" id="{D27C7F8C-A263-4D9B-8564-84AF25C82792}"/>
              </a:ext>
            </a:extLst>
          </p:cNvPr>
          <p:cNvGrpSpPr/>
          <p:nvPr/>
        </p:nvGrpSpPr>
        <p:grpSpPr>
          <a:xfrm>
            <a:off x="407962" y="3598000"/>
            <a:ext cx="1955410" cy="2318490"/>
            <a:chOff x="929990" y="3900344"/>
            <a:chExt cx="1955410" cy="2318490"/>
          </a:xfrm>
        </p:grpSpPr>
        <p:sp>
          <p:nvSpPr>
            <p:cNvPr id="14" name="Flowchart: Magnetic Disk 13">
              <a:extLst>
                <a:ext uri="{FF2B5EF4-FFF2-40B4-BE49-F238E27FC236}">
                  <a16:creationId xmlns:a16="http://schemas.microsoft.com/office/drawing/2014/main" id="{840A2C7C-787A-41C1-9B70-A7B445B8233D}"/>
                </a:ext>
              </a:extLst>
            </p:cNvPr>
            <p:cNvSpPr/>
            <p:nvPr/>
          </p:nvSpPr>
          <p:spPr>
            <a:xfrm>
              <a:off x="929990" y="3900344"/>
              <a:ext cx="1955410" cy="2318490"/>
            </a:xfrm>
            <a:prstGeom prst="flowChartMagneticDisk">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C966A52-F7DF-4D4F-AFA0-E150EA53C754}"/>
                </a:ext>
              </a:extLst>
            </p:cNvPr>
            <p:cNvGrpSpPr/>
            <p:nvPr/>
          </p:nvGrpSpPr>
          <p:grpSpPr>
            <a:xfrm>
              <a:off x="1153550" y="4757245"/>
              <a:ext cx="1617785" cy="1203793"/>
              <a:chOff x="1153550" y="4757245"/>
              <a:chExt cx="1617785" cy="1203793"/>
            </a:xfrm>
          </p:grpSpPr>
          <p:sp>
            <p:nvSpPr>
              <p:cNvPr id="17" name="TextBox 16">
                <a:extLst>
                  <a:ext uri="{FF2B5EF4-FFF2-40B4-BE49-F238E27FC236}">
                    <a16:creationId xmlns:a16="http://schemas.microsoft.com/office/drawing/2014/main" id="{B5DD2D48-F6B1-4016-8523-A9354B0AC58C}"/>
                  </a:ext>
                </a:extLst>
              </p:cNvPr>
              <p:cNvSpPr txBox="1"/>
              <p:nvPr/>
            </p:nvSpPr>
            <p:spPr>
              <a:xfrm>
                <a:off x="1153550" y="4757245"/>
                <a:ext cx="1617785"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তিনকোণা</a:t>
                </a:r>
              </a:p>
              <a:p>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8" name="Right Triangle 17">
                <a:extLst>
                  <a:ext uri="{FF2B5EF4-FFF2-40B4-BE49-F238E27FC236}">
                    <a16:creationId xmlns:a16="http://schemas.microsoft.com/office/drawing/2014/main" id="{8377E0F1-206B-4DDE-8562-E46F49DBCC64}"/>
                  </a:ext>
                </a:extLst>
              </p:cNvPr>
              <p:cNvSpPr/>
              <p:nvPr/>
            </p:nvSpPr>
            <p:spPr>
              <a:xfrm>
                <a:off x="1813728" y="5269057"/>
                <a:ext cx="413325" cy="691981"/>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6EDCB969-B87F-4E91-9CF2-CCF43F29B64D}"/>
              </a:ext>
            </a:extLst>
          </p:cNvPr>
          <p:cNvGrpSpPr/>
          <p:nvPr/>
        </p:nvGrpSpPr>
        <p:grpSpPr>
          <a:xfrm>
            <a:off x="3669389" y="3429000"/>
            <a:ext cx="1955410" cy="2318490"/>
            <a:chOff x="4442375" y="3813379"/>
            <a:chExt cx="1955410" cy="2318490"/>
          </a:xfrm>
        </p:grpSpPr>
        <p:sp>
          <p:nvSpPr>
            <p:cNvPr id="15" name="Flowchart: Magnetic Disk 14">
              <a:extLst>
                <a:ext uri="{FF2B5EF4-FFF2-40B4-BE49-F238E27FC236}">
                  <a16:creationId xmlns:a16="http://schemas.microsoft.com/office/drawing/2014/main" id="{655A38A5-135C-4466-B768-C6822683E76F}"/>
                </a:ext>
              </a:extLst>
            </p:cNvPr>
            <p:cNvSpPr/>
            <p:nvPr/>
          </p:nvSpPr>
          <p:spPr>
            <a:xfrm>
              <a:off x="4442375" y="3813379"/>
              <a:ext cx="1955410" cy="2318490"/>
            </a:xfrm>
            <a:prstGeom prst="flowChartMagneticDisk">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E897E5F8-0083-4385-8EA5-089E6582C32F}"/>
                </a:ext>
              </a:extLst>
            </p:cNvPr>
            <p:cNvGrpSpPr/>
            <p:nvPr/>
          </p:nvGrpSpPr>
          <p:grpSpPr>
            <a:xfrm>
              <a:off x="4636979" y="4757245"/>
              <a:ext cx="1617785" cy="1200329"/>
              <a:chOff x="4611187" y="4694441"/>
              <a:chExt cx="1617785" cy="1200329"/>
            </a:xfrm>
          </p:grpSpPr>
          <p:sp>
            <p:nvSpPr>
              <p:cNvPr id="19" name="TextBox 18">
                <a:extLst>
                  <a:ext uri="{FF2B5EF4-FFF2-40B4-BE49-F238E27FC236}">
                    <a16:creationId xmlns:a16="http://schemas.microsoft.com/office/drawing/2014/main" id="{A8611B0E-AE10-48D4-ADCE-1D03D6D26BED}"/>
                  </a:ext>
                </a:extLst>
              </p:cNvPr>
              <p:cNvSpPr txBox="1"/>
              <p:nvPr/>
            </p:nvSpPr>
            <p:spPr>
              <a:xfrm>
                <a:off x="4611187" y="4694441"/>
                <a:ext cx="1617785"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চারকোণা</a:t>
                </a:r>
              </a:p>
              <a:p>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21" name="Rectangle 20">
                <a:extLst>
                  <a:ext uri="{FF2B5EF4-FFF2-40B4-BE49-F238E27FC236}">
                    <a16:creationId xmlns:a16="http://schemas.microsoft.com/office/drawing/2014/main" id="{7FF1AC6F-5273-4A9B-951A-268FA696155B}"/>
                  </a:ext>
                </a:extLst>
              </p:cNvPr>
              <p:cNvSpPr/>
              <p:nvPr/>
            </p:nvSpPr>
            <p:spPr>
              <a:xfrm>
                <a:off x="5255285" y="5269057"/>
                <a:ext cx="329587" cy="574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a:extLst>
              <a:ext uri="{FF2B5EF4-FFF2-40B4-BE49-F238E27FC236}">
                <a16:creationId xmlns:a16="http://schemas.microsoft.com/office/drawing/2014/main" id="{08FB9375-7379-48A3-85DF-066EEA4B77B2}"/>
              </a:ext>
            </a:extLst>
          </p:cNvPr>
          <p:cNvGrpSpPr/>
          <p:nvPr/>
        </p:nvGrpSpPr>
        <p:grpSpPr>
          <a:xfrm>
            <a:off x="6553695" y="3312655"/>
            <a:ext cx="1955410" cy="2318490"/>
            <a:chOff x="8317188" y="3598000"/>
            <a:chExt cx="1955410" cy="2318490"/>
          </a:xfrm>
        </p:grpSpPr>
        <p:sp>
          <p:nvSpPr>
            <p:cNvPr id="16" name="Flowchart: Magnetic Disk 15">
              <a:extLst>
                <a:ext uri="{FF2B5EF4-FFF2-40B4-BE49-F238E27FC236}">
                  <a16:creationId xmlns:a16="http://schemas.microsoft.com/office/drawing/2014/main" id="{4DB5F823-C4F4-4E44-AB09-DF3BF3C52E5D}"/>
                </a:ext>
              </a:extLst>
            </p:cNvPr>
            <p:cNvSpPr/>
            <p:nvPr/>
          </p:nvSpPr>
          <p:spPr>
            <a:xfrm>
              <a:off x="8317188" y="3598000"/>
              <a:ext cx="1955410" cy="2318490"/>
            </a:xfrm>
            <a:prstGeom prst="flowChartMagneticDisk">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F3113A1-09C0-4A32-B7C8-76CB34D7B117}"/>
                </a:ext>
              </a:extLst>
            </p:cNvPr>
            <p:cNvGrpSpPr/>
            <p:nvPr/>
          </p:nvGrpSpPr>
          <p:grpSpPr>
            <a:xfrm>
              <a:off x="8591674" y="4515750"/>
              <a:ext cx="1617785" cy="1200329"/>
              <a:chOff x="8591674" y="4515750"/>
              <a:chExt cx="1617785" cy="1200329"/>
            </a:xfrm>
          </p:grpSpPr>
          <p:sp>
            <p:nvSpPr>
              <p:cNvPr id="24" name="TextBox 23">
                <a:extLst>
                  <a:ext uri="{FF2B5EF4-FFF2-40B4-BE49-F238E27FC236}">
                    <a16:creationId xmlns:a16="http://schemas.microsoft.com/office/drawing/2014/main" id="{9C33370E-9DCC-42A8-8168-8FF12FDC5622}"/>
                  </a:ext>
                </a:extLst>
              </p:cNvPr>
              <p:cNvSpPr txBox="1"/>
              <p:nvPr/>
            </p:nvSpPr>
            <p:spPr>
              <a:xfrm>
                <a:off x="8591674" y="4515750"/>
                <a:ext cx="1617785"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   গোল </a:t>
                </a:r>
              </a:p>
              <a:p>
                <a:r>
                  <a:rPr lang="bn-IN" sz="3600" dirty="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26" name="Flowchart: Connector 25">
                <a:extLst>
                  <a:ext uri="{FF2B5EF4-FFF2-40B4-BE49-F238E27FC236}">
                    <a16:creationId xmlns:a16="http://schemas.microsoft.com/office/drawing/2014/main" id="{9891CE30-8A30-4512-9F43-69EECE3D675C}"/>
                  </a:ext>
                </a:extLst>
              </p:cNvPr>
              <p:cNvSpPr/>
              <p:nvPr/>
            </p:nvSpPr>
            <p:spPr>
              <a:xfrm>
                <a:off x="9078683" y="5106193"/>
                <a:ext cx="474954" cy="497095"/>
              </a:xfrm>
              <a:prstGeom prst="flowChartConnector">
                <a:avLst/>
              </a:prstGeom>
              <a:solidFill>
                <a:srgbClr val="00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9B07C54C-652D-4379-AB81-EE39C99F404B}"/>
              </a:ext>
            </a:extLst>
          </p:cNvPr>
          <p:cNvSpPr/>
          <p:nvPr/>
        </p:nvSpPr>
        <p:spPr>
          <a:xfrm>
            <a:off x="7407962" y="5655230"/>
            <a:ext cx="4629794" cy="1107996"/>
          </a:xfrm>
          <a:prstGeom prst="rect">
            <a:avLst/>
          </a:prstGeom>
          <a:noFill/>
        </p:spPr>
        <p:txBody>
          <a:bodyPr wrap="none" lIns="91440" tIns="45720" rIns="91440" bIns="45720">
            <a:spAutoFit/>
          </a:bodyPr>
          <a:lstStyle/>
          <a:p>
            <a:pPr algn="ctr"/>
            <a:r>
              <a:rPr lang="bn-IN" sz="6600" dirty="0">
                <a:ln w="0"/>
                <a:solidFill>
                  <a:srgbClr val="FF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ধন্যবাদ সবাইকে </a:t>
            </a:r>
            <a:endParaRPr lang="en-US" sz="6600" dirty="0">
              <a:ln w="0"/>
              <a:solidFill>
                <a:srgbClr val="FF000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sp>
        <p:nvSpPr>
          <p:cNvPr id="28" name="Rectangle 27">
            <a:extLst>
              <a:ext uri="{FF2B5EF4-FFF2-40B4-BE49-F238E27FC236}">
                <a16:creationId xmlns:a16="http://schemas.microsoft.com/office/drawing/2014/main" id="{4192CA1E-3974-4675-8B7D-5C94DAF02601}"/>
              </a:ext>
            </a:extLst>
          </p:cNvPr>
          <p:cNvSpPr/>
          <p:nvPr/>
        </p:nvSpPr>
        <p:spPr>
          <a:xfrm>
            <a:off x="2188769" y="5556526"/>
            <a:ext cx="4403770" cy="1200329"/>
          </a:xfrm>
          <a:prstGeom prst="rect">
            <a:avLst/>
          </a:prstGeom>
        </p:spPr>
        <p:txBody>
          <a:bodyPr wrap="none">
            <a:spAutoFit/>
          </a:bodyPr>
          <a:lstStyle/>
          <a:p>
            <a:pPr algn="ctr"/>
            <a:r>
              <a:rPr lang="bn-IN" sz="7200" b="1" dirty="0">
                <a:ln w="6600">
                  <a:solidFill>
                    <a:schemeClr val="accent2"/>
                  </a:solidFill>
                  <a:prstDash val="solid"/>
                </a:ln>
                <a:solidFill>
                  <a:srgbClr val="FFC000"/>
                </a:solidFill>
                <a:effectLst>
                  <a:outerShdw dist="38100" dir="2700000" algn="tl" rotWithShape="0">
                    <a:schemeClr val="accent2"/>
                  </a:outerShdw>
                </a:effectLst>
                <a:latin typeface="NikoshBAN" panose="02000000000000000000" pitchFamily="2" charset="0"/>
                <a:cs typeface="NikoshBAN" panose="02000000000000000000" pitchFamily="2" charset="0"/>
              </a:rPr>
              <a:t>খেলা শুরু কর।</a:t>
            </a:r>
            <a:r>
              <a:rPr lang="bn-IN" sz="7200" b="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endParaRPr lang="en-US" sz="7200" b="1" dirty="0">
              <a:ln w="6600">
                <a:solidFill>
                  <a:schemeClr val="accent2"/>
                </a:solidFill>
                <a:prstDash val="solid"/>
              </a:ln>
              <a:solidFill>
                <a:schemeClr val="tx1">
                  <a:lumMod val="95000"/>
                  <a:lumOff val="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76392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anim calcmode="lin" valueType="num">
                                      <p:cBhvr>
                                        <p:cTn id="13" dur="2000" fill="hold"/>
                                        <p:tgtEl>
                                          <p:spTgt spid="23"/>
                                        </p:tgtEl>
                                        <p:attrNameLst>
                                          <p:attrName>ppt_w</p:attrName>
                                        </p:attrNameLst>
                                      </p:cBhvr>
                                      <p:tavLst>
                                        <p:tav tm="0" fmla="#ppt_w*sin(2.5*pi*$)">
                                          <p:val>
                                            <p:fltVal val="0"/>
                                          </p:val>
                                        </p:tav>
                                        <p:tav tm="100000">
                                          <p:val>
                                            <p:fltVal val="1"/>
                                          </p:val>
                                        </p:tav>
                                      </p:tavLst>
                                    </p:anim>
                                    <p:anim calcmode="lin" valueType="num">
                                      <p:cBhvr>
                                        <p:cTn id="14" dur="20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5A3EAD-D94C-453C-BE0A-7766FA510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6" y="1673"/>
            <a:ext cx="12192000" cy="6854653"/>
          </a:xfrm>
          <a:prstGeom prst="rect">
            <a:avLst/>
          </a:prstGeom>
          <a:ln w="34925">
            <a:solidFill>
              <a:srgbClr val="EBF6FC"/>
            </a:solidFill>
          </a:ln>
        </p:spPr>
      </p:pic>
      <p:sp>
        <p:nvSpPr>
          <p:cNvPr id="4" name="Rectangle 3">
            <a:extLst>
              <a:ext uri="{FF2B5EF4-FFF2-40B4-BE49-F238E27FC236}">
                <a16:creationId xmlns:a16="http://schemas.microsoft.com/office/drawing/2014/main" id="{9F6581C4-3B8E-4C5D-9B91-F2C058445236}"/>
              </a:ext>
            </a:extLst>
          </p:cNvPr>
          <p:cNvSpPr/>
          <p:nvPr/>
        </p:nvSpPr>
        <p:spPr>
          <a:xfrm>
            <a:off x="1" y="0"/>
            <a:ext cx="12192000" cy="6858000"/>
          </a:xfrm>
          <a:prstGeom prst="rect">
            <a:avLst/>
          </a:prstGeom>
          <a:noFill/>
          <a:ln w="292100" cap="rnd" cmpd="sng">
            <a:gradFill>
              <a:gsLst>
                <a:gs pos="52000">
                  <a:srgbClr val="FF66FF"/>
                </a:gs>
                <a:gs pos="7000">
                  <a:srgbClr val="00CC99"/>
                </a:gs>
                <a:gs pos="1000">
                  <a:srgbClr val="800080">
                    <a:alpha val="20000"/>
                    <a:lumMod val="0"/>
                  </a:srgbClr>
                </a:gs>
                <a:gs pos="40000">
                  <a:srgbClr val="FF3300"/>
                </a:gs>
                <a:gs pos="24000">
                  <a:srgbClr val="7030A0"/>
                </a:gs>
              </a:gsLst>
              <a:lin ang="5400000" scaled="1"/>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a:extLst>
              <a:ext uri="{FF2B5EF4-FFF2-40B4-BE49-F238E27FC236}">
                <a16:creationId xmlns:a16="http://schemas.microsoft.com/office/drawing/2014/main" id="{78DC1089-3A3E-4406-940E-C063F2DC6748}"/>
              </a:ext>
            </a:extLst>
          </p:cNvPr>
          <p:cNvSpPr/>
          <p:nvPr/>
        </p:nvSpPr>
        <p:spPr>
          <a:xfrm>
            <a:off x="238559" y="203718"/>
            <a:ext cx="2984325" cy="1006103"/>
          </a:xfrm>
          <a:prstGeom prst="flowChartTerminator">
            <a:avLst/>
          </a:prstGeom>
          <a:gradFill>
            <a:gsLst>
              <a:gs pos="45000">
                <a:srgbClr val="FF66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solidFill>
                  <a:schemeClr val="tx1">
                    <a:lumMod val="95000"/>
                    <a:lumOff val="5000"/>
                  </a:schemeClr>
                </a:solidFill>
                <a:latin typeface="NikoshBAN" panose="02000000000000000000" pitchFamily="2" charset="0"/>
                <a:cs typeface="NikoshBAN" panose="02000000000000000000" pitchFamily="2" charset="0"/>
              </a:rPr>
              <a:t>পাঠ্যবই সংযোগ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4901B83-412F-4514-88C5-387048983D7E}"/>
              </a:ext>
            </a:extLst>
          </p:cNvPr>
          <p:cNvSpPr txBox="1"/>
          <p:nvPr/>
        </p:nvSpPr>
        <p:spPr>
          <a:xfrm>
            <a:off x="3524533" y="239563"/>
            <a:ext cx="7276375" cy="707886"/>
          </a:xfrm>
          <a:prstGeom prst="rect">
            <a:avLst/>
          </a:prstGeom>
          <a:noFill/>
        </p:spPr>
        <p:txBody>
          <a:bodyPr wrap="square" rtlCol="0">
            <a:spAutoFit/>
          </a:bodyPr>
          <a:lstStyle/>
          <a:p>
            <a:r>
              <a:rPr lang="bn-IN" sz="4000" dirty="0">
                <a:latin typeface="NikoshBAN" panose="02000000000000000000" pitchFamily="2" charset="0"/>
                <a:cs typeface="NikoshBAN" panose="02000000000000000000" pitchFamily="2" charset="0"/>
              </a:rPr>
              <a:t>এবার তোমার পাঠ্যবই এর ৮৮ পৃষ্ঠা বের কর।  </a:t>
            </a:r>
            <a:endParaRPr lang="en-US" sz="4000"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BFE2766F-D927-4526-8901-85F05EA65440}"/>
              </a:ext>
            </a:extLst>
          </p:cNvPr>
          <p:cNvPicPr>
            <a:picLocks noChangeAspect="1"/>
          </p:cNvPicPr>
          <p:nvPr/>
        </p:nvPicPr>
        <p:blipFill rotWithShape="1">
          <a:blip r:embed="rId3">
            <a:extLst>
              <a:ext uri="{28A0092B-C50C-407E-A947-70E740481C1C}">
                <a14:useLocalDpi xmlns:a14="http://schemas.microsoft.com/office/drawing/2010/main" val="0"/>
              </a:ext>
            </a:extLst>
          </a:blip>
          <a:srcRect l="6367" t="15635" r="19133" b="31632"/>
          <a:stretch/>
        </p:blipFill>
        <p:spPr>
          <a:xfrm>
            <a:off x="331616" y="1411866"/>
            <a:ext cx="5764384" cy="4272157"/>
          </a:xfrm>
          <a:prstGeom prst="rect">
            <a:avLst/>
          </a:prstGeom>
        </p:spPr>
      </p:pic>
      <p:pic>
        <p:nvPicPr>
          <p:cNvPr id="10" name="Picture 9">
            <a:extLst>
              <a:ext uri="{FF2B5EF4-FFF2-40B4-BE49-F238E27FC236}">
                <a16:creationId xmlns:a16="http://schemas.microsoft.com/office/drawing/2014/main" id="{011A299E-B07F-4365-A01B-4D1EBE6ECADE}"/>
              </a:ext>
            </a:extLst>
          </p:cNvPr>
          <p:cNvPicPr>
            <a:picLocks noChangeAspect="1"/>
          </p:cNvPicPr>
          <p:nvPr/>
        </p:nvPicPr>
        <p:blipFill rotWithShape="1">
          <a:blip r:embed="rId4">
            <a:extLst>
              <a:ext uri="{28A0092B-C50C-407E-A947-70E740481C1C}">
                <a14:useLocalDpi xmlns:a14="http://schemas.microsoft.com/office/drawing/2010/main" val="0"/>
              </a:ext>
            </a:extLst>
          </a:blip>
          <a:srcRect l="142" t="2393" r="53516" b="3745"/>
          <a:stretch/>
        </p:blipFill>
        <p:spPr>
          <a:xfrm>
            <a:off x="6593060" y="891476"/>
            <a:ext cx="5026858" cy="5440700"/>
          </a:xfrm>
          <a:prstGeom prst="rect">
            <a:avLst/>
          </a:prstGeom>
        </p:spPr>
      </p:pic>
      <p:sp>
        <p:nvSpPr>
          <p:cNvPr id="12" name="Rectangle 11">
            <a:extLst>
              <a:ext uri="{FF2B5EF4-FFF2-40B4-BE49-F238E27FC236}">
                <a16:creationId xmlns:a16="http://schemas.microsoft.com/office/drawing/2014/main" id="{DD7BF422-B6C5-4E1A-B530-B892DB7D143A}"/>
              </a:ext>
            </a:extLst>
          </p:cNvPr>
          <p:cNvSpPr/>
          <p:nvPr/>
        </p:nvSpPr>
        <p:spPr>
          <a:xfrm>
            <a:off x="1596894" y="5843413"/>
            <a:ext cx="4466287"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ছবিটি ভাল করে লক্ষ্য কর। </a:t>
            </a:r>
            <a:endParaRPr lang="en-US" sz="4000" dirty="0"/>
          </a:p>
        </p:txBody>
      </p:sp>
    </p:spTree>
    <p:extLst>
      <p:ext uri="{BB962C8B-B14F-4D97-AF65-F5344CB8AC3E}">
        <p14:creationId xmlns:p14="http://schemas.microsoft.com/office/powerpoint/2010/main" val="6524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784</Words>
  <Application>Microsoft Office PowerPoint</Application>
  <PresentationFormat>Widescreen</PresentationFormat>
  <Paragraphs>79</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NikoshBAN</vt:lpstr>
      <vt:lpstr>Times New Roman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K.M. Abdul Bari</dc:creator>
  <cp:lastModifiedBy>K.M. Abdul Bari</cp:lastModifiedBy>
  <cp:revision>85</cp:revision>
  <dcterms:created xsi:type="dcterms:W3CDTF">2020-10-30T16:40:53Z</dcterms:created>
  <dcterms:modified xsi:type="dcterms:W3CDTF">2020-11-16T16:58:45Z</dcterms:modified>
</cp:coreProperties>
</file>