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78" r:id="rId4"/>
    <p:sldId id="279" r:id="rId5"/>
    <p:sldId id="280" r:id="rId6"/>
    <p:sldId id="261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D6CFFD"/>
    <a:srgbClr val="BECDF6"/>
    <a:srgbClr val="D1C7ED"/>
    <a:srgbClr val="CEE6CF"/>
    <a:srgbClr val="66CC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910" autoAdjust="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2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3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6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5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125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FABBDC3-350C-4288-BDE2-EF1E6EF9AF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EC8A1A-9859-44BB-97BA-5FA4DDA1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3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57FF45-E965-4F8E-8EC7-A3A3EAEB7FF3}"/>
              </a:ext>
            </a:extLst>
          </p:cNvPr>
          <p:cNvSpPr txBox="1"/>
          <p:nvPr/>
        </p:nvSpPr>
        <p:spPr>
          <a:xfrm>
            <a:off x="1822466" y="338311"/>
            <a:ext cx="854706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59EBC7-992F-4F7E-BC65-C01F5B35B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66" y="1550504"/>
            <a:ext cx="7772108" cy="446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22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03469" y="265608"/>
            <a:ext cx="4185062" cy="11281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485" y="2056325"/>
            <a:ext cx="10189029" cy="40257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ক) উত্তম পুরুষের অনুজ্ঞা পদ হতে পারে না।</a:t>
            </a: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কারণ,কেউ নিজেকে আদেশ করতে পারে না।</a:t>
            </a: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খ)অপ্রত্যক্ষ বলে নাম পুরুষের অনুজ্ঞা হয় না।</a:t>
            </a: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তবে এই মত সবাই সমর্থ করে না।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444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08991" y="1595021"/>
            <a:ext cx="10774018" cy="52629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bn-IN" sz="2800" dirty="0"/>
          </a:p>
          <a:p>
            <a:r>
              <a:rPr lang="bn-IN" sz="2800" dirty="0"/>
              <a:t>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ধরন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সর্বনাম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বিভক্তি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উদাহরণ/ক্রিয়াপদ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১)সম্ভ্রমাত্নক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আপনি,তিনি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উন,ন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যাউন,যান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২)সাধারণ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তুমি,তোমরা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অ,ও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করো,যাও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৩)তুচ্ছার্থক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তুই,তোরা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০(শূন্য)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কর্,যা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C32F28-BCC1-4AA3-BF27-BF2E4995640D}"/>
              </a:ext>
            </a:extLst>
          </p:cNvPr>
          <p:cNvSpPr txBox="1"/>
          <p:nvPr/>
        </p:nvSpPr>
        <p:spPr>
          <a:xfrm>
            <a:off x="708991" y="462458"/>
            <a:ext cx="1077401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মধ্যম ও নাম পুরুষের বর্তমান অনুজ্ঞার রূপঃ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51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1066" y="1444486"/>
            <a:ext cx="10292551" cy="50370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১.মূল ক্রিয়াপদের সংগে-ইতে/-তে বিভক্তি যুক্ত হয়ে অসমাপিকা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 গঠন করা যায়। অসমাপিকা ক্রিয়াপদ থাক্ ধাতুর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সংগে যুক্ত করে যে ক্রিয়াপদ হয়,উভয়ে মিলে যৌগিক ক্রিয়া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তৈরী করে।এই যৌগিক ক্রিয়া ঘটমান অনুজ্ঞার অর্থ প্রকাশ করে।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যেমন-(সে)-ইতে/-তে+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উক(করিতে/করতে থাকুক)।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(তিনি/আপনি)-ইতে/-তে+-উন(করিতে/করতে থাকুন)।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থাক্ ধাতুর সঙ্গে যুক্ত ক্রিয়াবিভক্তিগুলোই অনুজ্ঞা অর্থ প্রকাশ করে।মূল ক্রিয়া থেকে উৎপন্ন অসমাপিকা ক্রিয়াটি ঘটমানতা প্রকাশে সাহায্য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6565F-A72E-4271-8282-FB7DE02E2B60}"/>
              </a:ext>
            </a:extLst>
          </p:cNvPr>
          <p:cNvSpPr txBox="1"/>
          <p:nvPr/>
        </p:nvSpPr>
        <p:spPr>
          <a:xfrm>
            <a:off x="1091066" y="265043"/>
            <a:ext cx="10292551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ঘটমান বর্তমান অনুজ্ঞা</a:t>
            </a:r>
            <a:endParaRPr lang="en-US" sz="4800" dirty="0"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34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4339" y="1661470"/>
            <a:ext cx="9215252" cy="41714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ঘটমান ভবিষ্যৎ অনুজ্ঞার জন্য পৃথক ক্রিয়াবিভক্তির অস্তিত্ব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স্বীকার করা অনাবশ্যক। যেমন--ইতে/-তে+-ইবেন/-বেন(করিতে 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থাকিবেন/করতে থাকবেন)।-ইতে/-তে+ইও-এ/-ও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(করিতে থাকিও/করতে থেকো)।</a:t>
            </a:r>
          </a:p>
          <a:p>
            <a:pPr algn="just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2EA338-9386-45EB-88B4-E318E5E14D24}"/>
              </a:ext>
            </a:extLst>
          </p:cNvPr>
          <p:cNvSpPr txBox="1"/>
          <p:nvPr/>
        </p:nvSpPr>
        <p:spPr>
          <a:xfrm>
            <a:off x="1453609" y="4611755"/>
            <a:ext cx="6655989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ভবিষ্যত কালের অনুজ্ঞায় উত্তম পুরুষ ব্যবহৃত হয় না।</a:t>
            </a:r>
            <a:endParaRPr lang="en-US" sz="32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C0EFAC-41F1-45A3-B8A2-9C93F45EB246}"/>
              </a:ext>
            </a:extLst>
          </p:cNvPr>
          <p:cNvSpPr txBox="1"/>
          <p:nvPr/>
        </p:nvSpPr>
        <p:spPr>
          <a:xfrm>
            <a:off x="1334339" y="830473"/>
            <a:ext cx="921525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ঘটমান ভবিষ্যত অনুজ্ঞা</a:t>
            </a:r>
            <a:endParaRPr lang="en-US" sz="48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10571" y="598413"/>
            <a:ext cx="3087585" cy="11281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1478" y="2137387"/>
            <a:ext cx="9475305" cy="4001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400" dirty="0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4400" dirty="0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অনুজ্ঞার</a:t>
            </a:r>
            <a:r>
              <a:rPr lang="en-US" sz="4400" dirty="0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বিভক্তিসমূহ</a:t>
            </a:r>
            <a:r>
              <a:rPr lang="en-US" sz="4400" dirty="0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খাতায় লিখ।</a:t>
            </a:r>
            <a:endParaRPr lang="en-US" sz="4400" dirty="0">
              <a:solidFill>
                <a:srgbClr val="00B050"/>
              </a:solidFill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7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4671" y="2544255"/>
            <a:ext cx="7875920" cy="37768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অনুজ্ঞা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মধ্যম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পুরুষেই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28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বু</a:t>
            </a:r>
            <a:r>
              <a:rPr lang="en-US" sz="2800" u="sng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ঝিয়ে</a:t>
            </a:r>
            <a:r>
              <a:rPr lang="en-US" sz="2800" u="sng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bn-BD" sz="28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bn-BD" sz="2800" dirty="0"/>
          </a:p>
          <a:p>
            <a:pPr algn="ctr"/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68276E-AD73-4F14-A737-747D6D1A39ED}"/>
              </a:ext>
            </a:extLst>
          </p:cNvPr>
          <p:cNvSpPr txBox="1"/>
          <p:nvPr/>
        </p:nvSpPr>
        <p:spPr>
          <a:xfrm>
            <a:off x="3975652" y="437322"/>
            <a:ext cx="3101009" cy="923330"/>
          </a:xfrm>
          <a:prstGeom prst="rect">
            <a:avLst/>
          </a:prstGeom>
          <a:solidFill>
            <a:srgbClr val="BECDF6"/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50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3582" y="1228299"/>
            <a:ext cx="9970841" cy="49609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কোন কোন অর্থে অনুজ্ঞার ব্যবহার হয়েছে,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নিচের বাক্যগুলো বলো-</a:t>
            </a:r>
          </a:p>
          <a:p>
            <a:pPr algn="ctr"/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ওগো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তোরা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যাস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বাহিরে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খোদা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হায়াত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দরাজ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BD" sz="36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জাহান্নামে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যাক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দয়া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		(ঙ) কড়া রোদে ঘোরাফেরা করিস না।  </a:t>
            </a:r>
            <a:endParaRPr lang="bn-BD" sz="36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51EE73-BBC6-4A24-993C-17D0A08FC976}"/>
              </a:ext>
            </a:extLst>
          </p:cNvPr>
          <p:cNvSpPr txBox="1"/>
          <p:nvPr/>
        </p:nvSpPr>
        <p:spPr>
          <a:xfrm>
            <a:off x="1042901" y="368492"/>
            <a:ext cx="995152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1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64DE63A-02DF-4FFD-B09E-310A0C8A63B6}"/>
              </a:ext>
            </a:extLst>
          </p:cNvPr>
          <p:cNvSpPr txBox="1"/>
          <p:nvPr/>
        </p:nvSpPr>
        <p:spPr>
          <a:xfrm>
            <a:off x="263663" y="736249"/>
            <a:ext cx="1166467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7BB4E-6FE2-48A6-9826-2FC8923836FF}"/>
              </a:ext>
            </a:extLst>
          </p:cNvPr>
          <p:cNvSpPr txBox="1"/>
          <p:nvPr/>
        </p:nvSpPr>
        <p:spPr>
          <a:xfrm>
            <a:off x="556592" y="2652195"/>
            <a:ext cx="9912626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অনুজ্ঞা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আনবে।</a:t>
            </a:r>
          </a:p>
          <a:p>
            <a:endParaRPr lang="bn-IN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35AFCFF-CD83-4F72-AAA8-23AF6721BA80}"/>
              </a:ext>
            </a:extLst>
          </p:cNvPr>
          <p:cNvSpPr txBox="1"/>
          <p:nvPr/>
        </p:nvSpPr>
        <p:spPr>
          <a:xfrm>
            <a:off x="1649895" y="400466"/>
            <a:ext cx="8653669" cy="1200329"/>
          </a:xfrm>
          <a:prstGeom prst="rect">
            <a:avLst/>
          </a:prstGeom>
          <a:solidFill>
            <a:srgbClr val="D6CF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00B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8194D9-B4B5-41AC-B915-614A37D7B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895" y="2392432"/>
            <a:ext cx="8653669" cy="37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0E133C-CDA0-4263-8EDC-548595D2214B}"/>
              </a:ext>
            </a:extLst>
          </p:cNvPr>
          <p:cNvSpPr txBox="1"/>
          <p:nvPr/>
        </p:nvSpPr>
        <p:spPr>
          <a:xfrm>
            <a:off x="4398642" y="340073"/>
            <a:ext cx="28416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E7124C-D92B-46BA-AE70-B282C7424BA6}"/>
              </a:ext>
            </a:extLst>
          </p:cNvPr>
          <p:cNvSpPr txBox="1"/>
          <p:nvPr/>
        </p:nvSpPr>
        <p:spPr>
          <a:xfrm>
            <a:off x="-432592" y="4210777"/>
            <a:ext cx="56130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   	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দুলাল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বাঙ্গুরী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algn="ctr"/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626A02-3368-4228-A7AC-FF481ABEA2F2}"/>
              </a:ext>
            </a:extLst>
          </p:cNvPr>
          <p:cNvSpPr txBox="1"/>
          <p:nvPr/>
        </p:nvSpPr>
        <p:spPr>
          <a:xfrm>
            <a:off x="5780500" y="3964556"/>
            <a:ext cx="462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 দশম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 ২য়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অনুজ্ঞা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2364E8-9F71-4E3C-A8FA-FE557D575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41" y="1153591"/>
            <a:ext cx="3307944" cy="254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72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62996D-17CA-48ED-A1B5-90A599E3D73E}"/>
              </a:ext>
            </a:extLst>
          </p:cNvPr>
          <p:cNvSpPr txBox="1"/>
          <p:nvPr/>
        </p:nvSpPr>
        <p:spPr>
          <a:xfrm>
            <a:off x="337930" y="1702074"/>
            <a:ext cx="112378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5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5400" dirty="0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5400" dirty="0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5400" dirty="0">
              <a:solidFill>
                <a:srgbClr val="0070C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তুই</a:t>
            </a:r>
            <a:r>
              <a:rPr lang="en-US" sz="54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54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solidFill>
                <a:srgbClr val="C0000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54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54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endParaRPr lang="bn-IN" sz="5400" dirty="0">
              <a:solidFill>
                <a:srgbClr val="00B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985C226-2137-4095-AFCB-9D8A64256E00}"/>
              </a:ext>
            </a:extLst>
          </p:cNvPr>
          <p:cNvSpPr/>
          <p:nvPr/>
        </p:nvSpPr>
        <p:spPr>
          <a:xfrm>
            <a:off x="5956852" y="2689015"/>
            <a:ext cx="1099930" cy="316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F46A173-50D3-4258-80BF-939370164B3D}"/>
              </a:ext>
            </a:extLst>
          </p:cNvPr>
          <p:cNvSpPr/>
          <p:nvPr/>
        </p:nvSpPr>
        <p:spPr>
          <a:xfrm>
            <a:off x="5943599" y="3462664"/>
            <a:ext cx="1099930" cy="316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43B5CB9-87A6-4129-AD33-BFB1C7D7D829}"/>
              </a:ext>
            </a:extLst>
          </p:cNvPr>
          <p:cNvSpPr/>
          <p:nvPr/>
        </p:nvSpPr>
        <p:spPr>
          <a:xfrm>
            <a:off x="5943598" y="4347876"/>
            <a:ext cx="1099930" cy="316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946CC-02E3-49D6-9979-A9B4537D5A79}"/>
              </a:ext>
            </a:extLst>
          </p:cNvPr>
          <p:cNvSpPr txBox="1"/>
          <p:nvPr/>
        </p:nvSpPr>
        <p:spPr>
          <a:xfrm>
            <a:off x="7414591" y="2448973"/>
            <a:ext cx="21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70C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অনুরোধ</a:t>
            </a:r>
            <a:endParaRPr lang="en-US" sz="5400" dirty="0">
              <a:solidFill>
                <a:srgbClr val="0070C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EFCD81-FBAD-447D-9726-2C1F192C6073}"/>
              </a:ext>
            </a:extLst>
          </p:cNvPr>
          <p:cNvSpPr txBox="1"/>
          <p:nvPr/>
        </p:nvSpPr>
        <p:spPr>
          <a:xfrm>
            <a:off x="7414591" y="3317901"/>
            <a:ext cx="1775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আদেশ</a:t>
            </a:r>
            <a:r>
              <a:rPr lang="en-US" sz="54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83F592-F739-4A9F-B2E5-86380947EA09}"/>
              </a:ext>
            </a:extLst>
          </p:cNvPr>
          <p:cNvSpPr txBox="1"/>
          <p:nvPr/>
        </p:nvSpPr>
        <p:spPr>
          <a:xfrm>
            <a:off x="7414591" y="4044662"/>
            <a:ext cx="2875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54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699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5047D7-87B9-4539-A4A5-45AA63D665C6}"/>
              </a:ext>
            </a:extLst>
          </p:cNvPr>
          <p:cNvSpPr txBox="1"/>
          <p:nvPr/>
        </p:nvSpPr>
        <p:spPr>
          <a:xfrm>
            <a:off x="483705" y="513521"/>
            <a:ext cx="11224590" cy="5804453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56D97A-189F-4CF0-B5E6-5DD058E31029}"/>
              </a:ext>
            </a:extLst>
          </p:cNvPr>
          <p:cNvSpPr txBox="1"/>
          <p:nvPr/>
        </p:nvSpPr>
        <p:spPr>
          <a:xfrm>
            <a:off x="1172817" y="1012953"/>
            <a:ext cx="9846365" cy="233910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as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bn-IN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1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63133F-3EAF-4BE5-AE40-731DE3C59254}"/>
              </a:ext>
            </a:extLst>
          </p:cNvPr>
          <p:cNvSpPr txBox="1"/>
          <p:nvPr/>
        </p:nvSpPr>
        <p:spPr>
          <a:xfrm>
            <a:off x="483704" y="374377"/>
            <a:ext cx="11224589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0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314138-8224-4227-9B12-A2FC551C201A}"/>
              </a:ext>
            </a:extLst>
          </p:cNvPr>
          <p:cNvSpPr txBox="1"/>
          <p:nvPr/>
        </p:nvSpPr>
        <p:spPr>
          <a:xfrm>
            <a:off x="483703" y="1774354"/>
            <a:ext cx="11224590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bn-IN" sz="4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১.বাংলা অনুজ্ঞা ক</a:t>
            </a:r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াকে</a:t>
            </a:r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৩.বর্তমান কালের অনুজ্ঞার বিভক্তিসমূহ বলতে পারবে।</a:t>
            </a:r>
          </a:p>
          <a:p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ভবিষ্যৎ কালের অনুজ্ঞার বিভক্তিসমূহ বলতে পারবে</a:t>
            </a:r>
          </a:p>
          <a:p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29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331345" y="1815749"/>
            <a:ext cx="2161310" cy="831272"/>
          </a:xfrm>
          <a:prstGeom prst="homePlate">
            <a:avLst>
              <a:gd name="adj" fmla="val 171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অনুরোধ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31345" y="3311180"/>
            <a:ext cx="2161310" cy="950025"/>
          </a:xfrm>
          <a:prstGeom prst="homePlate">
            <a:avLst>
              <a:gd name="adj" fmla="val 15601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31345" y="5253875"/>
            <a:ext cx="2161310" cy="1016000"/>
          </a:xfrm>
          <a:prstGeom prst="homePlate">
            <a:avLst>
              <a:gd name="adj" fmla="val 15565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22A665-B6F1-4116-9081-2BB3742559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696" y="3292473"/>
            <a:ext cx="2688121" cy="15139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FB2250-2330-4E39-8C7F-83EFC79EBA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82" y="5023503"/>
            <a:ext cx="2658147" cy="13972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E329FD-E5E8-4D09-B16D-62CB7E55B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696" y="1454374"/>
            <a:ext cx="2688120" cy="1620983"/>
          </a:xfrm>
          <a:prstGeom prst="rect">
            <a:avLst/>
          </a:prstGeom>
        </p:spPr>
      </p:pic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2F068476-4706-488E-9E4C-0EADBF1130DA}"/>
              </a:ext>
            </a:extLst>
          </p:cNvPr>
          <p:cNvSpPr/>
          <p:nvPr/>
        </p:nvSpPr>
        <p:spPr>
          <a:xfrm>
            <a:off x="4081944" y="187039"/>
            <a:ext cx="4067868" cy="64353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দেখে নেই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4F21B3C2-5C50-4D86-A87F-1FF94A9D5C54}"/>
              </a:ext>
            </a:extLst>
          </p:cNvPr>
          <p:cNvSpPr/>
          <p:nvPr/>
        </p:nvSpPr>
        <p:spPr>
          <a:xfrm>
            <a:off x="5671930" y="1815748"/>
            <a:ext cx="887896" cy="643535"/>
          </a:xfrm>
          <a:prstGeom prst="leftArrow">
            <a:avLst>
              <a:gd name="adj1" fmla="val 50000"/>
              <a:gd name="adj2" fmla="val 105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CB8A6BA1-A385-4EDA-B7C3-220C8FCD9B00}"/>
              </a:ext>
            </a:extLst>
          </p:cNvPr>
          <p:cNvSpPr/>
          <p:nvPr/>
        </p:nvSpPr>
        <p:spPr>
          <a:xfrm>
            <a:off x="5603383" y="3773841"/>
            <a:ext cx="887896" cy="698213"/>
          </a:xfrm>
          <a:prstGeom prst="leftArrow">
            <a:avLst>
              <a:gd name="adj1" fmla="val 50000"/>
              <a:gd name="adj2" fmla="val 106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4B50123C-78C7-47E9-82FE-845356091F3F}"/>
              </a:ext>
            </a:extLst>
          </p:cNvPr>
          <p:cNvSpPr/>
          <p:nvPr/>
        </p:nvSpPr>
        <p:spPr>
          <a:xfrm>
            <a:off x="5603383" y="5400350"/>
            <a:ext cx="956443" cy="643535"/>
          </a:xfrm>
          <a:prstGeom prst="leftArrow">
            <a:avLst>
              <a:gd name="adj1" fmla="val 50000"/>
              <a:gd name="adj2" fmla="val 128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FAA17-5638-4618-BAE2-1F6A43C25511}"/>
              </a:ext>
            </a:extLst>
          </p:cNvPr>
          <p:cNvSpPr txBox="1"/>
          <p:nvPr/>
        </p:nvSpPr>
        <p:spPr>
          <a:xfrm>
            <a:off x="7103166" y="1809620"/>
            <a:ext cx="3684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কাজটা</a:t>
            </a: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D0BBF-49D1-4863-A065-E7D5BCB42D20}"/>
              </a:ext>
            </a:extLst>
          </p:cNvPr>
          <p:cNvSpPr txBox="1"/>
          <p:nvPr/>
        </p:nvSpPr>
        <p:spPr>
          <a:xfrm>
            <a:off x="7103166" y="3773841"/>
            <a:ext cx="333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দরখাস্তটা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পড়ুন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6F2A78-D5E9-4B21-B80D-37818000A506}"/>
              </a:ext>
            </a:extLst>
          </p:cNvPr>
          <p:cNvSpPr txBox="1"/>
          <p:nvPr/>
        </p:nvSpPr>
        <p:spPr>
          <a:xfrm>
            <a:off x="7215809" y="5459110"/>
            <a:ext cx="3114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রোদে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ঘোরাফেরা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করিস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620443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16" grpId="0" animBg="1"/>
      <p:bldP spid="2" grpId="0" animBg="1"/>
      <p:bldP spid="3" grpId="0" animBg="1"/>
      <p:bldP spid="5" grpId="0" animBg="1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5424" y="1530827"/>
            <a:ext cx="11701154" cy="44591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আদেশ, অনুরোধ, অনুমতি, প্রার্থনা, অনুনয় প্রভৃতি অর্থে 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 এবং ভবিষ্যৎ কালে মধ্যম পুরুষে ক্রিয়াপদের 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যেরূপ হয় তাই অনুজ্ঞা পদ।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605642" y="224443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C3200-92AE-47F2-97F6-169DB80B5762}"/>
              </a:ext>
            </a:extLst>
          </p:cNvPr>
          <p:cNvSpPr txBox="1"/>
          <p:nvPr/>
        </p:nvSpPr>
        <p:spPr>
          <a:xfrm>
            <a:off x="245422" y="343319"/>
            <a:ext cx="11701155" cy="18620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solidFill>
                  <a:srgbClr val="0070C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>
                <a:solidFill>
                  <a:srgbClr val="0070C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11500" dirty="0">
                <a:solidFill>
                  <a:srgbClr val="0070C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নুজ্ঞা পদ</a:t>
            </a:r>
            <a:endParaRPr lang="en-US" sz="11500" dirty="0">
              <a:solidFill>
                <a:srgbClr val="0070C0"/>
              </a:solidFill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75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।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8491" y="1604289"/>
            <a:ext cx="11067802" cy="4750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>
              <a:solidFill>
                <a:srgbClr val="002060"/>
              </a:solidFill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মধ্যম পুরুষের তুচ্ছার্থক বা ঘনিষ্ঠার্থক সর্বনামের অনুজ্ঞায়</a:t>
            </a:r>
          </a:p>
          <a:p>
            <a:pPr algn="just"/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 কোনো বিভক্তি যোগ হয় না।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মূল ধাতুটিই ক্রিয়াপদ </a:t>
            </a:r>
            <a:endParaRPr lang="bn-IN" sz="4400" dirty="0">
              <a:solidFill>
                <a:srgbClr val="002060"/>
              </a:solidFill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রূপে ব্যবহৃত হয়।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যেমন-মধ্যম পুরুষ তুচ্ছর্থক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ঘনিষ্ঠার্থক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তুই,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400" dirty="0">
              <a:solidFill>
                <a:srgbClr val="002060"/>
              </a:solidFill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কিন্তু অনুরোধ,আদেশ বা এইরূপ অর্থে</a:t>
            </a:r>
            <a:r>
              <a:rPr lang="bn-IN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সম্ভ্রমাত্নক মধ্যম</a:t>
            </a:r>
            <a:r>
              <a:rPr lang="bn-IN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bn-IN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dirty="0">
                <a:solidFill>
                  <a:srgbClr val="00206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আপনি বা আপনারা।সাধারণ মধ্যম পুরুষ-তুমি বা তোমরা। </a:t>
            </a:r>
            <a:endParaRPr lang="en-US" sz="4400" dirty="0">
              <a:solidFill>
                <a:srgbClr val="002060"/>
              </a:solidFill>
              <a:highlight>
                <a:srgbClr val="99FF66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91E3E9-C2FA-4090-97F6-801E98B0C1FA}"/>
              </a:ext>
            </a:extLst>
          </p:cNvPr>
          <p:cNvSpPr txBox="1"/>
          <p:nvPr/>
        </p:nvSpPr>
        <p:spPr>
          <a:xfrm>
            <a:off x="3739522" y="247220"/>
            <a:ext cx="450573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অনুজ্ঞা</a:t>
            </a:r>
            <a:r>
              <a:rPr lang="en-US" sz="4800" dirty="0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800" dirty="0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800" dirty="0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800" dirty="0">
                <a:solidFill>
                  <a:srgbClr val="FF0000"/>
                </a:solidFill>
                <a:highlight>
                  <a:srgbClr val="99FF66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5C0772-29DE-4F92-9AF7-A7D3FCF6879F}"/>
              </a:ext>
            </a:extLst>
          </p:cNvPr>
          <p:cNvSpPr/>
          <p:nvPr/>
        </p:nvSpPr>
        <p:spPr>
          <a:xfrm>
            <a:off x="4638260" y="1866806"/>
            <a:ext cx="1815548" cy="56984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নং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0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6358" y="487167"/>
            <a:ext cx="3136807" cy="8910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364" y="1855303"/>
            <a:ext cx="10575235" cy="46382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বাংলা রীতিতে মধ্যম পুরুষের অনুজ্ঞায় ক্রিয়ার সঙ্গে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‘হ’যোগ করার নিয়ম ছিল বর্তমানে এই ‘হ’ অ,এবংও তে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হয়েছে।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‘করহ’-কর।</a:t>
            </a:r>
          </a:p>
          <a:p>
            <a:pPr algn="ctr"/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‘দেহ’-দাও।</a:t>
            </a:r>
            <a:endParaRPr lang="en-US" sz="4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84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1753</TotalTime>
  <Words>596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Garamond</vt:lpstr>
      <vt:lpstr>NikoshBAN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Shahnaz Akter</dc:creator>
  <cp:lastModifiedBy>MD.DULAL</cp:lastModifiedBy>
  <cp:revision>197</cp:revision>
  <dcterms:created xsi:type="dcterms:W3CDTF">2019-07-30T14:21:54Z</dcterms:created>
  <dcterms:modified xsi:type="dcterms:W3CDTF">2020-11-17T12:22:48Z</dcterms:modified>
</cp:coreProperties>
</file>