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9" r:id="rId2"/>
    <p:sldMasterId id="2147483736" r:id="rId3"/>
    <p:sldMasterId id="2147483748" r:id="rId4"/>
  </p:sldMasterIdLst>
  <p:sldIdLst>
    <p:sldId id="277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1" r:id="rId16"/>
    <p:sldId id="266" r:id="rId17"/>
    <p:sldId id="270" r:id="rId18"/>
    <p:sldId id="269" r:id="rId19"/>
    <p:sldId id="276" r:id="rId20"/>
    <p:sldId id="268" r:id="rId21"/>
    <p:sldId id="274" r:id="rId22"/>
    <p:sldId id="273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441058-43D1-46E0-ACF3-67D2AFF7DAC7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4AD120D2-AA99-450D-B981-FBC129CF819B}">
      <dgm:prSet phldrT="[Text]" phldr="1"/>
      <dgm:spPr/>
      <dgm:t>
        <a:bodyPr/>
        <a:lstStyle/>
        <a:p>
          <a:endParaRPr lang="en-US" dirty="0"/>
        </a:p>
      </dgm:t>
    </dgm:pt>
    <dgm:pt modelId="{766FFDF0-4208-4085-A1C2-13C07B22723C}" type="sibTrans" cxnId="{1AE29F13-F63D-48B2-8F04-81423430CFC1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2000" r="-72000"/>
          </a:stretch>
        </a:blipFill>
      </dgm:spPr>
      <dgm:t>
        <a:bodyPr/>
        <a:lstStyle/>
        <a:p>
          <a:endParaRPr lang="en-US"/>
        </a:p>
      </dgm:t>
    </dgm:pt>
    <dgm:pt modelId="{87B21127-213D-4C41-86AD-10E8315A28F9}" type="parTrans" cxnId="{1AE29F13-F63D-48B2-8F04-81423430CFC1}">
      <dgm:prSet/>
      <dgm:spPr/>
      <dgm:t>
        <a:bodyPr/>
        <a:lstStyle/>
        <a:p>
          <a:endParaRPr lang="en-US"/>
        </a:p>
      </dgm:t>
    </dgm:pt>
    <dgm:pt modelId="{F958BC4E-78F8-432D-A022-4C5669A9FE6B}" type="pres">
      <dgm:prSet presAssocID="{CB441058-43D1-46E0-ACF3-67D2AFF7DAC7}" presName="Name0" presStyleCnt="0">
        <dgm:presLayoutVars>
          <dgm:dir/>
        </dgm:presLayoutVars>
      </dgm:prSet>
      <dgm:spPr/>
    </dgm:pt>
    <dgm:pt modelId="{77F167DF-CAE3-43D8-835E-0132E89CB694}" type="pres">
      <dgm:prSet presAssocID="{766FFDF0-4208-4085-A1C2-13C07B22723C}" presName="picture_1" presStyleLbl="bgImgPlace1" presStyleIdx="0" presStyleCnt="1" custScaleX="142203" custLinFactNeighborX="23473" custLinFactNeighborY="-3026"/>
      <dgm:spPr/>
    </dgm:pt>
    <dgm:pt modelId="{7DB1DF61-FAE5-4586-9ECC-CE36BDB0EF83}" type="pres">
      <dgm:prSet presAssocID="{4AD120D2-AA99-450D-B981-FBC129CF819B}" presName="text_1" presStyleLbl="node1" presStyleIdx="0" presStyleCnt="0">
        <dgm:presLayoutVars>
          <dgm:bulletEnabled val="1"/>
        </dgm:presLayoutVars>
      </dgm:prSet>
      <dgm:spPr/>
    </dgm:pt>
    <dgm:pt modelId="{400309EB-4DF8-42BF-B3B6-EDE917FF53E5}" type="pres">
      <dgm:prSet presAssocID="{CB441058-43D1-46E0-ACF3-67D2AFF7DAC7}" presName="maxNode" presStyleCnt="0"/>
      <dgm:spPr/>
    </dgm:pt>
    <dgm:pt modelId="{E06329A8-B618-4059-86F8-DE21C5CA33EC}" type="pres">
      <dgm:prSet presAssocID="{CB441058-43D1-46E0-ACF3-67D2AFF7DAC7}" presName="Name33" presStyleCnt="0"/>
      <dgm:spPr/>
    </dgm:pt>
  </dgm:ptLst>
  <dgm:cxnLst>
    <dgm:cxn modelId="{1AE29F13-F63D-48B2-8F04-81423430CFC1}" srcId="{CB441058-43D1-46E0-ACF3-67D2AFF7DAC7}" destId="{4AD120D2-AA99-450D-B981-FBC129CF819B}" srcOrd="0" destOrd="0" parTransId="{87B21127-213D-4C41-86AD-10E8315A28F9}" sibTransId="{766FFDF0-4208-4085-A1C2-13C07B22723C}"/>
    <dgm:cxn modelId="{41743463-74C7-4F3B-85D4-1E93DD99649D}" type="presOf" srcId="{CB441058-43D1-46E0-ACF3-67D2AFF7DAC7}" destId="{F958BC4E-78F8-432D-A022-4C5669A9FE6B}" srcOrd="0" destOrd="0" presId="urn:microsoft.com/office/officeart/2008/layout/AccentedPicture"/>
    <dgm:cxn modelId="{976A074E-97B7-4F0D-997E-B5EFE9940F6D}" type="presOf" srcId="{4AD120D2-AA99-450D-B981-FBC129CF819B}" destId="{7DB1DF61-FAE5-4586-9ECC-CE36BDB0EF83}" srcOrd="0" destOrd="0" presId="urn:microsoft.com/office/officeart/2008/layout/AccentedPicture"/>
    <dgm:cxn modelId="{FBEC507E-A8E3-46D2-AF51-1002C27923D0}" type="presOf" srcId="{766FFDF0-4208-4085-A1C2-13C07B22723C}" destId="{77F167DF-CAE3-43D8-835E-0132E89CB694}" srcOrd="0" destOrd="0" presId="urn:microsoft.com/office/officeart/2008/layout/AccentedPicture"/>
    <dgm:cxn modelId="{91522107-F28B-4D87-BD57-BE82C13B0241}" type="presParOf" srcId="{F958BC4E-78F8-432D-A022-4C5669A9FE6B}" destId="{77F167DF-CAE3-43D8-835E-0132E89CB694}" srcOrd="0" destOrd="0" presId="urn:microsoft.com/office/officeart/2008/layout/AccentedPicture"/>
    <dgm:cxn modelId="{49494591-2EDC-4786-BB52-EA5D0D34A699}" type="presParOf" srcId="{F958BC4E-78F8-432D-A022-4C5669A9FE6B}" destId="{7DB1DF61-FAE5-4586-9ECC-CE36BDB0EF83}" srcOrd="1" destOrd="0" presId="urn:microsoft.com/office/officeart/2008/layout/AccentedPicture"/>
    <dgm:cxn modelId="{11E3D163-AF09-4C70-ADE2-89C7704C12BE}" type="presParOf" srcId="{F958BC4E-78F8-432D-A022-4C5669A9FE6B}" destId="{400309EB-4DF8-42BF-B3B6-EDE917FF53E5}" srcOrd="2" destOrd="0" presId="urn:microsoft.com/office/officeart/2008/layout/AccentedPicture"/>
    <dgm:cxn modelId="{B3406B36-D661-40DB-8E91-A10FF5B16AF3}" type="presParOf" srcId="{400309EB-4DF8-42BF-B3B6-EDE917FF53E5}" destId="{E06329A8-B618-4059-86F8-DE21C5CA33EC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23EAE1-2E7B-4DB8-BCBD-8382811F57B5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9CB9098B-817D-4937-8DD3-F42DE6F8D087}">
      <dgm:prSet phldrT="[Text]" phldr="1"/>
      <dgm:spPr/>
      <dgm:t>
        <a:bodyPr/>
        <a:lstStyle/>
        <a:p>
          <a:endParaRPr lang="en-US" dirty="0"/>
        </a:p>
      </dgm:t>
    </dgm:pt>
    <dgm:pt modelId="{7C8D082A-1883-45E6-9788-A94D6BE8991C}" type="parTrans" cxnId="{87C495CA-6C81-48DB-94F6-A5D85DA1F6A3}">
      <dgm:prSet/>
      <dgm:spPr/>
      <dgm:t>
        <a:bodyPr/>
        <a:lstStyle/>
        <a:p>
          <a:endParaRPr lang="en-US"/>
        </a:p>
      </dgm:t>
    </dgm:pt>
    <dgm:pt modelId="{873736E2-1C8D-47DE-ABE1-EBDEA43EBD07}" type="sibTrans" cxnId="{87C495CA-6C81-48DB-94F6-A5D85DA1F6A3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  <dgm:t>
        <a:bodyPr/>
        <a:lstStyle/>
        <a:p>
          <a:endParaRPr lang="en-US"/>
        </a:p>
      </dgm:t>
    </dgm:pt>
    <dgm:pt modelId="{FF5FA505-3A94-4E09-9893-B90A5BE93078}" type="pres">
      <dgm:prSet presAssocID="{D623EAE1-2E7B-4DB8-BCBD-8382811F57B5}" presName="Name0" presStyleCnt="0">
        <dgm:presLayoutVars>
          <dgm:dir/>
        </dgm:presLayoutVars>
      </dgm:prSet>
      <dgm:spPr/>
    </dgm:pt>
    <dgm:pt modelId="{76F09BFF-2700-4FE1-A99F-F31F590B0ACB}" type="pres">
      <dgm:prSet presAssocID="{873736E2-1C8D-47DE-ABE1-EBDEA43EBD07}" presName="picture_1" presStyleLbl="bgImgPlace1" presStyleIdx="0" presStyleCnt="1" custScaleX="184880" custLinFactNeighborX="-49269" custLinFactNeighborY="4083"/>
      <dgm:spPr/>
    </dgm:pt>
    <dgm:pt modelId="{862DF4D5-3008-4B03-BEAA-190DFC6E3469}" type="pres">
      <dgm:prSet presAssocID="{9CB9098B-817D-4937-8DD3-F42DE6F8D087}" presName="text_1" presStyleLbl="node1" presStyleIdx="0" presStyleCnt="0" custScaleX="210291" custScaleY="133334" custLinFactNeighborX="1390" custLinFactNeighborY="-25000">
        <dgm:presLayoutVars>
          <dgm:bulletEnabled val="1"/>
        </dgm:presLayoutVars>
      </dgm:prSet>
      <dgm:spPr/>
    </dgm:pt>
    <dgm:pt modelId="{FC0CF163-30F5-4DF2-82A1-FFA889A5B0E2}" type="pres">
      <dgm:prSet presAssocID="{D623EAE1-2E7B-4DB8-BCBD-8382811F57B5}" presName="maxNode" presStyleCnt="0"/>
      <dgm:spPr/>
    </dgm:pt>
    <dgm:pt modelId="{174839CC-3312-47CC-A94F-7AC2DC3C6AAC}" type="pres">
      <dgm:prSet presAssocID="{D623EAE1-2E7B-4DB8-BCBD-8382811F57B5}" presName="Name33" presStyleCnt="0"/>
      <dgm:spPr/>
    </dgm:pt>
  </dgm:ptLst>
  <dgm:cxnLst>
    <dgm:cxn modelId="{52DF8408-66A3-4167-8743-53DEF3FD820B}" type="presOf" srcId="{873736E2-1C8D-47DE-ABE1-EBDEA43EBD07}" destId="{76F09BFF-2700-4FE1-A99F-F31F590B0ACB}" srcOrd="0" destOrd="0" presId="urn:microsoft.com/office/officeart/2008/layout/AccentedPicture"/>
    <dgm:cxn modelId="{87C495CA-6C81-48DB-94F6-A5D85DA1F6A3}" srcId="{D623EAE1-2E7B-4DB8-BCBD-8382811F57B5}" destId="{9CB9098B-817D-4937-8DD3-F42DE6F8D087}" srcOrd="0" destOrd="0" parTransId="{7C8D082A-1883-45E6-9788-A94D6BE8991C}" sibTransId="{873736E2-1C8D-47DE-ABE1-EBDEA43EBD07}"/>
    <dgm:cxn modelId="{E65D57D6-0341-46CC-A23E-C06DF0B66474}" type="presOf" srcId="{9CB9098B-817D-4937-8DD3-F42DE6F8D087}" destId="{862DF4D5-3008-4B03-BEAA-190DFC6E3469}" srcOrd="0" destOrd="0" presId="urn:microsoft.com/office/officeart/2008/layout/AccentedPicture"/>
    <dgm:cxn modelId="{BF0C01E3-C5E1-4938-85D1-0E2734535C5A}" type="presOf" srcId="{D623EAE1-2E7B-4DB8-BCBD-8382811F57B5}" destId="{FF5FA505-3A94-4E09-9893-B90A5BE93078}" srcOrd="0" destOrd="0" presId="urn:microsoft.com/office/officeart/2008/layout/AccentedPicture"/>
    <dgm:cxn modelId="{CDD5AC10-50AF-4898-B853-3DBCE9CA6DAA}" type="presParOf" srcId="{FF5FA505-3A94-4E09-9893-B90A5BE93078}" destId="{76F09BFF-2700-4FE1-A99F-F31F590B0ACB}" srcOrd="0" destOrd="0" presId="urn:microsoft.com/office/officeart/2008/layout/AccentedPicture"/>
    <dgm:cxn modelId="{915B9A71-6997-4A1E-BB85-02D82D9AFE0F}" type="presParOf" srcId="{FF5FA505-3A94-4E09-9893-B90A5BE93078}" destId="{862DF4D5-3008-4B03-BEAA-190DFC6E3469}" srcOrd="1" destOrd="0" presId="urn:microsoft.com/office/officeart/2008/layout/AccentedPicture"/>
    <dgm:cxn modelId="{0173EDDB-9F49-4321-BA70-C78B754B8CE6}" type="presParOf" srcId="{FF5FA505-3A94-4E09-9893-B90A5BE93078}" destId="{FC0CF163-30F5-4DF2-82A1-FFA889A5B0E2}" srcOrd="2" destOrd="0" presId="urn:microsoft.com/office/officeart/2008/layout/AccentedPicture"/>
    <dgm:cxn modelId="{8298D624-0D4D-4A40-A0E5-60E5BBCBA1A5}" type="presParOf" srcId="{FC0CF163-30F5-4DF2-82A1-FFA889A5B0E2}" destId="{174839CC-3312-47CC-A94F-7AC2DC3C6AAC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167DF-CAE3-43D8-835E-0132E89CB694}">
      <dsp:nvSpPr>
        <dsp:cNvPr id="0" name=""/>
        <dsp:cNvSpPr/>
      </dsp:nvSpPr>
      <dsp:spPr>
        <a:xfrm>
          <a:off x="1229281" y="0"/>
          <a:ext cx="3743670" cy="3357939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2000" r="-7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1DF61-FAE5-4586-9ECC-CE36BDB0EF83}">
      <dsp:nvSpPr>
        <dsp:cNvPr id="0" name=""/>
        <dsp:cNvSpPr/>
      </dsp:nvSpPr>
      <dsp:spPr>
        <a:xfrm>
          <a:off x="1275468" y="1343175"/>
          <a:ext cx="2027120" cy="2014763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80" tIns="132080" rIns="132080" bIns="132080" numCol="1" spcCol="1270" anchor="b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200" kern="1200" dirty="0"/>
        </a:p>
      </dsp:txBody>
      <dsp:txXfrm>
        <a:off x="1275468" y="1343175"/>
        <a:ext cx="2027120" cy="20147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09BFF-2700-4FE1-A99F-F31F590B0ACB}">
      <dsp:nvSpPr>
        <dsp:cNvPr id="0" name=""/>
        <dsp:cNvSpPr/>
      </dsp:nvSpPr>
      <dsp:spPr>
        <a:xfrm>
          <a:off x="-3" y="-30795"/>
          <a:ext cx="4867195" cy="3357939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2DF4D5-3008-4B03-BEAA-190DFC6E3469}">
      <dsp:nvSpPr>
        <dsp:cNvPr id="0" name=""/>
        <dsp:cNvSpPr/>
      </dsp:nvSpPr>
      <dsp:spPr>
        <a:xfrm>
          <a:off x="132898" y="335783"/>
          <a:ext cx="4262852" cy="268636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560" tIns="162560" rIns="162560" bIns="162560" numCol="1" spcCol="1270" anchor="b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132898" y="335783"/>
        <a:ext cx="4262852" cy="2686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2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83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8341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87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40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56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86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76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58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6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4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30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48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96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78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08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717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67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9587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6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829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135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02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76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52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160EE-973A-4E1C-BC4A-3C891D3BF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615DAF-EFA3-4C48-BED3-80DA68439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F284C-E9C3-4FF2-BD21-F837BC72B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448A7-1B6D-4958-89B4-E594EE20F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14FC4-C09C-4881-A684-036937241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93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7BDF7-9D39-4E47-AF79-3D31E2AAA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F4A8A-53EF-46E5-A7C4-3BF4CBE2D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DD263-778D-4E31-BE4C-2F587381A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C9326-15AB-4933-B78B-6CC707465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4A934-D4A2-4D08-981D-A87974A52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56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FB1B2-5F06-47FC-BF1C-F8379A00A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40C38-B948-4931-9EDC-115A66242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5B03C-8DC6-402E-9FB3-73DF41B75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3E3B4-6CF3-44E5-800A-9E1A1966F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85674-8546-4AE1-A00A-7ADF17396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577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24E0D-B888-49FC-899A-2A2AC273A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C97F5-FAED-4D9C-94B1-D6FD86CC3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08FE0-FDF4-4E22-B0F5-23A62DC50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CC20F-57D9-4538-B56F-04A07BEF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A6059-A66B-4275-BB0B-8C7E1C3E0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C9534-AEF9-4F1B-B9F8-B6CD7801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80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147D6-0D71-41BE-93AF-FE7238DA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55BD6-FC97-492C-BD49-A7582197B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37F44-3A84-48D7-AAFC-3054457D8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4DCC5-510C-496D-A846-81E302749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71546A-8D44-452E-9FF6-2ABAB382EE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3FB5FE-596E-40F4-A662-322AD4D1D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427256-D0FA-43B0-9135-1FC675B69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3C2879-B5E3-4D54-A3FB-458D10DD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402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FFBEA-F139-4F59-B0D2-C64652818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A6ACAB-B5C3-48EA-B680-2FFFF948D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1170C-64FC-4B68-9C7A-727AB07CD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28233-FBFE-475C-B99E-A56762219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7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739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A8711B-AB0B-4FD2-892D-26C48E4DA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6A3F1C-8A54-4E1D-91E0-6246E5B54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8E4EA-9431-493D-A558-5D6ED3C54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693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70746-5BEF-4858-A4CB-4DFF6BC6F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CF451-E29D-4E89-8B80-DFB14A773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83AD9-C67C-4F53-88D6-DC8EEEC68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30805-1787-4A9E-A6D4-A116124B7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9A4C7-BFFE-4004-90B9-CFA8DB152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C54ED-C62E-4D00-B124-10FA73A5D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244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B1139-3D6F-439D-BCE0-A0BB6595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307C9D-BD82-40E0-80B6-AC3343D23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379D6-5925-4244-A9BA-7FDA8875E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E249B-D80E-4DF1-93F6-CBE2DE33B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5B94D-4EAF-430C-8A43-442C14F67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D2C73-7948-4B11-8392-0A91F5AE5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363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F9473-AA99-4DAE-AC17-849E85FFA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5DEE5F-C527-452F-BF55-F83BF5D66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83422-7A48-4F90-AA9F-00C358C66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689DE-27F4-46DA-882B-E6969C65A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1E65A-46F8-4849-AECF-7DF1CA10A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928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5603E4-5C6F-4C6A-B11F-8693093BDC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B92D64-EDE9-4FBC-9FAA-6F083306F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9A846-2503-481F-B4E2-795A00E70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9D6CC-4031-45B3-91EF-D1EC0D39E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9E0EC-0A4B-443B-97E6-098C8AB88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306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174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227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447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662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383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254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233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26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962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188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472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94671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457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718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1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51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651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7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5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5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5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C907CC-C751-498E-8853-81A8D4437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A919E-232F-4828-B0E0-5BE789768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5492A-7BCB-4721-B9E8-3A1119FF3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A7D2F-6850-4588-A6C3-DBF8466D0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AC515-14B1-48C2-9E93-D705BFDB4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3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8BEC7-0E76-4AC5-B366-A098EC96CE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69123-56E5-4061-AD2B-AE8CCD064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0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03D141-2FB5-4BEC-9ED7-3A990F96D4FF}"/>
              </a:ext>
            </a:extLst>
          </p:cNvPr>
          <p:cNvSpPr txBox="1"/>
          <p:nvPr/>
        </p:nvSpPr>
        <p:spPr>
          <a:xfrm>
            <a:off x="2425149" y="1378226"/>
            <a:ext cx="76862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Welcome to </a:t>
            </a:r>
            <a:r>
              <a:rPr lang="en-US" sz="80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companigonj</a:t>
            </a:r>
            <a:r>
              <a:rPr lang="en-US" sz="80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online school.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74634592-5489-45A7-8D9E-7EBE5C3387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25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643567-2470-48AD-8EC6-F9631E37B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0" y="726326"/>
            <a:ext cx="2349249" cy="57126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0CE330-EF51-4428-8981-A30A33E10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513" y="1145337"/>
            <a:ext cx="2349249" cy="571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91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D28692-3E1E-44AC-8AF6-75E57800B50D}"/>
              </a:ext>
            </a:extLst>
          </p:cNvPr>
          <p:cNvSpPr txBox="1"/>
          <p:nvPr/>
        </p:nvSpPr>
        <p:spPr>
          <a:xfrm>
            <a:off x="462130" y="368682"/>
            <a:ext cx="649339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/>
              <a:t>   জীবনধারা</a:t>
            </a:r>
            <a:endParaRPr lang="en-US" sz="2800" b="1" dirty="0"/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2A65CDDB-39E5-4034-BF2D-4E20D187A963}"/>
              </a:ext>
            </a:extLst>
          </p:cNvPr>
          <p:cNvSpPr/>
          <p:nvPr/>
        </p:nvSpPr>
        <p:spPr>
          <a:xfrm>
            <a:off x="9243992" y="1117600"/>
            <a:ext cx="2598769" cy="386079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95386A03-96C3-4105-831E-40665F9E694B}"/>
              </a:ext>
            </a:extLst>
          </p:cNvPr>
          <p:cNvSpPr/>
          <p:nvPr/>
        </p:nvSpPr>
        <p:spPr>
          <a:xfrm>
            <a:off x="349239" y="1117600"/>
            <a:ext cx="2678531" cy="386079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BC65D24B-CEB4-4627-A3FD-CF9A3E6443E9}"/>
              </a:ext>
            </a:extLst>
          </p:cNvPr>
          <p:cNvSpPr/>
          <p:nvPr/>
        </p:nvSpPr>
        <p:spPr>
          <a:xfrm>
            <a:off x="3064203" y="1117600"/>
            <a:ext cx="3068230" cy="386079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9C72CF6B-E061-4478-9E9B-FC6DAA405C2F}"/>
              </a:ext>
            </a:extLst>
          </p:cNvPr>
          <p:cNvSpPr/>
          <p:nvPr/>
        </p:nvSpPr>
        <p:spPr>
          <a:xfrm>
            <a:off x="6212197" y="1117600"/>
            <a:ext cx="2952031" cy="3860799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32EDDB-A5CB-40A8-8990-966365C28237}"/>
              </a:ext>
            </a:extLst>
          </p:cNvPr>
          <p:cNvSpPr txBox="1"/>
          <p:nvPr/>
        </p:nvSpPr>
        <p:spPr>
          <a:xfrm>
            <a:off x="266170" y="5412100"/>
            <a:ext cx="11372675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/>
              <a:t>মারমারা জুম পদ্ধতিতে চাষ করেন। এছাড়া মাছ ধরা ,কাপড় তৈরি করা ও বিক্রি করে জীবিকা নির্বাহ করেন। </a:t>
            </a:r>
            <a:endParaRPr lang="en-US" sz="3200" b="1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C739BF0A-72FD-4ED8-B53E-1E9B5F5FA5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2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8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5C3B263C-A751-4552-9518-BAB6861A2BD1}"/>
              </a:ext>
            </a:extLst>
          </p:cNvPr>
          <p:cNvSpPr/>
          <p:nvPr/>
        </p:nvSpPr>
        <p:spPr>
          <a:xfrm>
            <a:off x="372533" y="1260504"/>
            <a:ext cx="5723468" cy="394367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8">
            <a:extLst>
              <a:ext uri="{FF2B5EF4-FFF2-40B4-BE49-F238E27FC236}">
                <a16:creationId xmlns:a16="http://schemas.microsoft.com/office/drawing/2014/main" id="{3FC1296A-61C4-4F19-9FDA-CDDD7302EA98}"/>
              </a:ext>
            </a:extLst>
          </p:cNvPr>
          <p:cNvSpPr/>
          <p:nvPr/>
        </p:nvSpPr>
        <p:spPr>
          <a:xfrm>
            <a:off x="6249740" y="1260504"/>
            <a:ext cx="5422971" cy="394367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5461AF-95F0-4036-9254-0DBDD9DD467B}"/>
              </a:ext>
            </a:extLst>
          </p:cNvPr>
          <p:cNvSpPr txBox="1"/>
          <p:nvPr/>
        </p:nvSpPr>
        <p:spPr>
          <a:xfrm>
            <a:off x="812800" y="530578"/>
            <a:ext cx="3973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/>
              <a:t>জীবনধারা 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92DCD-F327-47E5-AA80-D44232BD388D}"/>
              </a:ext>
            </a:extLst>
          </p:cNvPr>
          <p:cNvSpPr txBox="1"/>
          <p:nvPr/>
        </p:nvSpPr>
        <p:spPr>
          <a:xfrm>
            <a:off x="372533" y="5431669"/>
            <a:ext cx="11571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/>
              <a:t>তারা পূর্বে নানা ধরনের ওষধি গাছ থেকে ওষধ তোইরি করে ব্যবহার করত। তবে এখন সবার মতো আধুনিক চিকিৎসা ও ওষুধ ব্যবহার করে থাকেন। </a:t>
            </a:r>
            <a:endParaRPr lang="en-US" sz="2800" b="1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B103709B-CED7-4756-A5BA-4101D06C02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75"/>
            </a:avLst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0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3A216B-189D-4BBE-B27C-712DD75B416D}"/>
              </a:ext>
            </a:extLst>
          </p:cNvPr>
          <p:cNvSpPr txBox="1"/>
          <p:nvPr/>
        </p:nvSpPr>
        <p:spPr>
          <a:xfrm>
            <a:off x="745067" y="1879601"/>
            <a:ext cx="10398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মার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মাদের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জীবনধারাতে তিনটি বৈশিষ্ট্য  বল ?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85E191-E3ED-4BF9-BD83-209A3CBDBA21}"/>
              </a:ext>
            </a:extLst>
          </p:cNvPr>
          <p:cNvSpPr txBox="1"/>
          <p:nvPr/>
        </p:nvSpPr>
        <p:spPr>
          <a:xfrm>
            <a:off x="745067" y="1061156"/>
            <a:ext cx="995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মারমা জনগোষ্ঠী কোন কোন জেলায় বসবাস করে।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71BCC9-6A83-44D1-A44F-6D8D7CCE8AFA}"/>
              </a:ext>
            </a:extLst>
          </p:cNvPr>
          <p:cNvSpPr txBox="1"/>
          <p:nvPr/>
        </p:nvSpPr>
        <p:spPr>
          <a:xfrm>
            <a:off x="1083735" y="2813042"/>
            <a:ext cx="273191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 </a:t>
            </a:r>
            <a:r>
              <a:rPr lang="bn-IN" sz="2800" b="1" dirty="0"/>
              <a:t>বান্দরবন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FDE87B-CFC5-40DB-B8F2-5CEA9E3697B6}"/>
              </a:ext>
            </a:extLst>
          </p:cNvPr>
          <p:cNvSpPr txBox="1"/>
          <p:nvPr/>
        </p:nvSpPr>
        <p:spPr>
          <a:xfrm>
            <a:off x="4007552" y="2813042"/>
            <a:ext cx="273191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</a:t>
            </a:r>
            <a:r>
              <a:rPr lang="bn-IN" sz="2800" b="1" dirty="0"/>
              <a:t>খাগড়াছড়ি 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6684D4-7AAC-49B0-B50C-2B9D95581673}"/>
              </a:ext>
            </a:extLst>
          </p:cNvPr>
          <p:cNvSpPr txBox="1"/>
          <p:nvPr/>
        </p:nvSpPr>
        <p:spPr>
          <a:xfrm>
            <a:off x="7010400" y="2813042"/>
            <a:ext cx="273191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</a:t>
            </a:r>
            <a:r>
              <a:rPr lang="bn-IN" sz="2800" b="1" dirty="0"/>
              <a:t>রাঙামাটি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4FC0F-6DDC-4A3D-9347-A988A727E17E}"/>
              </a:ext>
            </a:extLst>
          </p:cNvPr>
          <p:cNvSpPr txBox="1"/>
          <p:nvPr/>
        </p:nvSpPr>
        <p:spPr>
          <a:xfrm>
            <a:off x="669439" y="3978126"/>
            <a:ext cx="10853122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/>
              <a:t>মারমাদের নিজেদের রাজা আছেন । এছাড়া গ্রামের প্রধান থাকেন। তাদের বাড়িঘর উঁচু স্থানে মাচা করে তৈরি করা হয়।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86170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C40F91-9718-4632-B25E-E44484E86991}"/>
              </a:ext>
            </a:extLst>
          </p:cNvPr>
          <p:cNvSpPr txBox="1"/>
          <p:nvPr/>
        </p:nvSpPr>
        <p:spPr>
          <a:xfrm>
            <a:off x="541867" y="575733"/>
            <a:ext cx="310444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/>
              <a:t>পোশাক </a:t>
            </a:r>
            <a:endParaRPr lang="en-US" sz="2800" b="1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5AB12E8-D040-4377-9A54-3EC034546D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8665969"/>
              </p:ext>
            </p:extLst>
          </p:nvPr>
        </p:nvGraphicFramePr>
        <p:xfrm>
          <a:off x="541868" y="1541439"/>
          <a:ext cx="4972952" cy="3357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E3EF932-2840-4939-A080-6EFA847E7E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9405450"/>
              </p:ext>
            </p:extLst>
          </p:nvPr>
        </p:nvGraphicFramePr>
        <p:xfrm>
          <a:off x="6677182" y="1541439"/>
          <a:ext cx="4867188" cy="3357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3298124-CB71-4F12-95A4-EE1BEDA5AC71}"/>
              </a:ext>
            </a:extLst>
          </p:cNvPr>
          <p:cNvSpPr txBox="1"/>
          <p:nvPr/>
        </p:nvSpPr>
        <p:spPr>
          <a:xfrm>
            <a:off x="293511" y="5341864"/>
            <a:ext cx="11604978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/>
              <a:t>মারমা ছেলে ও মেয়েদের ঐতিহ্যবাহী পোশাকের নাম থামি ও আঙিগ। অবশ্য মারমা ছেলে মেয়েরা আধুনিক পোশাকি বেশি পরেন।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0122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F95FD2-ADE1-4FAA-A3AE-8CF1AF944CBB}"/>
              </a:ext>
            </a:extLst>
          </p:cNvPr>
          <p:cNvSpPr txBox="1"/>
          <p:nvPr/>
        </p:nvSpPr>
        <p:spPr>
          <a:xfrm>
            <a:off x="344156" y="1430505"/>
            <a:ext cx="10826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মারমাদের  ছেলে ও মেয়েদের পোশাকের নাম  বল ?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001EA3-1826-4667-8297-95C60D73E0E9}"/>
              </a:ext>
            </a:extLst>
          </p:cNvPr>
          <p:cNvSpPr txBox="1"/>
          <p:nvPr/>
        </p:nvSpPr>
        <p:spPr>
          <a:xfrm>
            <a:off x="210273" y="3235271"/>
            <a:ext cx="1177145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/>
              <a:t>মারমা ছেলে ও মেয়েদের ঐতিহ্যবাহী পোশাকের নাম থামি ও আঙিগ।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83235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Rectangle 22">
            <a:extLst>
              <a:ext uri="{FF2B5EF4-FFF2-40B4-BE49-F238E27FC236}">
                <a16:creationId xmlns:a16="http://schemas.microsoft.com/office/drawing/2014/main" id="{9890C2FA-4DB2-4070-8446-8E3452980B1C}"/>
              </a:ext>
            </a:extLst>
          </p:cNvPr>
          <p:cNvSpPr/>
          <p:nvPr/>
        </p:nvSpPr>
        <p:spPr>
          <a:xfrm>
            <a:off x="321349" y="1368974"/>
            <a:ext cx="2782388" cy="2658099"/>
          </a:xfrm>
          <a:prstGeom prst="snip1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nip Single Corner Rectangle 25">
            <a:extLst>
              <a:ext uri="{FF2B5EF4-FFF2-40B4-BE49-F238E27FC236}">
                <a16:creationId xmlns:a16="http://schemas.microsoft.com/office/drawing/2014/main" id="{2F7C95AD-FBEA-4D23-9AEC-BCF283D65A24}"/>
              </a:ext>
            </a:extLst>
          </p:cNvPr>
          <p:cNvSpPr/>
          <p:nvPr/>
        </p:nvSpPr>
        <p:spPr>
          <a:xfrm>
            <a:off x="3161531" y="1368974"/>
            <a:ext cx="2782388" cy="2658099"/>
          </a:xfrm>
          <a:prstGeom prst="snip1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nip Single Corner Rectangle 28">
            <a:extLst>
              <a:ext uri="{FF2B5EF4-FFF2-40B4-BE49-F238E27FC236}">
                <a16:creationId xmlns:a16="http://schemas.microsoft.com/office/drawing/2014/main" id="{175C3E06-D96F-4544-B196-06E3BB2CF096}"/>
              </a:ext>
            </a:extLst>
          </p:cNvPr>
          <p:cNvSpPr/>
          <p:nvPr/>
        </p:nvSpPr>
        <p:spPr>
          <a:xfrm>
            <a:off x="9088263" y="1368973"/>
            <a:ext cx="2782388" cy="2658099"/>
          </a:xfrm>
          <a:prstGeom prst="snip1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2">
            <a:extLst>
              <a:ext uri="{FF2B5EF4-FFF2-40B4-BE49-F238E27FC236}">
                <a16:creationId xmlns:a16="http://schemas.microsoft.com/office/drawing/2014/main" id="{9404BB2F-2E32-4310-B5CC-A18665998628}"/>
              </a:ext>
            </a:extLst>
          </p:cNvPr>
          <p:cNvSpPr/>
          <p:nvPr/>
        </p:nvSpPr>
        <p:spPr>
          <a:xfrm>
            <a:off x="6096000" y="1271595"/>
            <a:ext cx="2840182" cy="2755477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7A7C09-C843-467F-9179-FF28A214C2BD}"/>
              </a:ext>
            </a:extLst>
          </p:cNvPr>
          <p:cNvSpPr txBox="1"/>
          <p:nvPr/>
        </p:nvSpPr>
        <p:spPr>
          <a:xfrm>
            <a:off x="451556" y="4441575"/>
            <a:ext cx="11311466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/>
              <a:t>মারমার জনগোষ্ঠীর লোকেরা বৌদ্ধধর্মের সকল উৎসব পালন করেন। প্রতিমাসে তারা পূর্ণিমার সময় লাবরে পালন করেন। এছাড়া প্রতিবছর বৈশাখ মাসের দ্বিতীয় দিনে মারমারা সাংগ্রাই উৎসব উদযাপন করেন । এ বিশেষ দিনে পানি দিয়ে খেলেন। </a:t>
            </a:r>
            <a:endParaRPr 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731CEF-D9B9-4DEC-B162-822813CCAA78}"/>
              </a:ext>
            </a:extLst>
          </p:cNvPr>
          <p:cNvSpPr txBox="1"/>
          <p:nvPr/>
        </p:nvSpPr>
        <p:spPr>
          <a:xfrm>
            <a:off x="733777" y="458128"/>
            <a:ext cx="174977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/>
              <a:t>উৎসব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25041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F25328-D4F4-41B3-8526-6BC51340DE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8" r="8131"/>
          <a:stretch/>
        </p:blipFill>
        <p:spPr>
          <a:xfrm>
            <a:off x="383822" y="1196622"/>
            <a:ext cx="11277600" cy="52944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A94DE1-E246-4134-99C7-51C5156611F9}"/>
              </a:ext>
            </a:extLst>
          </p:cNvPr>
          <p:cNvSpPr txBox="1"/>
          <p:nvPr/>
        </p:nvSpPr>
        <p:spPr>
          <a:xfrm>
            <a:off x="1569156" y="496710"/>
            <a:ext cx="722488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/>
              <a:t>        পাঠ্য বইয়ের সাথে সংযোগ সাধন </a:t>
            </a:r>
            <a:endParaRPr lang="en-US" sz="3200" b="1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418FBBFD-4A11-41BC-AD6B-B8F4248F0B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5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78506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FECE5C-ACC9-478C-8A3B-461E407973E7}"/>
              </a:ext>
            </a:extLst>
          </p:cNvPr>
          <p:cNvSpPr txBox="1"/>
          <p:nvPr/>
        </p:nvSpPr>
        <p:spPr>
          <a:xfrm>
            <a:off x="587617" y="1069764"/>
            <a:ext cx="11016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মারমাদের জীবনধারা সম্পর্কে পাচঁটি বাক্য তোমার খাতায় লেখ।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673F8A-3948-4A84-92DD-38D7A6B92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754209"/>
              </p:ext>
            </p:extLst>
          </p:nvPr>
        </p:nvGraphicFramePr>
        <p:xfrm>
          <a:off x="372532" y="2601320"/>
          <a:ext cx="11446935" cy="23178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15645">
                  <a:extLst>
                    <a:ext uri="{9D8B030D-6E8A-4147-A177-3AD203B41FA5}">
                      <a16:colId xmlns:a16="http://schemas.microsoft.com/office/drawing/2014/main" val="1979454935"/>
                    </a:ext>
                  </a:extLst>
                </a:gridCol>
                <a:gridCol w="3815645">
                  <a:extLst>
                    <a:ext uri="{9D8B030D-6E8A-4147-A177-3AD203B41FA5}">
                      <a16:colId xmlns:a16="http://schemas.microsoft.com/office/drawing/2014/main" val="1449631932"/>
                    </a:ext>
                  </a:extLst>
                </a:gridCol>
                <a:gridCol w="3815645">
                  <a:extLst>
                    <a:ext uri="{9D8B030D-6E8A-4147-A177-3AD203B41FA5}">
                      <a16:colId xmlns:a16="http://schemas.microsoft.com/office/drawing/2014/main" val="994433702"/>
                    </a:ext>
                  </a:extLst>
                </a:gridCol>
              </a:tblGrid>
              <a:tr h="795460"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</a:t>
                      </a:r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কৃষি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</a:t>
                      </a:r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151898"/>
                  </a:ext>
                </a:extLst>
              </a:tr>
              <a:tr h="15223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75887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C086653-D39C-40BE-B5E7-22D2EB9916C9}"/>
              </a:ext>
            </a:extLst>
          </p:cNvPr>
          <p:cNvSpPr txBox="1"/>
          <p:nvPr/>
        </p:nvSpPr>
        <p:spPr>
          <a:xfrm>
            <a:off x="587617" y="257819"/>
            <a:ext cx="362373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/>
              <a:t>মূল্যায়ন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72734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7A7D70-50D2-4391-953D-D8F3682C4103}"/>
              </a:ext>
            </a:extLst>
          </p:cNvPr>
          <p:cNvSpPr txBox="1"/>
          <p:nvPr/>
        </p:nvSpPr>
        <p:spPr>
          <a:xfrm>
            <a:off x="257857" y="154818"/>
            <a:ext cx="372533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/>
              <a:t>সার সংক্ষেপ </a:t>
            </a:r>
            <a:endParaRPr lang="en-US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3C8D5A-B689-4F9B-B797-6FAC6E70CBFF}"/>
              </a:ext>
            </a:extLst>
          </p:cNvPr>
          <p:cNvSpPr txBox="1"/>
          <p:nvPr/>
        </p:nvSpPr>
        <p:spPr>
          <a:xfrm>
            <a:off x="257857" y="759988"/>
            <a:ext cx="191911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/>
              <a:t>বাসবাসঃ 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EA4DB2-788F-4CFE-A1A9-66644D580D1D}"/>
              </a:ext>
            </a:extLst>
          </p:cNvPr>
          <p:cNvSpPr txBox="1"/>
          <p:nvPr/>
        </p:nvSpPr>
        <p:spPr>
          <a:xfrm>
            <a:off x="2553083" y="801149"/>
            <a:ext cx="273191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 </a:t>
            </a:r>
            <a:r>
              <a:rPr lang="bn-IN" sz="2800" b="1" dirty="0"/>
              <a:t>বান্দরবন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756C26-2689-49F8-BA7E-D98263481CEA}"/>
              </a:ext>
            </a:extLst>
          </p:cNvPr>
          <p:cNvSpPr txBox="1"/>
          <p:nvPr/>
        </p:nvSpPr>
        <p:spPr>
          <a:xfrm>
            <a:off x="5476900" y="801149"/>
            <a:ext cx="273191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</a:t>
            </a:r>
            <a:r>
              <a:rPr lang="bn-IN" sz="2800" b="1" dirty="0"/>
              <a:t>খাগড়াছড়ি 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D4FEBD-2DED-4923-823C-E92DD1C815FC}"/>
              </a:ext>
            </a:extLst>
          </p:cNvPr>
          <p:cNvSpPr txBox="1"/>
          <p:nvPr/>
        </p:nvSpPr>
        <p:spPr>
          <a:xfrm>
            <a:off x="8479748" y="801149"/>
            <a:ext cx="273191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</a:t>
            </a:r>
            <a:r>
              <a:rPr lang="bn-IN" sz="2800" b="1" dirty="0"/>
              <a:t>রাঙামাটি</a:t>
            </a:r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0E49C4-7932-40E2-83EC-7EC0B530E5A9}"/>
              </a:ext>
            </a:extLst>
          </p:cNvPr>
          <p:cNvSpPr txBox="1"/>
          <p:nvPr/>
        </p:nvSpPr>
        <p:spPr>
          <a:xfrm>
            <a:off x="2668756" y="1368275"/>
            <a:ext cx="273162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/>
              <a:t>     রাজা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B2E4B7-5D6F-4D08-B64C-0A29849CC7E1}"/>
              </a:ext>
            </a:extLst>
          </p:cNvPr>
          <p:cNvSpPr txBox="1"/>
          <p:nvPr/>
        </p:nvSpPr>
        <p:spPr>
          <a:xfrm>
            <a:off x="5516054" y="1365985"/>
            <a:ext cx="273162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/>
              <a:t>   গ্রাম প্রধান 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4C0C85-9F02-4C8E-A14C-5B234CA8AAC7}"/>
              </a:ext>
            </a:extLst>
          </p:cNvPr>
          <p:cNvSpPr txBox="1"/>
          <p:nvPr/>
        </p:nvSpPr>
        <p:spPr>
          <a:xfrm>
            <a:off x="288118" y="1322401"/>
            <a:ext cx="200942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/>
              <a:t>জীবনধারা </a:t>
            </a:r>
            <a:endParaRPr 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0F79FE-5F81-476C-89EA-FE0D4D3B7975}"/>
              </a:ext>
            </a:extLst>
          </p:cNvPr>
          <p:cNvSpPr txBox="1"/>
          <p:nvPr/>
        </p:nvSpPr>
        <p:spPr>
          <a:xfrm>
            <a:off x="2668756" y="2079837"/>
            <a:ext cx="885549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/>
              <a:t> তাদের বাড়িঘর উঁচু স্থানে মাচা করে তৈরি করা হয়। </a:t>
            </a:r>
            <a:endParaRPr 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49547C-B3D9-49DE-8481-2B42F0C22E4A}"/>
              </a:ext>
            </a:extLst>
          </p:cNvPr>
          <p:cNvSpPr txBox="1"/>
          <p:nvPr/>
        </p:nvSpPr>
        <p:spPr>
          <a:xfrm>
            <a:off x="296222" y="1918448"/>
            <a:ext cx="154657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/>
              <a:t>বাড়ি </a:t>
            </a:r>
            <a:endParaRPr lang="en-US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96436A-CB73-4C76-9353-4D74E6931053}"/>
              </a:ext>
            </a:extLst>
          </p:cNvPr>
          <p:cNvSpPr txBox="1"/>
          <p:nvPr/>
        </p:nvSpPr>
        <p:spPr>
          <a:xfrm>
            <a:off x="2000264" y="2701485"/>
            <a:ext cx="9921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/>
              <a:t>মারমা  ভাতের সাথে সবজি সিদ্ধ করে খেতে পছন্দ করন। শুটকি মাছের ভর্তা খান যা নাপ্পি নামে পরিচিত।  </a:t>
            </a:r>
            <a:endParaRPr lang="en-US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CD4980-BC3C-49F7-8433-FD79B48B9C61}"/>
              </a:ext>
            </a:extLst>
          </p:cNvPr>
          <p:cNvSpPr txBox="1"/>
          <p:nvPr/>
        </p:nvSpPr>
        <p:spPr>
          <a:xfrm>
            <a:off x="333669" y="2514202"/>
            <a:ext cx="120791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/>
              <a:t>খাবার </a:t>
            </a:r>
            <a:endParaRPr lang="en-US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1794CA-CB83-4E37-A878-E0713780FBC1}"/>
              </a:ext>
            </a:extLst>
          </p:cNvPr>
          <p:cNvSpPr txBox="1"/>
          <p:nvPr/>
        </p:nvSpPr>
        <p:spPr>
          <a:xfrm>
            <a:off x="2018092" y="3736410"/>
            <a:ext cx="976320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/>
              <a:t> জুম পদ্ধতিতে চাষ।মাছ ধরা ,কাপড় তৈরি ও বিক্রি করা  </a:t>
            </a:r>
            <a:endParaRPr lang="en-US" sz="3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544362-D3FB-49C6-8D25-9F41FFC62FD4}"/>
              </a:ext>
            </a:extLst>
          </p:cNvPr>
          <p:cNvSpPr txBox="1"/>
          <p:nvPr/>
        </p:nvSpPr>
        <p:spPr>
          <a:xfrm>
            <a:off x="296222" y="3706297"/>
            <a:ext cx="124356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/>
              <a:t>পেশা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268235-B930-4EC6-87B8-4E961FF0C4A6}"/>
              </a:ext>
            </a:extLst>
          </p:cNvPr>
          <p:cNvSpPr/>
          <p:nvPr/>
        </p:nvSpPr>
        <p:spPr>
          <a:xfrm>
            <a:off x="2454267" y="4321185"/>
            <a:ext cx="482001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b="1" dirty="0"/>
              <a:t>থামি ও আঙিগ। </a:t>
            </a:r>
            <a:endParaRPr lang="en-US" sz="28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0BFB74-B964-49A0-B257-181CED65907D}"/>
              </a:ext>
            </a:extLst>
          </p:cNvPr>
          <p:cNvSpPr txBox="1"/>
          <p:nvPr/>
        </p:nvSpPr>
        <p:spPr>
          <a:xfrm>
            <a:off x="282384" y="4416332"/>
            <a:ext cx="164817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/>
              <a:t>পোশাক</a:t>
            </a:r>
            <a:endParaRPr lang="en-US" sz="28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158B64-75F4-4FD9-A614-4022E5A66B85}"/>
              </a:ext>
            </a:extLst>
          </p:cNvPr>
          <p:cNvSpPr/>
          <p:nvPr/>
        </p:nvSpPr>
        <p:spPr>
          <a:xfrm>
            <a:off x="2079454" y="4844405"/>
            <a:ext cx="97632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/>
              <a:t>বৌদ্ধধর্মের সকল উৎসব পালন করেন। প্রতিমাসে তারা পূর্ণিমার সময় লাবরে পালন করেন। এছাড়া প্রতিবছর বৈশাখ মাসের দ্বিতীয় দিনে মারমারা সাংগ্রাই উৎসব উদযাপন করেন । এ বিশেষ দিনে পানি দিয়ে খেলেন। </a:t>
            </a:r>
            <a:endParaRPr lang="en-US" sz="28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4CA988-9181-4609-80C7-918CC71BEB02}"/>
              </a:ext>
            </a:extLst>
          </p:cNvPr>
          <p:cNvSpPr txBox="1"/>
          <p:nvPr/>
        </p:nvSpPr>
        <p:spPr>
          <a:xfrm>
            <a:off x="257857" y="5313182"/>
            <a:ext cx="151525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/>
              <a:t>উৎসব </a:t>
            </a:r>
            <a:endParaRPr lang="en-US" sz="2800" b="1" dirty="0"/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603BA9EA-0D68-491E-8C94-FF412FD33DA7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2040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591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A5BCA7-CB36-46B6-A54B-1C8CE0797859}"/>
              </a:ext>
            </a:extLst>
          </p:cNvPr>
          <p:cNvSpPr txBox="1"/>
          <p:nvPr/>
        </p:nvSpPr>
        <p:spPr>
          <a:xfrm>
            <a:off x="624568" y="5598025"/>
            <a:ext cx="10750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নৃ-গোষ্ঠীর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কারও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 হলে  তুমি তাদের সম্পর্কে কী বিষয়</a:t>
            </a:r>
          </a:p>
          <a:p>
            <a:r>
              <a:rPr lang="bn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জানতে আগ্রহী তার একটি তালিকা তৈরি করে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47F547-8BF0-4346-9A4F-9A0CD9E2C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4" y="225779"/>
            <a:ext cx="11684000" cy="53722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850B5A-7617-4C94-AC69-59F36D39EF67}"/>
              </a:ext>
            </a:extLst>
          </p:cNvPr>
          <p:cNvSpPr txBox="1"/>
          <p:nvPr/>
        </p:nvSpPr>
        <p:spPr>
          <a:xfrm>
            <a:off x="4955823" y="519289"/>
            <a:ext cx="320604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/>
              <a:t>বাড়ির কাজ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42568423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2E97C0-95E7-4187-B004-38ACC7102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267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3D4012-21C9-4FA2-B34B-75570C2D8A9D}"/>
              </a:ext>
            </a:extLst>
          </p:cNvPr>
          <p:cNvSpPr/>
          <p:nvPr/>
        </p:nvSpPr>
        <p:spPr>
          <a:xfrm>
            <a:off x="6096000" y="2967335"/>
            <a:ext cx="923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1893B3-1D24-4D2D-B56A-C84D24ED23B1}"/>
              </a:ext>
            </a:extLst>
          </p:cNvPr>
          <p:cNvSpPr/>
          <p:nvPr/>
        </p:nvSpPr>
        <p:spPr>
          <a:xfrm>
            <a:off x="1712458" y="525077"/>
            <a:ext cx="93458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arkisim" panose="020E0502050101010101" pitchFamily="34" charset="-79"/>
              </a:rPr>
              <a:t>আজকের পাঠে সবাইকে ফুলের শুভেচ্ছা 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407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BF44EE-36F6-441B-BCA8-77E5E074A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F65893-CFD2-4448-9E8B-FFBBF91428C8}"/>
              </a:ext>
            </a:extLst>
          </p:cNvPr>
          <p:cNvSpPr/>
          <p:nvPr/>
        </p:nvSpPr>
        <p:spPr>
          <a:xfrm>
            <a:off x="2638549" y="935335"/>
            <a:ext cx="684111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ধন্যবাদ সবাইকে </a:t>
            </a:r>
          </a:p>
          <a:p>
            <a:pPr algn="ctr"/>
            <a:endParaRPr lang="bn-IN" sz="6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bn-IN" sz="6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ভালো থেকো  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979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25DDE5-D08C-4DD1-9F8A-8307C8442179}"/>
              </a:ext>
            </a:extLst>
          </p:cNvPr>
          <p:cNvSpPr txBox="1"/>
          <p:nvPr/>
        </p:nvSpPr>
        <p:spPr>
          <a:xfrm>
            <a:off x="2403676" y="510806"/>
            <a:ext cx="7384648" cy="76944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                </a:t>
            </a:r>
            <a:r>
              <a:rPr lang="bn-IN" sz="4400" b="1" dirty="0">
                <a:solidFill>
                  <a:srgbClr val="FF0000"/>
                </a:solidFill>
              </a:rPr>
              <a:t>পরিচিতি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4A06CE-6AD5-421D-991F-6A5E60CD8021}"/>
              </a:ext>
            </a:extLst>
          </p:cNvPr>
          <p:cNvSpPr txBox="1"/>
          <p:nvPr/>
        </p:nvSpPr>
        <p:spPr>
          <a:xfrm>
            <a:off x="335666" y="1990846"/>
            <a:ext cx="5760334" cy="4154984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/>
              </a:rPr>
              <a:t>শিক্ষক</a:t>
            </a:r>
          </a:p>
          <a:p>
            <a:r>
              <a:rPr lang="bn-IN" sz="3600" b="1" dirty="0">
                <a:latin typeface="NikoshBAN"/>
              </a:rPr>
              <a:t>মোছাঃশাহিনা আক্তার </a:t>
            </a:r>
          </a:p>
          <a:p>
            <a:r>
              <a:rPr lang="bn-IN" sz="4400" b="1" dirty="0">
                <a:latin typeface="NikoshBAN"/>
              </a:rPr>
              <a:t>সহকারী শিক্ষক  </a:t>
            </a:r>
          </a:p>
          <a:p>
            <a:r>
              <a:rPr lang="bn-IN" sz="4400" b="1" dirty="0">
                <a:latin typeface="NikoshBAN"/>
              </a:rPr>
              <a:t>মাঝের গাঁও সরকারি প্রাথমিক বিদ্যালয়।</a:t>
            </a:r>
          </a:p>
          <a:p>
            <a:r>
              <a:rPr lang="bn-IN" sz="4400" b="1" dirty="0">
                <a:latin typeface="NikoshBAN"/>
              </a:rPr>
              <a:t>কোম্পানীগঞ্জ , সিলেট</a:t>
            </a:r>
            <a:r>
              <a:rPr lang="bn-IN" sz="4400" b="1" dirty="0"/>
              <a:t>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F5AB53-0D6B-4E0E-96C2-C0B1EEEC3FEB}"/>
              </a:ext>
            </a:extLst>
          </p:cNvPr>
          <p:cNvSpPr txBox="1"/>
          <p:nvPr/>
        </p:nvSpPr>
        <p:spPr>
          <a:xfrm>
            <a:off x="6447099" y="2052401"/>
            <a:ext cx="5451676" cy="403187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/>
              <a:t>পাঠ পরিচিতি</a:t>
            </a:r>
          </a:p>
          <a:p>
            <a:r>
              <a:rPr lang="bn-IN" sz="3200" b="1" dirty="0"/>
              <a:t>শ্রেণিঃচতুর্থ</a:t>
            </a:r>
          </a:p>
          <a:p>
            <a:r>
              <a:rPr lang="bn-IN" sz="3200" b="1" dirty="0"/>
              <a:t>বিষয়ঃ বাংলাদেশ ও বিশ্বপরিচয়</a:t>
            </a:r>
          </a:p>
          <a:p>
            <a:r>
              <a:rPr lang="bn-IN" sz="3200" b="1" dirty="0"/>
              <a:t>পাঠঃ বাংলাদেশের ক্ষুদ্র নৃ-গোষ্ঠী</a:t>
            </a:r>
          </a:p>
          <a:p>
            <a:r>
              <a:rPr lang="bn-IN" sz="3200" b="1" dirty="0"/>
              <a:t>পাঠ্যাংশঃমারমা</a:t>
            </a:r>
          </a:p>
          <a:p>
            <a:r>
              <a:rPr lang="bn-IN" sz="3200" b="1" dirty="0"/>
              <a:t>সময়ঃ</a:t>
            </a:r>
          </a:p>
          <a:p>
            <a:r>
              <a:rPr lang="bn-IN" sz="3200" b="1" dirty="0"/>
              <a:t>তারিখঃ </a:t>
            </a:r>
            <a:endParaRPr lang="en-US" sz="3200" b="1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B72F39A0-689A-4DE5-A56E-F0C643277E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55"/>
            </a:avLst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36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6C1451-DDFB-4247-AD81-B4A294E32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177"/>
            <a:ext cx="11582400" cy="635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57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9">
            <a:extLst>
              <a:ext uri="{FF2B5EF4-FFF2-40B4-BE49-F238E27FC236}">
                <a16:creationId xmlns:a16="http://schemas.microsoft.com/office/drawing/2014/main" id="{05B1883C-5A4C-4AD8-95C5-ADAF6CFA842A}"/>
              </a:ext>
            </a:extLst>
          </p:cNvPr>
          <p:cNvSpPr/>
          <p:nvPr/>
        </p:nvSpPr>
        <p:spPr>
          <a:xfrm>
            <a:off x="383097" y="1301602"/>
            <a:ext cx="3991943" cy="2036618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12A5C984-82A2-4E99-9936-057B97740CD5}"/>
              </a:ext>
            </a:extLst>
          </p:cNvPr>
          <p:cNvSpPr/>
          <p:nvPr/>
        </p:nvSpPr>
        <p:spPr>
          <a:xfrm>
            <a:off x="383097" y="3371467"/>
            <a:ext cx="3910920" cy="203661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2">
            <a:extLst>
              <a:ext uri="{FF2B5EF4-FFF2-40B4-BE49-F238E27FC236}">
                <a16:creationId xmlns:a16="http://schemas.microsoft.com/office/drawing/2014/main" id="{B143D981-B2E1-42F6-9F62-028E64101551}"/>
              </a:ext>
            </a:extLst>
          </p:cNvPr>
          <p:cNvSpPr/>
          <p:nvPr/>
        </p:nvSpPr>
        <p:spPr>
          <a:xfrm>
            <a:off x="4391269" y="1301602"/>
            <a:ext cx="3409463" cy="2036618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3">
            <a:extLst>
              <a:ext uri="{FF2B5EF4-FFF2-40B4-BE49-F238E27FC236}">
                <a16:creationId xmlns:a16="http://schemas.microsoft.com/office/drawing/2014/main" id="{0B99EF55-219B-4282-85A0-341C1ACED0D0}"/>
              </a:ext>
            </a:extLst>
          </p:cNvPr>
          <p:cNvSpPr/>
          <p:nvPr/>
        </p:nvSpPr>
        <p:spPr>
          <a:xfrm>
            <a:off x="7787896" y="1301602"/>
            <a:ext cx="3907525" cy="2036618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996447F2-3A18-4505-B542-89CB8B068698}"/>
              </a:ext>
            </a:extLst>
          </p:cNvPr>
          <p:cNvSpPr/>
          <p:nvPr/>
        </p:nvSpPr>
        <p:spPr>
          <a:xfrm>
            <a:off x="4391268" y="3429000"/>
            <a:ext cx="3409464" cy="2036618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nip Single Corner Rectangle 31">
            <a:extLst>
              <a:ext uri="{FF2B5EF4-FFF2-40B4-BE49-F238E27FC236}">
                <a16:creationId xmlns:a16="http://schemas.microsoft.com/office/drawing/2014/main" id="{40FBB4B5-ABEE-4CAB-ABDD-9E8EF173CF20}"/>
              </a:ext>
            </a:extLst>
          </p:cNvPr>
          <p:cNvSpPr/>
          <p:nvPr/>
        </p:nvSpPr>
        <p:spPr>
          <a:xfrm>
            <a:off x="7784503" y="3429000"/>
            <a:ext cx="3787395" cy="1939241"/>
          </a:xfrm>
          <a:prstGeom prst="snip1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3EA6C2B3-B62A-4D49-A91D-8810648C0663}"/>
              </a:ext>
            </a:extLst>
          </p:cNvPr>
          <p:cNvSpPr/>
          <p:nvPr/>
        </p:nvSpPr>
        <p:spPr>
          <a:xfrm>
            <a:off x="1131" y="-104172"/>
            <a:ext cx="12192000" cy="6858000"/>
          </a:xfrm>
          <a:prstGeom prst="frame">
            <a:avLst>
              <a:gd name="adj1" fmla="val 5411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F85854-BCBB-480E-BF47-BC0616F24FF2}"/>
              </a:ext>
            </a:extLst>
          </p:cNvPr>
          <p:cNvSpPr txBox="1"/>
          <p:nvPr/>
        </p:nvSpPr>
        <p:spPr>
          <a:xfrm>
            <a:off x="544009" y="456489"/>
            <a:ext cx="11027887" cy="58477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/>
              <a:t>                এসো আমরা কিছু ছবি দেখি। </a:t>
            </a:r>
            <a:endParaRPr lang="en-US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5A7D52-4A38-4DE7-8CDB-549B97378EA0}"/>
              </a:ext>
            </a:extLst>
          </p:cNvPr>
          <p:cNvSpPr txBox="1"/>
          <p:nvPr/>
        </p:nvSpPr>
        <p:spPr>
          <a:xfrm>
            <a:off x="466057" y="5586503"/>
            <a:ext cx="559057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/>
              <a:t>ছবি দেখে তোমাদের কী মনে হয়?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4478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4B6D30-19C0-4374-8B2C-436546D4C0B7}"/>
              </a:ext>
            </a:extLst>
          </p:cNvPr>
          <p:cNvSpPr txBox="1"/>
          <p:nvPr/>
        </p:nvSpPr>
        <p:spPr>
          <a:xfrm>
            <a:off x="150471" y="58846"/>
            <a:ext cx="11948930" cy="67403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                         </a:t>
            </a:r>
            <a:r>
              <a:rPr lang="bn-IN" sz="4800" b="1" dirty="0"/>
              <a:t>পাঠ ঘোষোনা</a:t>
            </a:r>
          </a:p>
          <a:p>
            <a:endParaRPr lang="bn-IN" sz="4800" b="1" dirty="0"/>
          </a:p>
          <a:p>
            <a:endParaRPr lang="bn-IN" sz="4800" b="1" dirty="0"/>
          </a:p>
          <a:p>
            <a:endParaRPr lang="bn-IN" sz="4800" b="1" dirty="0"/>
          </a:p>
          <a:p>
            <a:r>
              <a:rPr lang="bn-IN" sz="4800" b="1" dirty="0"/>
              <a:t>               বাংলাদেশের ক্ষুদ্র-নৃ-গোষ্ঠী</a:t>
            </a:r>
          </a:p>
          <a:p>
            <a:endParaRPr lang="bn-IN" sz="4800" b="1" i="1" dirty="0"/>
          </a:p>
          <a:p>
            <a:endParaRPr lang="bn-IN" sz="4800" b="1" dirty="0"/>
          </a:p>
          <a:p>
            <a:endParaRPr lang="bn-IN" sz="4800" b="1" dirty="0"/>
          </a:p>
          <a:p>
            <a:r>
              <a:rPr lang="bn-IN" sz="4800" b="1" dirty="0"/>
              <a:t>                       মারমা </a:t>
            </a:r>
            <a:endParaRPr lang="en-US" sz="4800" b="1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5561F5C1-C0EE-4AA2-A735-105DA30EC033}"/>
              </a:ext>
            </a:extLst>
          </p:cNvPr>
          <p:cNvSpPr/>
          <p:nvPr/>
        </p:nvSpPr>
        <p:spPr>
          <a:xfrm flipV="1">
            <a:off x="0" y="-1"/>
            <a:ext cx="12192000" cy="6858000"/>
          </a:xfrm>
          <a:prstGeom prst="frame">
            <a:avLst>
              <a:gd name="adj1" fmla="val 20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7155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DF178C-3226-4360-AFB5-882591D776F6}"/>
              </a:ext>
            </a:extLst>
          </p:cNvPr>
          <p:cNvSpPr txBox="1"/>
          <p:nvPr/>
        </p:nvSpPr>
        <p:spPr>
          <a:xfrm>
            <a:off x="9527819" y="306347"/>
            <a:ext cx="217875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</a:rPr>
              <a:t>বসবাস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44E672-31EE-4F22-8558-D2E847AF1349}"/>
              </a:ext>
            </a:extLst>
          </p:cNvPr>
          <p:cNvSpPr txBox="1"/>
          <p:nvPr/>
        </p:nvSpPr>
        <p:spPr>
          <a:xfrm>
            <a:off x="259644" y="5136444"/>
            <a:ext cx="11582399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accent5">
                    <a:lumMod val="50000"/>
                  </a:schemeClr>
                </a:solidFill>
              </a:rPr>
              <a:t>চাকমা নৃ-গোষ্ঠীর পর বাংলাদেশের দ্বিতীয় বৃহত্তম ক্ষুদ্র-নৃ গোষ্ঠী মারমা।মারমা নৃ-গোষ্ঠী বেশিরভাগ বসবাস করেন বান্দরবন, খাগড়াছড়ি ও রাঙামাটি এলাকায়</a:t>
            </a:r>
            <a:r>
              <a:rPr lang="bn-IN" sz="2800" b="1" dirty="0"/>
              <a:t>। </a:t>
            </a:r>
            <a:endParaRPr 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A0DA70-BA16-4A5E-BBD5-9A9EA96639EF}"/>
              </a:ext>
            </a:extLst>
          </p:cNvPr>
          <p:cNvSpPr txBox="1"/>
          <p:nvPr/>
        </p:nvSpPr>
        <p:spPr>
          <a:xfrm>
            <a:off x="9110130" y="1454695"/>
            <a:ext cx="273191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 </a:t>
            </a:r>
            <a:r>
              <a:rPr lang="bn-IN" sz="2800" b="1" dirty="0"/>
              <a:t>বান্দরবন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023013-55B3-438C-A58D-832B14A1AED0}"/>
              </a:ext>
            </a:extLst>
          </p:cNvPr>
          <p:cNvSpPr txBox="1"/>
          <p:nvPr/>
        </p:nvSpPr>
        <p:spPr>
          <a:xfrm>
            <a:off x="9110131" y="2439636"/>
            <a:ext cx="273191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</a:t>
            </a:r>
            <a:r>
              <a:rPr lang="bn-IN" sz="2800" b="1" dirty="0"/>
              <a:t>খাগড়াছড়ি 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D9A92-EB59-4841-A1AD-4A314B332FEA}"/>
              </a:ext>
            </a:extLst>
          </p:cNvPr>
          <p:cNvSpPr txBox="1"/>
          <p:nvPr/>
        </p:nvSpPr>
        <p:spPr>
          <a:xfrm>
            <a:off x="9110132" y="3234267"/>
            <a:ext cx="273191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</a:t>
            </a:r>
            <a:r>
              <a:rPr lang="bn-IN" sz="2800" b="1" dirty="0"/>
              <a:t>রাঙামাটি</a:t>
            </a:r>
            <a:endParaRPr lang="en-US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C36150-82EF-46F3-AB1B-8B8409EB3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4" y="306347"/>
            <a:ext cx="7721600" cy="4593032"/>
          </a:xfrm>
          <a:prstGeom prst="rect">
            <a:avLst/>
          </a:prstGeom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2310916D-B0E4-4798-A075-0B799A2FBAA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1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77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6C2E13-9ECC-45DC-9346-8E31599A8238}"/>
              </a:ext>
            </a:extLst>
          </p:cNvPr>
          <p:cNvSpPr txBox="1"/>
          <p:nvPr/>
        </p:nvSpPr>
        <p:spPr>
          <a:xfrm>
            <a:off x="1027289" y="666044"/>
            <a:ext cx="407528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/>
              <a:t>জীবনধারা</a:t>
            </a:r>
            <a:endParaRPr lang="en-US" sz="3200" b="1" dirty="0"/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00966003-F9FE-4559-B9DE-DA2DAF280934}"/>
              </a:ext>
            </a:extLst>
          </p:cNvPr>
          <p:cNvSpPr/>
          <p:nvPr/>
        </p:nvSpPr>
        <p:spPr>
          <a:xfrm>
            <a:off x="337530" y="1762124"/>
            <a:ext cx="3661459" cy="1828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4">
            <a:extLst>
              <a:ext uri="{FF2B5EF4-FFF2-40B4-BE49-F238E27FC236}">
                <a16:creationId xmlns:a16="http://schemas.microsoft.com/office/drawing/2014/main" id="{C5F953AE-BD5A-4335-8B1C-74E94002443A}"/>
              </a:ext>
            </a:extLst>
          </p:cNvPr>
          <p:cNvSpPr/>
          <p:nvPr/>
        </p:nvSpPr>
        <p:spPr>
          <a:xfrm>
            <a:off x="3998989" y="1762124"/>
            <a:ext cx="4194021" cy="1828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8">
            <a:extLst>
              <a:ext uri="{FF2B5EF4-FFF2-40B4-BE49-F238E27FC236}">
                <a16:creationId xmlns:a16="http://schemas.microsoft.com/office/drawing/2014/main" id="{85CF5457-B5A5-472F-A91B-256E3C1E9574}"/>
              </a:ext>
            </a:extLst>
          </p:cNvPr>
          <p:cNvSpPr/>
          <p:nvPr/>
        </p:nvSpPr>
        <p:spPr>
          <a:xfrm>
            <a:off x="8193010" y="1762124"/>
            <a:ext cx="3661460" cy="18288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BFF2B5-3850-48F5-A3BD-11D5A7F94E59}"/>
              </a:ext>
            </a:extLst>
          </p:cNvPr>
          <p:cNvSpPr txBox="1"/>
          <p:nvPr/>
        </p:nvSpPr>
        <p:spPr>
          <a:xfrm>
            <a:off x="785221" y="3917563"/>
            <a:ext cx="273162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/>
              <a:t>     রাজা</a:t>
            </a:r>
            <a:endParaRPr lang="en-US" sz="28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7DD2537-F967-4964-9546-9866364B5F1C}"/>
              </a:ext>
            </a:extLst>
          </p:cNvPr>
          <p:cNvSpPr txBox="1"/>
          <p:nvPr/>
        </p:nvSpPr>
        <p:spPr>
          <a:xfrm>
            <a:off x="785221" y="5139718"/>
            <a:ext cx="10853122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/>
              <a:t>মারমাদের নিজেদের রাজা আছেন । এছাড়া গ্রামের প্রধান থাকেন। তাদের বাড়িঘর উঁচু স্থানে মাচা করে তৈরি করা হয়। </a:t>
            </a:r>
            <a:endParaRPr lang="en-US" sz="28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05CBC64-43A6-40BC-9AD2-28AC9B32F1A3}"/>
              </a:ext>
            </a:extLst>
          </p:cNvPr>
          <p:cNvSpPr txBox="1"/>
          <p:nvPr/>
        </p:nvSpPr>
        <p:spPr>
          <a:xfrm>
            <a:off x="5102578" y="3917563"/>
            <a:ext cx="273162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/>
              <a:t>   গ্রাম প্রধান </a:t>
            </a:r>
            <a:endParaRPr lang="en-US" sz="28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06CEDF7-C7DA-4B2F-81A6-0579D40972E6}"/>
              </a:ext>
            </a:extLst>
          </p:cNvPr>
          <p:cNvSpPr txBox="1"/>
          <p:nvPr/>
        </p:nvSpPr>
        <p:spPr>
          <a:xfrm>
            <a:off x="8906718" y="3874718"/>
            <a:ext cx="27316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/>
              <a:t>      বাড়িঘর</a:t>
            </a:r>
            <a:endParaRPr lang="en-US" sz="2800" b="1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A779F9DD-4C31-4B66-ADA6-D098ED6129B6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888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99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2">
            <a:extLst>
              <a:ext uri="{FF2B5EF4-FFF2-40B4-BE49-F238E27FC236}">
                <a16:creationId xmlns:a16="http://schemas.microsoft.com/office/drawing/2014/main" id="{C7A63C4C-AF11-4CF1-AD44-12A7326E4ECF}"/>
              </a:ext>
            </a:extLst>
          </p:cNvPr>
          <p:cNvSpPr/>
          <p:nvPr/>
        </p:nvSpPr>
        <p:spPr>
          <a:xfrm>
            <a:off x="393540" y="980254"/>
            <a:ext cx="4096228" cy="3557021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6">
            <a:extLst>
              <a:ext uri="{FF2B5EF4-FFF2-40B4-BE49-F238E27FC236}">
                <a16:creationId xmlns:a16="http://schemas.microsoft.com/office/drawing/2014/main" id="{2202A696-5A9D-4EA5-967D-85D2879EBFDB}"/>
              </a:ext>
            </a:extLst>
          </p:cNvPr>
          <p:cNvSpPr/>
          <p:nvPr/>
        </p:nvSpPr>
        <p:spPr>
          <a:xfrm>
            <a:off x="4673624" y="980255"/>
            <a:ext cx="3590096" cy="355702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0">
            <a:extLst>
              <a:ext uri="{FF2B5EF4-FFF2-40B4-BE49-F238E27FC236}">
                <a16:creationId xmlns:a16="http://schemas.microsoft.com/office/drawing/2014/main" id="{76B829C5-B8F7-4B6E-A8D3-EFA530763E23}"/>
              </a:ext>
            </a:extLst>
          </p:cNvPr>
          <p:cNvSpPr/>
          <p:nvPr/>
        </p:nvSpPr>
        <p:spPr>
          <a:xfrm>
            <a:off x="8447576" y="980254"/>
            <a:ext cx="3350884" cy="355701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21CA97-0861-4224-BF1C-F91F07622FB4}"/>
              </a:ext>
            </a:extLst>
          </p:cNvPr>
          <p:cNvSpPr txBox="1"/>
          <p:nvPr/>
        </p:nvSpPr>
        <p:spPr>
          <a:xfrm>
            <a:off x="670759" y="422144"/>
            <a:ext cx="503012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/>
              <a:t>জীবনধারা ,খাবার 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8DCEEC-B53C-4C8E-A26D-AA136EBBAA22}"/>
              </a:ext>
            </a:extLst>
          </p:cNvPr>
          <p:cNvSpPr txBox="1"/>
          <p:nvPr/>
        </p:nvSpPr>
        <p:spPr>
          <a:xfrm>
            <a:off x="321544" y="4833775"/>
            <a:ext cx="1163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/>
              <a:t>মারমা নৃ-গোষ্ঠীর লোকেরা ভাতের সাথে নানা ধরনের সবজি সিদ্ধ করে খেতে পছন্দ করন। তারা শুটকি মাছের ভর্তা খান যা নাপ্পি নামে পরিচিত।  </a:t>
            </a:r>
            <a:endParaRPr lang="en-US" sz="3200" b="1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2E7C1697-4F9E-4D0D-9CCE-25C1465965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47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8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466</Words>
  <Application>Microsoft Office PowerPoint</Application>
  <PresentationFormat>Widescreen</PresentationFormat>
  <Paragraphs>85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Calibri Light</vt:lpstr>
      <vt:lpstr>Narkisim</vt:lpstr>
      <vt:lpstr>NikoshBAN</vt:lpstr>
      <vt:lpstr>Trebuchet MS</vt:lpstr>
      <vt:lpstr>Vrinda</vt:lpstr>
      <vt:lpstr>Wingdings</vt:lpstr>
      <vt:lpstr>Wingdings 3</vt:lpstr>
      <vt:lpstr>Berlin</vt:lpstr>
      <vt:lpstr>Facet</vt:lpstr>
      <vt:lpstr>Office Theme</vt:lpstr>
      <vt:lpstr>1_Berlin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MG SCHOOL</dc:creator>
  <cp:lastModifiedBy>MG SCHOOL</cp:lastModifiedBy>
  <cp:revision>30</cp:revision>
  <dcterms:created xsi:type="dcterms:W3CDTF">2020-11-16T05:41:58Z</dcterms:created>
  <dcterms:modified xsi:type="dcterms:W3CDTF">2020-11-17T14:38:10Z</dcterms:modified>
</cp:coreProperties>
</file>