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1" r:id="rId3"/>
    <p:sldId id="262" r:id="rId4"/>
    <p:sldId id="278" r:id="rId5"/>
    <p:sldId id="265" r:id="rId6"/>
    <p:sldId id="284" r:id="rId7"/>
    <p:sldId id="266" r:id="rId8"/>
    <p:sldId id="285" r:id="rId9"/>
    <p:sldId id="267" r:id="rId10"/>
    <p:sldId id="279" r:id="rId11"/>
    <p:sldId id="280" r:id="rId12"/>
    <p:sldId id="281" r:id="rId13"/>
    <p:sldId id="286" r:id="rId14"/>
    <p:sldId id="287" r:id="rId15"/>
    <p:sldId id="273" r:id="rId16"/>
    <p:sldId id="274" r:id="rId17"/>
    <p:sldId id="290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0CF77-36F7-4DB0-9BF6-87F56FC6737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D056F-DAE4-4ECD-9AF7-C3189B9D60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938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(১) ১৬ কে মৌলিক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গুণনীয়কে বিশ্লেষণ করুন। ( সর্ব নিম্ন ২ দ্বারা ভাগ...। ইত্যাদি)। (২) সমজাতীয় সংখ্যা জোড়ায় লিখুন। (৩) প্রতি জোড়া থেকে একটি গুণনীয়ক নিয়ে ধারাবাহিক গুণফল নির্ণয় করলে উক্ত গুণফলই হবে প্রাপ্ত বর্গমূল।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D056F-DAE4-4ECD-9AF7-C3189B9D60B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901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(১) ৩৬ কে মৌলিক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গুণনীয়কে বিশ্লেষণ করুন। ( সর্ব নিম্ন ২ দ্বারা ভাগ...। ইত্যাদি)। (২) সমজাতীয় সংখ্যা জোড়ায় লিখুন। (৩) প্রতি জোড়া থেকে একটি গুণনীয়ক নিয়ে ধারাবাহিক গুণফল নির্ণয় করলে উক্ত গুণফলই হবে প্রাপ্ত বর্গমূল।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D056F-DAE4-4ECD-9AF7-C3189B9D60B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132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C8CE-5305-494E-A222-1E2A688ADC1C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63FE-4E51-45FA-9B61-4E3ECEEF20ED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C51E-487B-4CED-BCE6-4E994E53E1E8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42C6-9682-4F68-841A-BD7F32DBAF81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D586-A810-4BBB-87C5-6EF72276E915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0885-8539-447B-A376-A19A0C5A3142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28C2-B467-4B37-8FEA-C5941E60B500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60F3-ADBE-49D0-83ED-02834F57B59B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25FD-695C-406B-89AB-8D029B3E5FE0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1C22-42E1-4822-9A81-2F2D706DFDFD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629F-E5EC-4549-AAD6-DD2220F014CC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D2DDF1"/>
            </a:gs>
            <a:gs pos="82000">
              <a:schemeClr val="accent1">
                <a:tint val="44500"/>
                <a:satMod val="160000"/>
                <a:lumMod val="74000"/>
              </a:schemeClr>
            </a:gs>
            <a:gs pos="95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690FF-5EC0-4656-8655-A5F666263A9C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42" y="0"/>
            <a:ext cx="5562600" cy="4419600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EB89-61AD-4FD2-959E-D0155EFCADE1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5199" y="1657967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677650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3472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16"/>
            <a:ext cx="2057400" cy="6502413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631103" y="364852"/>
                <a:ext cx="778669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103" y="364852"/>
                <a:ext cx="778669" cy="687689"/>
              </a:xfrm>
              <a:prstGeom prst="rect">
                <a:avLst/>
              </a:prstGeom>
              <a:blipFill rotWithShape="1">
                <a:blip r:embed="rId3"/>
                <a:stretch>
                  <a:fillRect t="-6195" r="-31496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661869" y="418347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2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867400" y="373020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73020"/>
                <a:ext cx="685800" cy="693780"/>
              </a:xfrm>
              <a:prstGeom prst="rect">
                <a:avLst/>
              </a:prstGeom>
              <a:blipFill rotWithShape="1">
                <a:blip r:embed="rId4"/>
                <a:stretch>
                  <a:fillRect t="-7018" r="-54464" b="-38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77000" y="380071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4790" y="382545"/>
            <a:ext cx="9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0663" y="1302913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867400" y="1245079"/>
                <a:ext cx="685800" cy="682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245079"/>
                <a:ext cx="685800" cy="682751"/>
              </a:xfrm>
              <a:prstGeom prst="rect">
                <a:avLst/>
              </a:prstGeom>
              <a:blipFill rotWithShape="1">
                <a:blip r:embed="rId5"/>
                <a:stretch>
                  <a:fillRect t="-7143" r="-60714" b="-4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477000" y="1274575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7250" y="1295517"/>
            <a:ext cx="95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629730" y="2387501"/>
                <a:ext cx="935832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১৬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730" y="2387501"/>
                <a:ext cx="935832" cy="687689"/>
              </a:xfrm>
              <a:prstGeom prst="rect">
                <a:avLst/>
              </a:prstGeom>
              <a:blipFill rotWithShape="1">
                <a:blip r:embed="rId6"/>
                <a:stretch>
                  <a:fillRect t="-6250" r="-32468" b="-4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887068" y="2386776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068" y="2386776"/>
                <a:ext cx="685800" cy="693780"/>
              </a:xfrm>
              <a:prstGeom prst="rect">
                <a:avLst/>
              </a:prstGeom>
              <a:blipFill rotWithShape="1">
                <a:blip r:embed="rId7"/>
                <a:stretch>
                  <a:fillRect t="-7965" r="-52679" b="-38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499128" y="2401524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4330" y="2416272"/>
            <a:ext cx="1171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645850" y="3867103"/>
                <a:ext cx="964405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২৫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850" y="3867103"/>
                <a:ext cx="964405" cy="687689"/>
              </a:xfrm>
              <a:prstGeom prst="rect">
                <a:avLst/>
              </a:prstGeom>
              <a:blipFill rotWithShape="1">
                <a:blip r:embed="rId8"/>
                <a:stretch>
                  <a:fillRect t="-6195" r="-28481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666789" y="3932981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853730" y="3878220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730" y="3878220"/>
                <a:ext cx="685800" cy="693780"/>
              </a:xfrm>
              <a:prstGeom prst="rect">
                <a:avLst/>
              </a:prstGeom>
              <a:blipFill rotWithShape="1">
                <a:blip r:embed="rId9"/>
                <a:stretch>
                  <a:fillRect t="-7018" r="-54867" b="-38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510034" y="3878220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5158" y="393298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657600" y="5582189"/>
                <a:ext cx="978692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৩৬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582189"/>
                <a:ext cx="978692" cy="687689"/>
              </a:xfrm>
              <a:prstGeom prst="rect">
                <a:avLst/>
              </a:prstGeom>
              <a:blipFill rotWithShape="1">
                <a:blip r:embed="rId10"/>
                <a:stretch>
                  <a:fillRect t="-6195" r="-32298" b="-39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847585" y="5573577"/>
                <a:ext cx="685800" cy="69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e>
                      <m:sup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585" y="5573577"/>
                <a:ext cx="685800" cy="693780"/>
              </a:xfrm>
              <a:prstGeom prst="rect">
                <a:avLst/>
              </a:prstGeom>
              <a:blipFill rotWithShape="1">
                <a:blip r:embed="rId11"/>
                <a:stretch>
                  <a:fillRect t="-7018" r="-58407" b="-38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503889" y="5588325"/>
            <a:ext cx="13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17406" y="5592451"/>
            <a:ext cx="111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3645851" y="1261555"/>
                <a:ext cx="821532" cy="68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851" y="1261555"/>
                <a:ext cx="821532" cy="687689"/>
              </a:xfrm>
              <a:prstGeom prst="rect">
                <a:avLst/>
              </a:prstGeom>
              <a:blipFill rotWithShape="1">
                <a:blip r:embed="rId12"/>
                <a:stretch>
                  <a:fillRect t="-6195" r="-25185" b="-4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>
            <a:off x="1361132" y="715296"/>
            <a:ext cx="122720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03693" y="413931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535066" y="1637064"/>
            <a:ext cx="100903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649581" y="1274513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578493" y="2790338"/>
            <a:ext cx="75809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289381" y="2452425"/>
            <a:ext cx="1171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52041" y="2416997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659191" y="4260679"/>
            <a:ext cx="68918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724630" y="386710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20357" y="5631256"/>
            <a:ext cx="111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651193" y="5958348"/>
            <a:ext cx="62652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688602" y="5617109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228600" y="71991"/>
            <a:ext cx="3324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6925-C5CD-4C32-82A2-E8A103E05B56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034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5" grpId="0" animBg="1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 animBg="1"/>
      <p:bldP spid="25" grpId="0" animBg="1"/>
      <p:bldP spid="26" grpId="0"/>
      <p:bldP spid="27" grpId="0"/>
      <p:bldP spid="28" grpId="0" animBg="1"/>
      <p:bldP spid="32" grpId="0"/>
      <p:bldP spid="41" grpId="0"/>
      <p:bldP spid="43" grpId="0"/>
      <p:bldP spid="44" grpId="0"/>
      <p:bldP spid="46" grpId="0"/>
      <p:bldP spid="47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273636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মৌলিক গুণনীয়কের সাহায্যে বর্গমূল নির্ণয়।(১)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FDD4-3309-4301-8403-7719513599C2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143000"/>
            <a:ext cx="222711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 সংখ্যা-১৬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1300" y="115782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2034" y="1507597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598267" y="1262166"/>
            <a:ext cx="847467" cy="407522"/>
            <a:chOff x="4536235" y="1389965"/>
            <a:chExt cx="847467" cy="407522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554186" y="1389965"/>
              <a:ext cx="0" cy="399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536235" y="1797487"/>
              <a:ext cx="8474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6248400" y="1176879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855083" y="1729328"/>
            <a:ext cx="847467" cy="265331"/>
            <a:chOff x="4536235" y="1389965"/>
            <a:chExt cx="847467" cy="40752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4554186" y="1389965"/>
              <a:ext cx="0" cy="399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36235" y="1797487"/>
              <a:ext cx="8474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6889750" y="1507079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27875" y="1881729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108825" y="2061591"/>
            <a:ext cx="847467" cy="324705"/>
            <a:chOff x="4536235" y="1389965"/>
            <a:chExt cx="847467" cy="407522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554186" y="1389965"/>
              <a:ext cx="0" cy="399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536235" y="1797487"/>
              <a:ext cx="8474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6718300" y="1930038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67575" y="2249269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743200" y="1898320"/>
            <a:ext cx="3055256" cy="90625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342568" y="4030902"/>
            <a:ext cx="353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 (২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(২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42567" y="5108138"/>
            <a:ext cx="1705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 (২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2743200" y="4588609"/>
            <a:ext cx="751872" cy="663106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048691" y="4579387"/>
            <a:ext cx="0" cy="57310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886760" y="4535269"/>
            <a:ext cx="9328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454470" y="4535269"/>
            <a:ext cx="1026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342566" y="5754469"/>
            <a:ext cx="824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 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55809" y="3200400"/>
            <a:ext cx="2377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 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523565"/>
            <a:ext cx="39624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সংখ্যাটিকে মৌলিক গুণনীয়কে বিশ্লেষণ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 হবে।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3000" y="2937808"/>
            <a:ext cx="39624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0" y="4309408"/>
            <a:ext cx="396240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 জোসমজাতীয় সংখ্যা জোড়ায় পাশাপাশি লিখতে ড়া থেকে একটি করে গুণনীয়ক লিখতে হবে।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7600" y="5077361"/>
            <a:ext cx="543054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 গুণনীয়কগুলোর  ধারা বাহিক গুণফলই হবে নির্ণেয় বর্গমূল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7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6" grpId="1"/>
      <p:bldP spid="17" grpId="0"/>
      <p:bldP spid="17" grpId="1"/>
      <p:bldP spid="27" grpId="0"/>
      <p:bldP spid="27" grpId="1"/>
      <p:bldP spid="37" grpId="0"/>
      <p:bldP spid="37" grpId="1"/>
      <p:bldP spid="38" grpId="0"/>
      <p:bldP spid="38" grpId="1"/>
      <p:bldP spid="42" grpId="0"/>
      <p:bldP spid="42" grpId="1"/>
      <p:bldP spid="43" grpId="0"/>
      <p:bldP spid="43" grpId="1"/>
      <p:bldP spid="47" grpId="0"/>
      <p:bldP spid="48" grpId="0"/>
      <p:bldP spid="58" grpId="0"/>
      <p:bldP spid="31" grpId="0"/>
      <p:bldP spid="7" grpId="0" animBg="1"/>
      <p:bldP spid="7" grpId="1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6B4A-FC6A-4AFF-BCF0-9E76B29345C1}" type="datetime1">
              <a:rPr lang="en-US" sz="2400" smtClean="0"/>
              <a:pPr/>
              <a:t>11/17/2020</a:t>
            </a:fld>
            <a:endParaRPr lang="en-US" sz="2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smtClean="0"/>
              <a:t>Rayhan ali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12</a:t>
            </a:fld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990600" y="228600"/>
            <a:ext cx="7273636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মৌলিক গুণনীয়কের সাহায্যে বর্গমূল নির্ণয়।(২)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143000"/>
            <a:ext cx="222711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 সংখ্যা-৩৬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3700" y="1066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4434" y="1416568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50667" y="1171137"/>
            <a:ext cx="847467" cy="407522"/>
            <a:chOff x="4536235" y="1389965"/>
            <a:chExt cx="847467" cy="40752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54186" y="1389965"/>
              <a:ext cx="0" cy="399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36235" y="1797487"/>
              <a:ext cx="8474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400800" y="1085850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007483" y="1638299"/>
            <a:ext cx="847467" cy="265331"/>
            <a:chOff x="4536235" y="1389965"/>
            <a:chExt cx="847467" cy="40752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554186" y="1389965"/>
              <a:ext cx="0" cy="399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36235" y="1797487"/>
              <a:ext cx="8474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042150" y="1416050"/>
            <a:ext cx="64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0275" y="1790700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61225" y="1970562"/>
            <a:ext cx="847467" cy="324705"/>
            <a:chOff x="4536235" y="1389965"/>
            <a:chExt cx="847467" cy="407522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554186" y="1389965"/>
              <a:ext cx="0" cy="399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36235" y="1797487"/>
              <a:ext cx="8474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870700" y="1839009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19975" y="2158240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৩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743200" y="1898320"/>
            <a:ext cx="3055256" cy="90625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42568" y="2772233"/>
            <a:ext cx="353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= (২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(৩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×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42567" y="3849469"/>
            <a:ext cx="1705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= (২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×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743200" y="3329940"/>
            <a:ext cx="751872" cy="663106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048691" y="3320718"/>
            <a:ext cx="0" cy="57310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86760" y="3276600"/>
            <a:ext cx="9328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54470" y="3276600"/>
            <a:ext cx="10260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42566" y="4495800"/>
            <a:ext cx="824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= 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89500" y="3276600"/>
            <a:ext cx="39624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সংখ্যাটিকে মৌলিক গুণনীয়কে বিশ্লেষণ করতে  হবে।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67000" y="3383370"/>
            <a:ext cx="6057900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সমজাতীয় সংখ্যা জোড়ায় পাশাপাশি লিখতে হবে।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30183" y="3905663"/>
            <a:ext cx="39624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 জোড়া থেকে একটি করে গুণনীয়ক লিখতে হবে।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25532" y="4478647"/>
            <a:ext cx="5430546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 গুণনীয়কগুলোর  ধারা বাহিক গুণফলই হবে নির্ণেয় বর্গমূল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164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2" grpId="0"/>
      <p:bldP spid="16" grpId="0"/>
      <p:bldP spid="17" grpId="0"/>
      <p:bldP spid="21" grpId="0"/>
      <p:bldP spid="22" grpId="0"/>
      <p:bldP spid="24" grpId="0"/>
      <p:bldP spid="25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25FD-695C-406B-89AB-8D029B3E5FE0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228600"/>
            <a:ext cx="727363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মৌলিক গুণনীয়কের সাহায্যে বর্গমূল নির্ণয়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।(৩)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143000"/>
            <a:ext cx="27432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 সংখ্যা-৩১৩৬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3700" y="1066800"/>
            <a:ext cx="111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৩১৩৬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4434" y="1416568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50667" y="1171137"/>
            <a:ext cx="847467" cy="407522"/>
            <a:chOff x="4536235" y="1389965"/>
            <a:chExt cx="847467" cy="407522"/>
          </a:xfrm>
          <a:noFill/>
        </p:grpSpPr>
        <p:cxnSp>
          <p:nvCxnSpPr>
            <p:cNvPr id="10" name="Straight Connector 9"/>
            <p:cNvCxnSpPr/>
            <p:nvPr/>
          </p:nvCxnSpPr>
          <p:spPr>
            <a:xfrm>
              <a:off x="4554186" y="1389965"/>
              <a:ext cx="0" cy="399366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36235" y="1797487"/>
              <a:ext cx="847467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400800" y="1085850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007483" y="1638299"/>
            <a:ext cx="847467" cy="265331"/>
            <a:chOff x="4536235" y="1389965"/>
            <a:chExt cx="847467" cy="407522"/>
          </a:xfrm>
          <a:noFill/>
        </p:grpSpPr>
        <p:cxnSp>
          <p:nvCxnSpPr>
            <p:cNvPr id="14" name="Straight Connector 13"/>
            <p:cNvCxnSpPr/>
            <p:nvPr/>
          </p:nvCxnSpPr>
          <p:spPr>
            <a:xfrm>
              <a:off x="4554186" y="1389965"/>
              <a:ext cx="0" cy="399366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36235" y="1797487"/>
              <a:ext cx="847467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042150" y="1416050"/>
            <a:ext cx="126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১৫৬৮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0274" y="1790700"/>
            <a:ext cx="94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৭৮৪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61225" y="1970562"/>
            <a:ext cx="847467" cy="324705"/>
            <a:chOff x="4536235" y="1389965"/>
            <a:chExt cx="847467" cy="407522"/>
          </a:xfrm>
          <a:noFill/>
        </p:grpSpPr>
        <p:cxnSp>
          <p:nvCxnSpPr>
            <p:cNvPr id="19" name="Straight Connector 18"/>
            <p:cNvCxnSpPr/>
            <p:nvPr/>
          </p:nvCxnSpPr>
          <p:spPr>
            <a:xfrm>
              <a:off x="4554186" y="1389965"/>
              <a:ext cx="0" cy="399366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36235" y="1797487"/>
              <a:ext cx="847467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870700" y="1839009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19974" y="2158240"/>
            <a:ext cx="885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৩৯২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772299" y="1609255"/>
            <a:ext cx="3055256" cy="90625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2087" y="2586726"/>
            <a:ext cx="4352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 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009641" y="4339988"/>
            <a:ext cx="521322" cy="91781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295400" y="4415478"/>
            <a:ext cx="0" cy="842322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76832" y="4459020"/>
            <a:ext cx="9328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4786" y="5064592"/>
            <a:ext cx="353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 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×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×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×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439153" y="2346455"/>
            <a:ext cx="847467" cy="324705"/>
            <a:chOff x="4536235" y="1389965"/>
            <a:chExt cx="847467" cy="407522"/>
          </a:xfrm>
          <a:noFill/>
        </p:grpSpPr>
        <p:cxnSp>
          <p:nvCxnSpPr>
            <p:cNvPr id="41" name="Straight Connector 40"/>
            <p:cNvCxnSpPr/>
            <p:nvPr/>
          </p:nvCxnSpPr>
          <p:spPr>
            <a:xfrm>
              <a:off x="4554186" y="1389965"/>
              <a:ext cx="0" cy="399366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536235" y="1797487"/>
              <a:ext cx="847467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7077074" y="217783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77154" y="2554069"/>
            <a:ext cx="107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১৯৬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778748" y="2744157"/>
            <a:ext cx="847467" cy="324705"/>
            <a:chOff x="4536235" y="1389965"/>
            <a:chExt cx="847467" cy="407522"/>
          </a:xfrm>
          <a:noFill/>
        </p:grpSpPr>
        <p:cxnSp>
          <p:nvCxnSpPr>
            <p:cNvPr id="46" name="Straight Connector 45"/>
            <p:cNvCxnSpPr/>
            <p:nvPr/>
          </p:nvCxnSpPr>
          <p:spPr>
            <a:xfrm>
              <a:off x="4554186" y="1389965"/>
              <a:ext cx="0" cy="399366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536235" y="1797487"/>
              <a:ext cx="847467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7429499" y="2554068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58155" y="2936522"/>
            <a:ext cx="76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৯৮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072442" y="3098197"/>
            <a:ext cx="847467" cy="324705"/>
            <a:chOff x="4536235" y="1389965"/>
            <a:chExt cx="847467" cy="407522"/>
          </a:xfrm>
          <a:noFill/>
        </p:grpSpPr>
        <p:cxnSp>
          <p:nvCxnSpPr>
            <p:cNvPr id="51" name="Straight Connector 50"/>
            <p:cNvCxnSpPr/>
            <p:nvPr/>
          </p:nvCxnSpPr>
          <p:spPr>
            <a:xfrm>
              <a:off x="4554186" y="1389965"/>
              <a:ext cx="0" cy="399366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536235" y="1797487"/>
              <a:ext cx="847467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7727692" y="295751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03407" y="3321143"/>
            <a:ext cx="61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8264236" y="3481955"/>
            <a:ext cx="847467" cy="324705"/>
            <a:chOff x="4536235" y="1389965"/>
            <a:chExt cx="847467" cy="407522"/>
          </a:xfrm>
          <a:noFill/>
        </p:grpSpPr>
        <p:cxnSp>
          <p:nvCxnSpPr>
            <p:cNvPr id="56" name="Straight Connector 55"/>
            <p:cNvCxnSpPr/>
            <p:nvPr/>
          </p:nvCxnSpPr>
          <p:spPr>
            <a:xfrm>
              <a:off x="4554186" y="1389965"/>
              <a:ext cx="0" cy="399366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536235" y="1797487"/>
              <a:ext cx="847467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7899893" y="3325481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20988" y="373409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4043" y="3914287"/>
            <a:ext cx="723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 (২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৭)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2262352" y="4429992"/>
            <a:ext cx="9328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517412" y="4429992"/>
            <a:ext cx="9328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738649" y="4429992"/>
            <a:ext cx="9328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2728756" y="4386450"/>
            <a:ext cx="1046710" cy="87135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3517412" y="4380421"/>
            <a:ext cx="1437174" cy="877379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64786" y="5638800"/>
            <a:ext cx="13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= ৫৬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28756" y="5772608"/>
            <a:ext cx="513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অতএব                  = ৫৬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97703229"/>
              </p:ext>
            </p:extLst>
          </p:nvPr>
        </p:nvGraphicFramePr>
        <p:xfrm>
          <a:off x="4057529" y="5596399"/>
          <a:ext cx="1579327" cy="771743"/>
        </p:xfrm>
        <a:graphic>
          <a:graphicData uri="http://schemas.openxmlformats.org/presentationml/2006/ole">
            <p:oleObj spid="_x0000_s2081" name="Equation" r:id="rId3" imgW="482400" imgH="21564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71837" y="2287540"/>
            <a:ext cx="1199242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76774" y="3501715"/>
            <a:ext cx="787852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10318" y="4649093"/>
            <a:ext cx="787852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921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6" presetClass="entr" presetSubtype="21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2" grpId="0"/>
      <p:bldP spid="16" grpId="0"/>
      <p:bldP spid="17" grpId="0"/>
      <p:bldP spid="21" grpId="0"/>
      <p:bldP spid="22" grpId="0"/>
      <p:bldP spid="24" grpId="0"/>
      <p:bldP spid="30" grpId="0"/>
      <p:bldP spid="43" grpId="0"/>
      <p:bldP spid="44" grpId="0"/>
      <p:bldP spid="48" grpId="0"/>
      <p:bldP spid="49" grpId="0"/>
      <p:bldP spid="53" grpId="0"/>
      <p:bldP spid="54" grpId="0"/>
      <p:bldP spid="58" grpId="0"/>
      <p:bldP spid="59" grpId="0"/>
      <p:bldP spid="60" grpId="0"/>
      <p:bldP spid="73" grpId="0"/>
      <p:bldP spid="74" grpId="0"/>
      <p:bldP spid="25" grpId="0" animBg="1"/>
      <p:bldP spid="25" grpId="1" animBg="1"/>
      <p:bldP spid="61" grpId="0" animBg="1"/>
      <p:bldP spid="61" grpId="1" animBg="1"/>
      <p:bldP spid="63" grpId="0" animBg="1"/>
      <p:bldP spid="6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25FD-695C-406B-89AB-8D029B3E5FE0}" type="datetime1">
              <a:rPr lang="en-US" sz="2400" smtClean="0"/>
              <a:pPr/>
              <a:t>11/17/2020</a:t>
            </a:fld>
            <a:endParaRPr lang="en-US" sz="2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smtClean="0"/>
              <a:t>Rayhan ali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400" smtClean="0"/>
              <a:pPr/>
              <a:t>14</a:t>
            </a:fld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1981200" y="228600"/>
            <a:ext cx="457200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ভাগের সাহায্যে বর্গমূল নির্ণয়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90600"/>
            <a:ext cx="289560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 সংখ্যা ২৩০৪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31376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২৩  ০৪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>
            <a:endCxn id="8" idx="0"/>
          </p:cNvCxnSpPr>
          <p:nvPr/>
        </p:nvCxnSpPr>
        <p:spPr>
          <a:xfrm>
            <a:off x="3200400" y="1313765"/>
            <a:ext cx="685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62400" y="1313765"/>
            <a:ext cx="60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1389744"/>
            <a:ext cx="0" cy="7788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60125" y="12667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4150" y="1684170"/>
            <a:ext cx="84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78647" y="2180323"/>
            <a:ext cx="6234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63968" y="2125545"/>
            <a:ext cx="472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1982" y="211366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০৪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90800" y="216534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89860" y="246377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৭০৪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31225" y="217306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0042" y="1117557"/>
            <a:ext cx="2895600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 ডানদিক থেকে জোড়া অংক নিয়ে রেখা চিহ্ন দেই।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21001" y="1568431"/>
            <a:ext cx="28956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 ডানদিক খাড়া দাগ দিই।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96000" y="1186328"/>
            <a:ext cx="2895600" cy="26776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জোড়াটি ২৩ এর পূর্ববর্তী বর্গসংখ্যা ১৬,এর বর্গমূল ৪; খাড়া দাগের ডানে লিখি এখন ২৩ এর নীচে ১৬ লিখি।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7400" y="2007740"/>
            <a:ext cx="28956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২৩ থেকে ১৬ বিয়োগ করি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25193" y="2764526"/>
            <a:ext cx="3987798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বিয়োগফল ৭ এর ডানে পরবর্তী জোড়া ০৪ বসাই। ৭০৪ এর বাম দিকে খাড়া দাগ (ভাগের চিহ্ন) দিই।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361213" y="2258407"/>
            <a:ext cx="0" cy="6436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43943" y="1779170"/>
            <a:ext cx="3657600" cy="26776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ভাগফলের ঘরের সংখ্যা ৪ এর দ্বিগুণ (৪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 বা ৮ নিচের খাড়া দাগের বাম পাশে বসাই। ৮ এবং খাড়া দাগের মধ্যে একটি অঙ্ক বসানোর মতো স্থান রাখি।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5049" y="967132"/>
            <a:ext cx="3505200" cy="37856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এক অঙ্কের সংখ্যা খুজে বের করি যাকে ৮ এর ডানপাশে বসিয়ে প্রাপ্ত সংখ্যাকে ঐ সংখ্যাটি দ্বারা গুণ করে ৭০৪ এর সমান বা অনুর্ধ্ব ৭০৪ পাওয়া যায়। এক্ষেত্রে ৮ হবে । ৮ সংখ্যাটি ভাগফলেও ৪ এর ডানপাশে বসাই।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86745" y="127857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43943" y="2070284"/>
            <a:ext cx="36576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৭০৪ থেকে ৭০৪ বিয়োগ করলে কোনো অবশিষ্ট থকেনা। 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523741" y="2992308"/>
            <a:ext cx="8298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907968" y="288372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40001" y="2137250"/>
            <a:ext cx="3657600" cy="12003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ভাগফলের স্থানে পাওয়া গেল ৪৮, যাহা নির্ণেয় বর্গমূল।</a:t>
            </a:r>
          </a:p>
        </p:txBody>
      </p:sp>
      <p:sp>
        <p:nvSpPr>
          <p:cNvPr id="14" name="Oval 13"/>
          <p:cNvSpPr/>
          <p:nvPr/>
        </p:nvSpPr>
        <p:spPr>
          <a:xfrm>
            <a:off x="4518558" y="1252890"/>
            <a:ext cx="685800" cy="7072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TextBox 47"/>
          <p:cNvSpPr txBox="1"/>
          <p:nvPr/>
        </p:nvSpPr>
        <p:spPr>
          <a:xfrm>
            <a:off x="4404260" y="4169270"/>
            <a:ext cx="4710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(দ্রঃ বর্গ সংখ্যার ডানদিক থেকে জোড়া বাঁধতে গিয়ে শেষ অঙ্কের জোড় না থাকলে একে জোড়া ছাড়াই গন্য করতে হবে।)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536863" y="3824610"/>
            <a:ext cx="3550725" cy="719171"/>
            <a:chOff x="0" y="3279960"/>
            <a:chExt cx="3550725" cy="719171"/>
          </a:xfrm>
        </p:grpSpPr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958158894"/>
                </p:ext>
              </p:extLst>
            </p:nvPr>
          </p:nvGraphicFramePr>
          <p:xfrm>
            <a:off x="0" y="3279960"/>
            <a:ext cx="2005946" cy="719171"/>
          </p:xfrm>
          <a:graphic>
            <a:graphicData uri="http://schemas.openxmlformats.org/presentationml/2006/ole">
              <p:oleObj spid="_x0000_s5133" name="Equation" r:id="rId3" imgW="571320" imgH="228600" progId="Equation.3">
                <p:embed/>
              </p:oleObj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1874325" y="3364675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/>
                <a:t>=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৪৮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2759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7" grpId="0"/>
      <p:bldP spid="18" grpId="0"/>
      <p:bldP spid="21" grpId="0"/>
      <p:bldP spid="23" grpId="0"/>
      <p:bldP spid="27" grpId="0"/>
      <p:bldP spid="30" grpId="0"/>
      <p:bldP spid="32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2" grpId="0"/>
      <p:bldP spid="44" grpId="0" animBg="1"/>
      <p:bldP spid="44" grpId="1" animBg="1"/>
      <p:bldP spid="46" grpId="0"/>
      <p:bldP spid="47" grpId="0" animBg="1"/>
      <p:bldP spid="47" grpId="1" animBg="1"/>
      <p:bldP spid="14" grpId="0" animBg="1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888C-3C40-4810-9FC6-8EB6CEF1FFFD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185204"/>
            <a:ext cx="32766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 কাজ</a:t>
            </a:r>
            <a:endParaRPr lang="en-US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600200"/>
            <a:ext cx="71628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১২১ টি মার্বেল বর্গাকারে সাজালে  সারি সংখ্যা কত?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2308075"/>
            <a:ext cx="47244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(সঠিক উত্তরটির বৃত্ত ভরাট কর।)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3146275"/>
            <a:ext cx="2209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	২১টি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3146274"/>
            <a:ext cx="1905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	১২ টি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3984475"/>
            <a:ext cx="22098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	১১ টি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3908562"/>
            <a:ext cx="1905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	৯টি</a:t>
            </a:r>
          </a:p>
        </p:txBody>
      </p:sp>
      <p:sp>
        <p:nvSpPr>
          <p:cNvPr id="12" name="Oval 11"/>
          <p:cNvSpPr/>
          <p:nvPr/>
        </p:nvSpPr>
        <p:spPr>
          <a:xfrm>
            <a:off x="990600" y="4017784"/>
            <a:ext cx="609600" cy="58477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="" xmlns:p14="http://schemas.microsoft.com/office/powerpoint/2010/main" val="1218964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4666-AFD9-44A2-B79F-F2410478BA6A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185204"/>
            <a:ext cx="3276600" cy="46166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143000"/>
            <a:ext cx="35814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পূর্ণবর্গ সংখ্যা নির্ণয় কর।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4889212"/>
            <a:ext cx="28956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n-BD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4114800"/>
            <a:ext cx="28194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n-BD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76300" y="4931077"/>
            <a:ext cx="533400" cy="48863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3413549"/>
            <a:ext cx="518160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 কোনটি সঠিক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1815405"/>
            <a:ext cx="3581400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i) </a:t>
            </a:r>
            <a:r>
              <a:rPr lang="en-US" sz="2400" b="1" i="1" dirty="0" smtClean="0">
                <a:latin typeface="NikoshBAN" pitchFamily="2" charset="0"/>
                <a:cs typeface="NikoshBAN" pitchFamily="2" charset="0"/>
              </a:rPr>
              <a:t>6400</a:t>
            </a: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ii) </a:t>
            </a:r>
            <a:r>
              <a:rPr lang="en-US" sz="2400" b="1" i="1" dirty="0" smtClean="0">
                <a:latin typeface="NikoshBAN" pitchFamily="2" charset="0"/>
                <a:cs typeface="NikoshBAN" pitchFamily="2" charset="0"/>
              </a:rPr>
              <a:t>1068</a:t>
            </a:r>
          </a:p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iii) </a:t>
            </a:r>
            <a:r>
              <a:rPr lang="en-US" sz="2400" b="1" i="1" dirty="0" smtClean="0">
                <a:latin typeface="NikoshBAN" pitchFamily="2" charset="0"/>
                <a:cs typeface="NikoshBAN" pitchFamily="2" charset="0"/>
              </a:rPr>
              <a:t>225</a:t>
            </a:r>
            <a:endParaRPr lang="bn-BD" sz="2400" b="1" i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4127500"/>
            <a:ext cx="2590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 </a:t>
            </a:r>
            <a:r>
              <a:rPr lang="bn-BD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4889212"/>
            <a:ext cx="2590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,ii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bn-BD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35227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25FD-695C-406B-89AB-8D029B3E5FE0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0" y="185204"/>
            <a:ext cx="3276600" cy="46166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066800"/>
            <a:ext cx="7467600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 ৪৬৩৯ থেকে  কোন ক্ষুদ্রতম সংখ্যা বিয়োগ করলে  বিয়োগফল একটি পূর্ণবর্গ সংখ্যা  হবে?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1007" y="24016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৪৬ ৩৯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6225" y="2401668"/>
            <a:ext cx="41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5657165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32035" y="2428785"/>
            <a:ext cx="4718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69643" y="2431168"/>
            <a:ext cx="4718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48125" y="2492484"/>
            <a:ext cx="0" cy="4855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52725" y="2847975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871506" y="3352800"/>
            <a:ext cx="9194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19400" y="3267075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9157" y="325755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871506" y="3495421"/>
            <a:ext cx="0" cy="6309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76400" y="3352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62450" y="2393068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0" y="3352799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500" y="3637865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১০২৪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926738" y="4194608"/>
            <a:ext cx="8358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58206" y="4127248"/>
            <a:ext cx="74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193917" y="4230326"/>
            <a:ext cx="706849" cy="51229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760598" y="4773579"/>
            <a:ext cx="2300288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নির্ণেয় সংখ্যা ১৫</a:t>
            </a:r>
          </a:p>
        </p:txBody>
      </p:sp>
    </p:spTree>
    <p:extLst>
      <p:ext uri="{BB962C8B-B14F-4D97-AF65-F5344CB8AC3E}">
        <p14:creationId xmlns="" xmlns:p14="http://schemas.microsoft.com/office/powerpoint/2010/main" val="34725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7" grpId="0"/>
      <p:bldP spid="19" grpId="0"/>
      <p:bldP spid="20" grpId="0"/>
      <p:bldP spid="22" grpId="0"/>
      <p:bldP spid="23" grpId="0"/>
      <p:bldP spid="24" grpId="0"/>
      <p:bldP spid="25" grpId="0"/>
      <p:bldP spid="27" grpId="0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8E42-FAC8-4835-88DA-EA3EE21C727A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90700" y="620281"/>
            <a:ext cx="48006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777240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কেরাম বোর্ডের এক বাহুর পরিমাপ ১.৫ মিটার। উহার ক্ষেত্রফল কত বর্গমিটার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2895600"/>
            <a:ext cx="41148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উত্তরটির বৃত্ত ভরাট কর।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4038600"/>
            <a:ext cx="2971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২৫ বর্গ মিটার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50725" y="4074225"/>
            <a:ext cx="27432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১৫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 মিটার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0970" y="5067800"/>
            <a:ext cx="295003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৫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 মিটার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3694" y="5074725"/>
            <a:ext cx="275210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২.২৫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 মিটার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3175" y="5074725"/>
            <a:ext cx="533400" cy="5847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4874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478D-1887-45AB-8B03-2A55358C6B43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1524000"/>
            <a:ext cx="48006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200400"/>
            <a:ext cx="7273636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ভাগ প্রক্রিয়ায় ৮৬৪৯ এর বর্গমূল নির্ণয় করে আনবে।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314113"/>
            <a:ext cx="16160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2" y="1524000"/>
            <a:ext cx="16160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72288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39084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3685E-ECC5-41A6-9110-A1881D68F559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3200" dirty="0" smtClean="0">
                <a:solidFill>
                  <a:srgbClr val="0070C0"/>
                </a:solidFill>
                <a:latin typeface="Times New Roman" pitchFamily="18" charset="0"/>
                <a:cs typeface="NikoshBAN" pitchFamily="2" charset="0"/>
              </a:rPr>
              <a:t>জুবায়েদা পারভীন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সিনিয়র শিক্ষিকা (কম্পিউটার)</a:t>
            </a:r>
          </a:p>
          <a:p>
            <a:pPr algn="ctr"/>
            <a:r>
              <a:rPr lang="bn-IN" sz="3200" dirty="0" smtClean="0">
                <a:solidFill>
                  <a:srgbClr val="0070C0"/>
                </a:solidFill>
                <a:latin typeface="Times New Roman" pitchFamily="18" charset="0"/>
                <a:cs typeface="NikoshBAN" pitchFamily="2" charset="0"/>
              </a:rPr>
              <a:t>দিগনগর ফাজিল মাদ্রাসা</a:t>
            </a:r>
          </a:p>
          <a:p>
            <a:pPr algn="ctr"/>
            <a:r>
              <a:rPr lang="bn-IN" sz="3200" dirty="0" smtClean="0">
                <a:solidFill>
                  <a:srgbClr val="0070C0"/>
                </a:solidFill>
                <a:latin typeface="Times New Roman" pitchFamily="18" charset="0"/>
                <a:cs typeface="NikoshBAN" pitchFamily="2" charset="0"/>
              </a:rPr>
              <a:t>মুকসুদপুর, গোপালগঞ্জ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NikoshBAN" pitchFamily="2" charset="0"/>
              </a:rPr>
              <a:t>.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28600" y="-7441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4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276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925669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3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49580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02175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4400" b="1" cap="none" spc="150" dirty="0">
              <a:ln w="11430"/>
              <a:solidFill>
                <a:srgbClr val="AA06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6782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211669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36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 descr="logo-of-our-madr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1538288" cy="1447800"/>
          </a:xfrm>
          <a:prstGeom prst="rect">
            <a:avLst/>
          </a:prstGeom>
        </p:spPr>
      </p:pic>
      <p:pic>
        <p:nvPicPr>
          <p:cNvPr id="19" name="Picture 1" descr="D:\Zubayda-parv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33400"/>
            <a:ext cx="228600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146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FF68-2E4C-4952-90C4-BA1DD1D9CD95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1"/>
            <a:ext cx="66294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2400" y="3810000"/>
            <a:ext cx="2286000" cy="160020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4099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028E-7 L 1.05 0.02775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00" y="138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5 -0.27405 L 0.00417 0.070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17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590550"/>
            <a:ext cx="7010400" cy="609600"/>
            <a:chOff x="685800" y="590550"/>
            <a:chExt cx="7010400" cy="609600"/>
          </a:xfrm>
        </p:grpSpPr>
        <p:sp>
          <p:nvSpPr>
            <p:cNvPr id="3" name="32-Point Star 2"/>
            <p:cNvSpPr/>
            <p:nvPr/>
          </p:nvSpPr>
          <p:spPr>
            <a:xfrm>
              <a:off x="685800" y="590550"/>
              <a:ext cx="1136822" cy="609600"/>
            </a:xfrm>
            <a:prstGeom prst="star32">
              <a:avLst>
                <a:gd name="adj" fmla="val 39318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r>
                <a:rPr lang="bn-BD" sz="3600" b="1" spc="50" dirty="0">
                  <a:ln w="12700" cmpd="sng">
                    <a:solidFill>
                      <a:srgbClr val="00B050"/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পা</a:t>
              </a:r>
              <a:endParaRPr lang="en-US" sz="36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32-Point Star 3"/>
            <p:cNvSpPr/>
            <p:nvPr/>
          </p:nvSpPr>
          <p:spPr>
            <a:xfrm>
              <a:off x="1822622" y="590550"/>
              <a:ext cx="1136822" cy="609600"/>
            </a:xfrm>
            <a:prstGeom prst="star32">
              <a:avLst>
                <a:gd name="adj" fmla="val 39318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r>
                <a:rPr lang="bn-BD" sz="3600" b="1" spc="50" dirty="0">
                  <a:ln w="12700" cmpd="sng">
                    <a:solidFill>
                      <a:srgbClr val="00B050"/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ঠ</a:t>
              </a:r>
              <a:endParaRPr lang="en-US" sz="36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32-Point Star 4"/>
            <p:cNvSpPr/>
            <p:nvPr/>
          </p:nvSpPr>
          <p:spPr>
            <a:xfrm>
              <a:off x="2959443" y="590550"/>
              <a:ext cx="1136822" cy="609600"/>
            </a:xfrm>
            <a:prstGeom prst="star32">
              <a:avLst>
                <a:gd name="adj" fmla="val 39318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00FF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r>
                <a:rPr lang="bn-BD" sz="3600" b="1" spc="50" dirty="0" smtClean="0">
                  <a:ln w="12700" cmpd="sng">
                    <a:solidFill>
                      <a:srgbClr val="00B050"/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</a:t>
              </a:r>
              <a:endParaRPr lang="en-US" sz="36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32-Point Star 5"/>
            <p:cNvSpPr/>
            <p:nvPr/>
          </p:nvSpPr>
          <p:spPr>
            <a:xfrm>
              <a:off x="4096265" y="590550"/>
              <a:ext cx="1136822" cy="609600"/>
            </a:xfrm>
            <a:prstGeom prst="star32">
              <a:avLst>
                <a:gd name="adj" fmla="val 39318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00FF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r>
                <a:rPr lang="bn-BD" sz="3600" b="1" spc="50" dirty="0" smtClean="0">
                  <a:ln w="12700" cmpd="sng">
                    <a:solidFill>
                      <a:srgbClr val="00B050"/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রি</a:t>
              </a:r>
              <a:endParaRPr lang="en-US" sz="36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32-Point Star 6"/>
            <p:cNvSpPr/>
            <p:nvPr/>
          </p:nvSpPr>
          <p:spPr>
            <a:xfrm>
              <a:off x="5359400" y="590550"/>
              <a:ext cx="1136822" cy="609600"/>
            </a:xfrm>
            <a:prstGeom prst="star32">
              <a:avLst>
                <a:gd name="adj" fmla="val 39318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r>
                <a:rPr lang="bn-BD" sz="3600" b="1" spc="50" dirty="0" smtClean="0">
                  <a:ln w="12700" cmpd="sng">
                    <a:solidFill>
                      <a:srgbClr val="00B050"/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চি</a:t>
              </a:r>
              <a:endParaRPr lang="en-US" sz="36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32-Point Star 7"/>
            <p:cNvSpPr/>
            <p:nvPr/>
          </p:nvSpPr>
          <p:spPr>
            <a:xfrm>
              <a:off x="6559378" y="590550"/>
              <a:ext cx="1136822" cy="609600"/>
            </a:xfrm>
            <a:prstGeom prst="star32">
              <a:avLst>
                <a:gd name="adj" fmla="val 39318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rtlCol="0" anchor="ctr"/>
            <a:lstStyle/>
            <a:p>
              <a:pPr algn="ctr"/>
              <a:r>
                <a:rPr lang="bn-BD" sz="3600" b="1" spc="50" dirty="0" smtClean="0">
                  <a:ln w="12700" cmpd="sng">
                    <a:solidFill>
                      <a:srgbClr val="00B050"/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তি</a:t>
              </a:r>
              <a:endParaRPr lang="en-US" sz="3600" b="1" spc="50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1676400"/>
            <a:ext cx="8194268" cy="4876800"/>
            <a:chOff x="474408" y="1577340"/>
            <a:chExt cx="8024660" cy="4366260"/>
          </a:xfrm>
        </p:grpSpPr>
        <p:sp>
          <p:nvSpPr>
            <p:cNvPr id="9" name="Rectangle 8"/>
            <p:cNvSpPr/>
            <p:nvPr/>
          </p:nvSpPr>
          <p:spPr>
            <a:xfrm>
              <a:off x="481523" y="1577340"/>
              <a:ext cx="8012354" cy="838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5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5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bn-BD" sz="5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৭ম</a:t>
              </a:r>
              <a:r>
                <a:rPr lang="en-US" sz="5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2827" y="2438400"/>
              <a:ext cx="8012354" cy="838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4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গণিত </a:t>
              </a:r>
              <a:endPara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1523" y="3323304"/>
              <a:ext cx="8012354" cy="838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5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অধ্যায়ঃ ১ম</a:t>
              </a:r>
              <a:endPara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4408" y="4205748"/>
              <a:ext cx="8012354" cy="838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4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4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ঃ ৫</a:t>
              </a:r>
              <a:r>
                <a:rPr lang="bn-BD" sz="4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০মি</a:t>
              </a:r>
              <a:r>
                <a:rPr lang="bn-IN" sz="4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নিট </a:t>
              </a:r>
              <a:r>
                <a:rPr lang="bn-BD" sz="4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6714" y="5105400"/>
              <a:ext cx="8012354" cy="838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4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en-US" sz="4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১৫</a:t>
              </a:r>
              <a:r>
                <a:rPr lang="bn-BD" sz="4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/</a:t>
              </a:r>
              <a:r>
                <a:rPr lang="bn-IN" sz="4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১১</a:t>
              </a:r>
              <a:r>
                <a:rPr lang="bn-BD" sz="4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/</a:t>
              </a:r>
              <a:r>
                <a:rPr lang="bn-IN" sz="4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২০</a:t>
              </a:r>
              <a:r>
                <a:rPr lang="en-US" sz="4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২০</a:t>
              </a:r>
              <a:r>
                <a:rPr lang="bn-IN" sz="4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ইং </a:t>
              </a:r>
              <a:r>
                <a:rPr lang="bn-BD" sz="4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22B3-1E7D-454F-810C-A4C7ED0EA50E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304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423184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একটি ভিডিও দেখি।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8647834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74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21AA-48CA-4D51-831A-FB7664F3C21B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66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184B-3A3B-4253-9CE2-11E09571EADC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457200"/>
            <a:ext cx="65532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আলোচনা- </a:t>
            </a: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 ও বর্গমূল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175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ym typeface="Wingdings"/>
              </a:rPr>
              <a:t></a:t>
            </a:r>
            <a:endParaRPr lang="en-US" sz="13800" dirty="0"/>
          </a:p>
        </p:txBody>
      </p:sp>
      <p:sp>
        <p:nvSpPr>
          <p:cNvPr id="7" name="TextBox 6"/>
          <p:cNvSpPr txBox="1"/>
          <p:nvPr/>
        </p:nvSpPr>
        <p:spPr>
          <a:xfrm>
            <a:off x="1767114" y="3026232"/>
            <a:ext cx="65532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আলোচনা- </a:t>
            </a:r>
          </a:p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 ও বর্গমূল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886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7532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197B-4E84-4CFE-871D-B4F4CA263C44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423184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244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পাঠশেষে শিক্ষার্থীরা-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882" y="2133600"/>
            <a:ext cx="7273636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সংখ্যার বর্গ ও বর্গমূল ব্যাখ্যা করতে পারবে। 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731" y="3446208"/>
            <a:ext cx="7273636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উৎপাদক ও ভাগ প্রক্রিয়ার </a:t>
            </a:r>
            <a:r>
              <a:rPr lang="bn-BD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 বর্গমূল নির্নয় করতে পারবে</a:t>
            </a:r>
            <a:r>
              <a:rPr lang="bn-BD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759" y="5029200"/>
            <a:ext cx="7273636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সংখ্যার বর্গমূল নির্ণয় </a:t>
            </a:r>
            <a:r>
              <a:rPr lang="bn-BD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পদ্ধতিগুলো প্রয়োগ করে বাস্তব জীবনে সমস্যার সমাধান করতে পারবে </a:t>
            </a:r>
            <a:r>
              <a:rPr lang="bn-BD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731" y="3352800"/>
            <a:ext cx="7273636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উৎপাদক ও ভাগ প্রক্রিয়ার মাধ্যমে বর্গমূল নির্নয় করতে পারবে।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759" y="4935792"/>
            <a:ext cx="7273636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সংখ্যার বর্গমূল নির্ণয় পদ্ধতিগুলো প্রয়োগ করে বাস্তব জীবনে সমস্যার সমাধান করতে পারবে ।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12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0B37-0FC5-404B-BD84-022B21CE367A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1600200"/>
            <a:ext cx="2743200" cy="274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1752600"/>
            <a:ext cx="609600" cy="533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1752600"/>
            <a:ext cx="609600" cy="533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0" y="1752600"/>
            <a:ext cx="609600" cy="533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81200" y="2679700"/>
            <a:ext cx="609600" cy="533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5600" y="2705100"/>
            <a:ext cx="609600" cy="533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0" y="2705100"/>
            <a:ext cx="609600" cy="533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81200" y="3581400"/>
            <a:ext cx="609600" cy="533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95600" y="3581400"/>
            <a:ext cx="609600" cy="533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10000" y="3581400"/>
            <a:ext cx="609600" cy="533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14400" y="533400"/>
            <a:ext cx="2895600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লক্ষ্য করি--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828800" y="4495800"/>
            <a:ext cx="27432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00600" y="1600200"/>
            <a:ext cx="0" cy="27432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33900" y="948898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3989457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51973" y="152400"/>
            <a:ext cx="1752600" cy="25853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৩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5400" baseline="30000" dirty="0" smtClean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=৯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 rot="1193041">
            <a:off x="4874658" y="1433400"/>
            <a:ext cx="1862827" cy="762000"/>
          </a:xfrm>
          <a:prstGeom prst="rightArrow">
            <a:avLst>
              <a:gd name="adj1" fmla="val 50000"/>
              <a:gd name="adj2" fmla="val 6773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এর বর্গ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 rot="3600000">
            <a:off x="7018669" y="3292911"/>
            <a:ext cx="2141413" cy="4953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বর্গমূল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4748143"/>
            <a:ext cx="8915400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কোনোসংখ্যাকে সেই সংখ্যা দ্বারা গুণ করলে যে গুনফল পাওয়া যায় তা ঐ সংখ্যার বর্গ এবং সংখ্যাটি গুনফলের বর্গ।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172200" y="5867400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0964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25" grpId="0"/>
      <p:bldP spid="26" grpId="0"/>
      <p:bldP spid="27" grpId="0" animBg="1"/>
      <p:bldP spid="29" grpId="0" animBg="1"/>
      <p:bldP spid="31" grpId="0" animBg="1"/>
      <p:bldP spid="32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31851" y="742753"/>
            <a:ext cx="861978" cy="84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429479" y="742527"/>
            <a:ext cx="861978" cy="84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27775" y="742527"/>
            <a:ext cx="861978" cy="84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96375" y="742527"/>
            <a:ext cx="861978" cy="84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6139" y="1600200"/>
            <a:ext cx="861978" cy="84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29479" y="1600200"/>
            <a:ext cx="861978" cy="84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309416" y="1600200"/>
            <a:ext cx="861978" cy="84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03516" y="1600200"/>
            <a:ext cx="861978" cy="84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6139" y="2485572"/>
            <a:ext cx="861978" cy="84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429479" y="2485572"/>
            <a:ext cx="861978" cy="84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313045" y="2485572"/>
            <a:ext cx="861978" cy="84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10673" y="2479516"/>
            <a:ext cx="861978" cy="84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31851" y="3370944"/>
            <a:ext cx="861978" cy="84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429479" y="3370944"/>
            <a:ext cx="861978" cy="84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327333" y="3370944"/>
            <a:ext cx="861978" cy="84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24961" y="3370944"/>
            <a:ext cx="861978" cy="8442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6019800" y="0"/>
            <a:ext cx="621787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0E426-446A-4A35-9CFF-81F5E55826F0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015899" y="1135440"/>
            <a:ext cx="3429000" cy="14465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বর্গ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baseline="30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=১৬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19600" y="742527"/>
            <a:ext cx="0" cy="3472672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0912" y="4444998"/>
            <a:ext cx="3825681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735287" y="4114800"/>
            <a:ext cx="3248867" cy="660845"/>
            <a:chOff x="4614856" y="2240799"/>
            <a:chExt cx="3248867" cy="660845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761320361"/>
                </p:ext>
              </p:extLst>
            </p:nvPr>
          </p:nvGraphicFramePr>
          <p:xfrm>
            <a:off x="6967955" y="2240799"/>
            <a:ext cx="895768" cy="532619"/>
          </p:xfrm>
          <a:graphic>
            <a:graphicData uri="http://schemas.openxmlformats.org/presentationml/2006/ole">
              <p:oleObj spid="_x0000_s3091" name="Equation" r:id="rId3" imgW="469800" imgH="279360" progId="Equation.3">
                <p:embed/>
              </p:oleObj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4614856" y="2255313"/>
              <a:ext cx="2547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১৬ এর বর্গমূল</a:t>
              </a:r>
              <a:r>
                <a: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799944" y="4733319"/>
            <a:ext cx="90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=৪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39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0" grpId="0" animBg="1"/>
      <p:bldP spid="40" grpId="1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7D6B-D281-4131-9577-493052B6C5BF}" type="datetime1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Rayhan ali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9885" y="1510065"/>
            <a:ext cx="7620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9885" y="2108780"/>
            <a:ext cx="762000" cy="60960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51753" y="1510065"/>
            <a:ext cx="789210" cy="60960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51754" y="2119665"/>
            <a:ext cx="796352" cy="609600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52772" y="2718380"/>
            <a:ext cx="795334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50485" y="2729265"/>
            <a:ext cx="737171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485" y="2119664"/>
            <a:ext cx="737171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79886" y="2718380"/>
            <a:ext cx="762000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76772" y="2729265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76772" y="3338865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50486" y="1510065"/>
            <a:ext cx="731048" cy="609600"/>
          </a:xfrm>
          <a:prstGeom prst="rect">
            <a:avLst/>
          </a:prstGeom>
          <a:solidFill>
            <a:srgbClr val="FBC9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76773" y="1510065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76772" y="2119665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50486" y="3338865"/>
            <a:ext cx="73581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52771" y="3338865"/>
            <a:ext cx="788191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9885" y="3338865"/>
            <a:ext cx="762000" cy="6096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38772" y="2729265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38772" y="3338865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38773" y="1510065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38772" y="2119665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87659" y="3948465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14773" y="3948465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455831" y="3948465"/>
            <a:ext cx="794655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79886" y="3948465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49659" y="3948465"/>
            <a:ext cx="762000" cy="609600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500772" y="2729265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500772" y="3338865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00773" y="1510065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00772" y="2119665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511659" y="3948465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87659" y="4558065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248106" y="4568951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455831" y="4568951"/>
            <a:ext cx="785132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679885" y="4568951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749659" y="4558065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11659" y="4568951"/>
            <a:ext cx="762000" cy="60960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83594" y="914404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67366" y="914403"/>
            <a:ext cx="354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19746" y="947061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87973" y="914402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39086" y="914401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72231" y="914400"/>
            <a:ext cx="619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71856" y="151006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baseline="300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64641" y="2108780"/>
            <a:ext cx="492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79893" y="2729264"/>
            <a:ext cx="529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08390" y="336369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53420" y="3934526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43000" y="4593776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00800" y="1544637"/>
            <a:ext cx="254334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 এর বর্গমূল 	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00800" y="2166941"/>
            <a:ext cx="254334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বর্গমূল	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00800" y="2769025"/>
            <a:ext cx="2543344" cy="5232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৯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বর্গমূল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00800" y="3419442"/>
            <a:ext cx="254334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১৬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বর্গমূল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00800" y="4040145"/>
            <a:ext cx="254334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২৫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বর্গমূল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00800" y="4619598"/>
            <a:ext cx="254334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৩৬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বর্গমূল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	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67500" y="914400"/>
            <a:ext cx="223854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বর্গ সংখ্যা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8" name="Straight Arrow Connector 67"/>
          <p:cNvCxnSpPr>
            <a:stCxn id="47" idx="3"/>
          </p:cNvCxnSpPr>
          <p:nvPr/>
        </p:nvCxnSpPr>
        <p:spPr>
          <a:xfrm>
            <a:off x="6191311" y="1206788"/>
            <a:ext cx="476189" cy="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216694" y="5410200"/>
            <a:ext cx="8689350" cy="1274069"/>
            <a:chOff x="216694" y="5410200"/>
            <a:chExt cx="8689350" cy="1274069"/>
          </a:xfrm>
        </p:grpSpPr>
        <p:sp>
          <p:nvSpPr>
            <p:cNvPr id="65" name="TextBox 64"/>
            <p:cNvSpPr txBox="1"/>
            <p:nvPr/>
          </p:nvSpPr>
          <p:spPr>
            <a:xfrm>
              <a:off x="216694" y="5410200"/>
              <a:ext cx="8689350" cy="120032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বর্গমূল প্রকাশের জন্য     চিহ্ন ব্যবহৃত হয়। ৯ এর বর্গমূল বোঝাতে লেখা হয়    ৯ , সুতরাং    ৯=৩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2875060" y="5410200"/>
                  <a:ext cx="1203242" cy="687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</m:oMath>
                    </m:oMathPara>
                  </a14:m>
                  <a:endPara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5060" y="5410200"/>
                  <a:ext cx="1203242" cy="68768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7143" b="-410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2420426" y="5996580"/>
                  <a:ext cx="1203242" cy="687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</m:oMath>
                    </m:oMathPara>
                  </a14:m>
                  <a:endPara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0426" y="5996580"/>
                  <a:ext cx="1203242" cy="68768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6195" b="-398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4367554" y="5952336"/>
                  <a:ext cx="1203242" cy="687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</m:oMath>
                    </m:oMathPara>
                  </a14:m>
                  <a:endPara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7554" y="5952336"/>
                  <a:ext cx="1203242" cy="68768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6195" b="-407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Down Arrow 74"/>
          <p:cNvSpPr/>
          <p:nvPr/>
        </p:nvSpPr>
        <p:spPr>
          <a:xfrm>
            <a:off x="510100" y="57242"/>
            <a:ext cx="621787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own Arrow 75"/>
          <p:cNvSpPr/>
          <p:nvPr/>
        </p:nvSpPr>
        <p:spPr>
          <a:xfrm>
            <a:off x="8077200" y="5838980"/>
            <a:ext cx="621787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0346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80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0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8000"/>
                            </p:stCondLst>
                            <p:childTnLst>
                              <p:par>
                                <p:cTn id="2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9000"/>
                            </p:stCondLst>
                            <p:childTnLst>
                              <p:par>
                                <p:cTn id="2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951</TotalTime>
  <Words>1050</Words>
  <Application>Microsoft Office PowerPoint</Application>
  <PresentationFormat>On-screen Show (4:3)</PresentationFormat>
  <Paragraphs>287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Packager Shell Object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keywords>mother language day</cp:keywords>
  <cp:lastModifiedBy>DELL</cp:lastModifiedBy>
  <cp:revision>109</cp:revision>
  <dcterms:created xsi:type="dcterms:W3CDTF">2006-08-16T00:00:00Z</dcterms:created>
  <dcterms:modified xsi:type="dcterms:W3CDTF">2020-11-17T15:12:51Z</dcterms:modified>
</cp:coreProperties>
</file>