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2" r:id="rId4"/>
    <p:sldId id="258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B97F8-F998-4C4B-8992-C17E52273479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4C77E-87E1-428A-8BE9-1CE2168F8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16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14C77E-87E1-428A-8BE9-1CE2168F89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61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270F-A51F-48E3-8AF5-DFA1D5BEE07E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E4D2-400B-48E8-A995-55E923451A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7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270F-A51F-48E3-8AF5-DFA1D5BEE07E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E4D2-400B-48E8-A995-55E923451A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7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270F-A51F-48E3-8AF5-DFA1D5BEE07E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E4D2-400B-48E8-A995-55E923451A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9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270F-A51F-48E3-8AF5-DFA1D5BEE07E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E4D2-400B-48E8-A995-55E923451A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7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270F-A51F-48E3-8AF5-DFA1D5BEE07E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E4D2-400B-48E8-A995-55E923451A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70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270F-A51F-48E3-8AF5-DFA1D5BEE07E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E4D2-400B-48E8-A995-55E923451A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7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270F-A51F-48E3-8AF5-DFA1D5BEE07E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E4D2-400B-48E8-A995-55E923451A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13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270F-A51F-48E3-8AF5-DFA1D5BEE07E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E4D2-400B-48E8-A995-55E923451A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87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270F-A51F-48E3-8AF5-DFA1D5BEE07E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E4D2-400B-48E8-A995-55E923451A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6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270F-A51F-48E3-8AF5-DFA1D5BEE07E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E4D2-400B-48E8-A995-55E923451A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7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270F-A51F-48E3-8AF5-DFA1D5BEE07E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E4D2-400B-48E8-A995-55E923451A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25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6270F-A51F-48E3-8AF5-DFA1D5BEE07E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1E4D2-400B-48E8-A995-55E923451A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45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47801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34B7C5-DDC1-4D4C-95D0-5D9C9A705A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54" y="1447802"/>
            <a:ext cx="9130146" cy="5495656"/>
          </a:xfrm>
          <a:prstGeom prst="rect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7325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1.Who broke the plate?( </a:t>
            </a:r>
            <a:r>
              <a:rPr lang="en-US" dirty="0">
                <a:solidFill>
                  <a:srgbClr val="0070C0"/>
                </a:solidFill>
              </a:rPr>
              <a:t>Make it passive</a:t>
            </a:r>
            <a:r>
              <a:rPr lang="en-US" dirty="0"/>
              <a:t>)</a:t>
            </a:r>
          </a:p>
          <a:p>
            <a:r>
              <a:rPr lang="en-US" dirty="0"/>
              <a:t>2.Change the voice.(</a:t>
            </a:r>
            <a:r>
              <a:rPr lang="en-US" dirty="0">
                <a:solidFill>
                  <a:srgbClr val="0070C0"/>
                </a:solidFill>
              </a:rPr>
              <a:t>Make it passive</a:t>
            </a:r>
            <a:r>
              <a:rPr lang="en-US" dirty="0"/>
              <a:t>)</a:t>
            </a:r>
          </a:p>
          <a:p>
            <a:r>
              <a:rPr lang="en-US" dirty="0"/>
              <a:t>3.Tea is made by her  (</a:t>
            </a:r>
            <a:r>
              <a:rPr lang="en-US" dirty="0">
                <a:solidFill>
                  <a:srgbClr val="0070C0"/>
                </a:solidFill>
              </a:rPr>
              <a:t>Make it Active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0"/>
            <a:ext cx="8229599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46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34143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Thanks to all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9144000" cy="5334000"/>
          </a:xfrm>
        </p:spPr>
      </p:pic>
    </p:spTree>
    <p:extLst>
      <p:ext uri="{BB962C8B-B14F-4D97-AF65-F5344CB8AC3E}">
        <p14:creationId xmlns:p14="http://schemas.microsoft.com/office/powerpoint/2010/main" val="283002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 </a:t>
            </a:r>
            <a:r>
              <a:rPr lang="en-US" sz="5400" b="1" i="1" dirty="0">
                <a:solidFill>
                  <a:srgbClr val="C00000"/>
                </a:solidFill>
              </a:rPr>
              <a:t>Introduction of the teacher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752600"/>
            <a:ext cx="8229600" cy="4525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i="1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0F6F4D-1B46-4DDC-AAB3-60246EA868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000250"/>
            <a:ext cx="2857500" cy="28575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94EBB5-CE58-407F-B47C-E1AC6311B9B6}"/>
              </a:ext>
            </a:extLst>
          </p:cNvPr>
          <p:cNvSpPr txBox="1"/>
          <p:nvPr/>
        </p:nvSpPr>
        <p:spPr>
          <a:xfrm>
            <a:off x="4114800" y="2286000"/>
            <a:ext cx="4343400" cy="224676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reflection blurRad="6350" stA="50000" endA="300" endPos="90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Md. Sirajul Islam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Assistant Teacher( English)</a:t>
            </a:r>
          </a:p>
          <a:p>
            <a:r>
              <a:rPr lang="en-US" sz="2800" b="1" dirty="0" err="1">
                <a:solidFill>
                  <a:srgbClr val="C00000"/>
                </a:solidFill>
              </a:rPr>
              <a:t>Bason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Taizuddin</a:t>
            </a:r>
            <a:r>
              <a:rPr lang="en-US" sz="2800" b="1" dirty="0">
                <a:solidFill>
                  <a:srgbClr val="C00000"/>
                </a:solidFill>
              </a:rPr>
              <a:t> High School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Gazipur </a:t>
            </a:r>
            <a:r>
              <a:rPr lang="en-US" sz="2800" b="1" dirty="0" err="1">
                <a:solidFill>
                  <a:srgbClr val="C00000"/>
                </a:solidFill>
              </a:rPr>
              <a:t>Sadar,Gazipur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8978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Our Today’s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Sub: English 2</a:t>
            </a:r>
            <a:r>
              <a:rPr lang="en-US" baseline="30000" dirty="0"/>
              <a:t>nd</a:t>
            </a:r>
            <a:r>
              <a:rPr lang="en-US" dirty="0"/>
              <a:t> paper(Grammar)</a:t>
            </a:r>
          </a:p>
          <a:p>
            <a:pPr marL="0" indent="0" algn="ctr">
              <a:buNone/>
            </a:pPr>
            <a:r>
              <a:rPr lang="en-US" dirty="0"/>
              <a:t>Class: nine/ten</a:t>
            </a:r>
          </a:p>
          <a:p>
            <a:pPr marL="0" indent="0" algn="ctr">
              <a:buNone/>
            </a:pPr>
            <a:r>
              <a:rPr lang="en-US" dirty="0"/>
              <a:t>Time: 50 minutes</a:t>
            </a:r>
          </a:p>
          <a:p>
            <a:pPr marL="0" indent="0" algn="ctr">
              <a:buNone/>
            </a:pPr>
            <a:r>
              <a:rPr lang="en-US" dirty="0"/>
              <a:t>Date:12/11/20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5D5E6D-B4A9-4D88-A4DE-808147487133}"/>
              </a:ext>
            </a:extLst>
          </p:cNvPr>
          <p:cNvSpPr txBox="1"/>
          <p:nvPr/>
        </p:nvSpPr>
        <p:spPr>
          <a:xfrm>
            <a:off x="457200" y="4343400"/>
            <a:ext cx="8229600" cy="186204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500" dirty="0"/>
              <a:t>The Voice</a:t>
            </a:r>
          </a:p>
        </p:txBody>
      </p:sp>
    </p:spTree>
    <p:extLst>
      <p:ext uri="{BB962C8B-B14F-4D97-AF65-F5344CB8AC3E}">
        <p14:creationId xmlns:p14="http://schemas.microsoft.com/office/powerpoint/2010/main" val="82508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00B050"/>
          </a:solidFill>
          <a:ln w="12700">
            <a:solidFill>
              <a:srgbClr val="FF0000"/>
            </a:solidFill>
          </a:ln>
        </p:spPr>
        <p:txBody>
          <a:bodyPr/>
          <a:lstStyle/>
          <a:p>
            <a:r>
              <a:rPr lang="en-US" b="1" i="1" u="sng" dirty="0"/>
              <a:t>Test of pre-knowledges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  <a:solidFill>
            <a:srgbClr val="7030A0"/>
          </a:solidFill>
          <a:ln>
            <a:solidFill>
              <a:srgbClr val="FF33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1.He eats rice/Rice is eaten by him.</a:t>
            </a:r>
          </a:p>
          <a:p>
            <a:r>
              <a:rPr lang="en-US" dirty="0"/>
              <a:t>2.I have done the sum/The sum has been done by me.</a:t>
            </a:r>
          </a:p>
          <a:p>
            <a:r>
              <a:rPr lang="en-US" sz="2800" dirty="0">
                <a:solidFill>
                  <a:srgbClr val="00B050"/>
                </a:solidFill>
              </a:rPr>
              <a:t>3.He has to do the work / the work has to be done by him.</a:t>
            </a:r>
          </a:p>
          <a:p>
            <a:r>
              <a:rPr lang="en-US" dirty="0"/>
              <a:t>4.He told me a story / I was told a story by </a:t>
            </a:r>
            <a:r>
              <a:rPr lang="en-US" dirty="0" err="1"/>
              <a:t>him.</a:t>
            </a:r>
            <a:r>
              <a:rPr lang="en-US" dirty="0" err="1">
                <a:solidFill>
                  <a:srgbClr val="FF0000"/>
                </a:solidFill>
              </a:rPr>
              <a:t>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 story was told me by him</a:t>
            </a:r>
          </a:p>
          <a:p>
            <a:r>
              <a:rPr lang="en-US" dirty="0">
                <a:solidFill>
                  <a:srgbClr val="00B050"/>
                </a:solidFill>
              </a:rPr>
              <a:t>5.Rome was not built in a day/The Romans did not build Rome in a day.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	</a:t>
            </a:r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35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09600"/>
            <a:ext cx="9067800" cy="914400"/>
          </a:xfrm>
          <a:solidFill>
            <a:srgbClr val="FFC000"/>
          </a:solidFill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b="1" u="sng" dirty="0"/>
              <a:t>Kinds of Voice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9067800" cy="762000"/>
          </a:xfrm>
          <a:solidFill>
            <a:srgbClr val="00B050"/>
          </a:solidFill>
        </p:spPr>
        <p:txBody>
          <a:bodyPr/>
          <a:lstStyle/>
          <a:p>
            <a:pPr algn="ctr"/>
            <a:r>
              <a:rPr lang="en-US" dirty="0"/>
              <a:t>ACTIVE AND PASSIVE VOICE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" y="2438402"/>
            <a:ext cx="9067800" cy="439188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20982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n-US" u="sng" dirty="0"/>
              <a:t>Learning 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dirty="0"/>
              <a:t>At the end of the lesson students will be able to-------</a:t>
            </a:r>
          </a:p>
          <a:p>
            <a:r>
              <a:rPr lang="en-US" dirty="0"/>
              <a:t>1.identify the active and passive voice/sentence</a:t>
            </a:r>
          </a:p>
          <a:p>
            <a:r>
              <a:rPr lang="en-US" dirty="0"/>
              <a:t>2.define active and passive voice.</a:t>
            </a:r>
          </a:p>
          <a:p>
            <a:r>
              <a:rPr lang="en-US" dirty="0"/>
              <a:t>3.change them</a:t>
            </a:r>
          </a:p>
          <a:p>
            <a:r>
              <a:rPr lang="en-US" dirty="0"/>
              <a:t>4.use them in English language.</a:t>
            </a:r>
          </a:p>
        </p:txBody>
      </p:sp>
    </p:spTree>
    <p:extLst>
      <p:ext uri="{BB962C8B-B14F-4D97-AF65-F5344CB8AC3E}">
        <p14:creationId xmlns:p14="http://schemas.microsoft.com/office/powerpoint/2010/main" val="80640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/>
              <a:t>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832" y="1066800"/>
            <a:ext cx="9153832" cy="5638800"/>
          </a:xfrm>
          <a:solidFill>
            <a:srgbClr val="FFFF00"/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US" sz="1800" u="sng" dirty="0" err="1">
                <a:solidFill>
                  <a:srgbClr val="FF0000"/>
                </a:solidFill>
              </a:rPr>
              <a:t>Voice</a:t>
            </a:r>
            <a:r>
              <a:rPr lang="en-US" sz="1600" dirty="0" err="1">
                <a:solidFill>
                  <a:srgbClr val="00B050"/>
                </a:solidFill>
              </a:rPr>
              <a:t>:Voice</a:t>
            </a:r>
            <a:r>
              <a:rPr lang="en-US" sz="1600" dirty="0">
                <a:solidFill>
                  <a:srgbClr val="00B050"/>
                </a:solidFill>
              </a:rPr>
              <a:t> is the form of verb. We see 3 kinds of voices. They are (1)active voice (2)passive voice  and (3) </a:t>
            </a:r>
            <a:r>
              <a:rPr lang="en-US" sz="1600" dirty="0" err="1">
                <a:solidFill>
                  <a:srgbClr val="00B050"/>
                </a:solidFill>
              </a:rPr>
              <a:t>quassi</a:t>
            </a:r>
            <a:r>
              <a:rPr lang="en-US" sz="1600" dirty="0">
                <a:solidFill>
                  <a:srgbClr val="00B050"/>
                </a:solidFill>
              </a:rPr>
              <a:t>-passive voice.</a:t>
            </a:r>
          </a:p>
          <a:p>
            <a:r>
              <a:rPr lang="en-US" sz="1600" dirty="0"/>
              <a:t>1</a:t>
            </a:r>
            <a:r>
              <a:rPr lang="en-US" sz="1600" u="sng" dirty="0"/>
              <a:t>.</a:t>
            </a:r>
            <a:r>
              <a:rPr lang="en-US" sz="1600" u="sng" dirty="0">
                <a:solidFill>
                  <a:srgbClr val="FF0000"/>
                </a:solidFill>
              </a:rPr>
              <a:t>Active voice</a:t>
            </a:r>
            <a:r>
              <a:rPr lang="en-US" sz="1600" dirty="0"/>
              <a:t>: when subject does the work of a sentence it is called the active voice.</a:t>
            </a:r>
          </a:p>
          <a:p>
            <a:r>
              <a:rPr lang="en-US" sz="1600" dirty="0"/>
              <a:t>I eat rice. He is reading a book. You have broken the glass. They played football. </a:t>
            </a:r>
            <a:r>
              <a:rPr lang="en-US" sz="1600" dirty="0" err="1"/>
              <a:t>Karim</a:t>
            </a:r>
            <a:r>
              <a:rPr lang="en-US" sz="1600" dirty="0"/>
              <a:t> will  write a letter. Above, all the sentences are active because their meaning and structure are </a:t>
            </a:r>
            <a:r>
              <a:rPr lang="en-US" sz="1600" dirty="0" err="1"/>
              <a:t>active.Actually</a:t>
            </a:r>
            <a:r>
              <a:rPr lang="en-US" sz="1600" dirty="0"/>
              <a:t> the structure  1of 12 tenses  are written in active voice/sentence. We learn active voice from the structure of tenses.</a:t>
            </a:r>
          </a:p>
          <a:p>
            <a:r>
              <a:rPr lang="en-US" sz="1600" dirty="0">
                <a:solidFill>
                  <a:srgbClr val="00B050"/>
                </a:solidFill>
              </a:rPr>
              <a:t>2.</a:t>
            </a:r>
            <a:r>
              <a:rPr lang="en-US" sz="1600" u="sng" dirty="0">
                <a:solidFill>
                  <a:srgbClr val="FF0000"/>
                </a:solidFill>
              </a:rPr>
              <a:t>Passive </a:t>
            </a:r>
            <a:r>
              <a:rPr lang="en-US" sz="1600" u="sng" dirty="0" err="1">
                <a:solidFill>
                  <a:srgbClr val="FF0000"/>
                </a:solidFill>
              </a:rPr>
              <a:t>voice</a:t>
            </a:r>
            <a:r>
              <a:rPr lang="en-US" sz="1600" dirty="0" err="1">
                <a:solidFill>
                  <a:srgbClr val="00B050"/>
                </a:solidFill>
              </a:rPr>
              <a:t>:When</a:t>
            </a:r>
            <a:r>
              <a:rPr lang="en-US" sz="1600" dirty="0">
                <a:solidFill>
                  <a:srgbClr val="00B050"/>
                </a:solidFill>
              </a:rPr>
              <a:t> subject is absent or inactive and it does not work of a sentence it is called the passive voice.</a:t>
            </a:r>
          </a:p>
          <a:p>
            <a:r>
              <a:rPr lang="en-US" sz="1600" dirty="0"/>
              <a:t>Rice is eaten by </a:t>
            </a:r>
            <a:r>
              <a:rPr lang="en-US" sz="1600" dirty="0" err="1"/>
              <a:t>me.A</a:t>
            </a:r>
            <a:r>
              <a:rPr lang="en-US" sz="1600" dirty="0"/>
              <a:t> book is being read by him. The glass has been broken by you. Football has been played by them. A letter will be written by </a:t>
            </a:r>
            <a:r>
              <a:rPr lang="en-US" sz="1600" dirty="0" err="1"/>
              <a:t>Karim.These</a:t>
            </a:r>
            <a:r>
              <a:rPr lang="en-US" sz="1600" dirty="0"/>
              <a:t> sentences are passive voice because there meaning and structure are </a:t>
            </a:r>
            <a:r>
              <a:rPr lang="en-US" sz="1600" dirty="0" err="1"/>
              <a:t>passive.We</a:t>
            </a:r>
            <a:r>
              <a:rPr lang="en-US" sz="1600" dirty="0"/>
              <a:t> learn passive voice/sentence from voice change/chapter. Passive=to </a:t>
            </a:r>
            <a:r>
              <a:rPr lang="en-US" sz="1600" dirty="0" err="1"/>
              <a:t>be+past</a:t>
            </a:r>
            <a:r>
              <a:rPr lang="en-US" sz="1600" dirty="0"/>
              <a:t> participle. such as, eat(A)=is eaten(P) can do (A) =can be done(P). Wrote(A)=was written(P).</a:t>
            </a:r>
          </a:p>
          <a:p>
            <a:r>
              <a:rPr lang="en-US" sz="1600" dirty="0">
                <a:solidFill>
                  <a:srgbClr val="00B050"/>
                </a:solidFill>
              </a:rPr>
              <a:t>3</a:t>
            </a:r>
            <a:r>
              <a:rPr lang="en-US" sz="1600" u="sng" dirty="0">
                <a:solidFill>
                  <a:srgbClr val="FF0000"/>
                </a:solidFill>
              </a:rPr>
              <a:t>. </a:t>
            </a:r>
            <a:r>
              <a:rPr lang="en-US" sz="1600" u="sng" dirty="0" err="1">
                <a:solidFill>
                  <a:srgbClr val="FF0000"/>
                </a:solidFill>
              </a:rPr>
              <a:t>Quassi</a:t>
            </a:r>
            <a:r>
              <a:rPr lang="en-US" sz="1600" u="sng" dirty="0">
                <a:solidFill>
                  <a:srgbClr val="FF0000"/>
                </a:solidFill>
              </a:rPr>
              <a:t>-passive </a:t>
            </a:r>
            <a:r>
              <a:rPr lang="en-US" sz="1600" u="sng" dirty="0" err="1">
                <a:solidFill>
                  <a:srgbClr val="FF0000"/>
                </a:solidFill>
              </a:rPr>
              <a:t>voice</a:t>
            </a:r>
            <a:r>
              <a:rPr lang="en-US" sz="1600" dirty="0" err="1">
                <a:solidFill>
                  <a:srgbClr val="00B050"/>
                </a:solidFill>
              </a:rPr>
              <a:t>:When</a:t>
            </a:r>
            <a:r>
              <a:rPr lang="en-US" sz="1600" dirty="0">
                <a:solidFill>
                  <a:srgbClr val="00B050"/>
                </a:solidFill>
              </a:rPr>
              <a:t> object works as subject, it is called the </a:t>
            </a:r>
            <a:r>
              <a:rPr lang="en-US" sz="1600" dirty="0" err="1">
                <a:solidFill>
                  <a:srgbClr val="00B050"/>
                </a:solidFill>
              </a:rPr>
              <a:t>quassi</a:t>
            </a:r>
            <a:r>
              <a:rPr lang="en-US" sz="1600" dirty="0">
                <a:solidFill>
                  <a:srgbClr val="00B050"/>
                </a:solidFill>
              </a:rPr>
              <a:t>-passive voice.</a:t>
            </a:r>
          </a:p>
          <a:p>
            <a:r>
              <a:rPr lang="en-US" sz="1600" dirty="0">
                <a:solidFill>
                  <a:srgbClr val="00B050"/>
                </a:solidFill>
              </a:rPr>
              <a:t>Honey tastes sweet. The bed feels </a:t>
            </a:r>
            <a:r>
              <a:rPr lang="en-US" sz="1600" dirty="0" err="1">
                <a:solidFill>
                  <a:srgbClr val="00B050"/>
                </a:solidFill>
              </a:rPr>
              <a:t>soft.The</a:t>
            </a:r>
            <a:r>
              <a:rPr lang="en-US" sz="1600" dirty="0">
                <a:solidFill>
                  <a:srgbClr val="00B050"/>
                </a:solidFill>
              </a:rPr>
              <a:t> pill tastes bitter.</a:t>
            </a:r>
          </a:p>
          <a:p>
            <a:endParaRPr lang="en-US" sz="1600" dirty="0">
              <a:solidFill>
                <a:srgbClr val="00B050"/>
              </a:solidFill>
            </a:endParaRPr>
          </a:p>
          <a:p>
            <a:r>
              <a:rPr lang="en-US" sz="1600" u="sng" dirty="0">
                <a:solidFill>
                  <a:srgbClr val="FF0000"/>
                </a:solidFill>
              </a:rPr>
              <a:t>STRUCTURES: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Active voice=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sub+verb+object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Passive voice: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sub+to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be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verb+past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participle+by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/to/at/with/in/on +   object.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To Be=am/is/are/was/were/been/being/be.</a:t>
            </a:r>
          </a:p>
        </p:txBody>
      </p:sp>
    </p:spTree>
    <p:extLst>
      <p:ext uri="{BB962C8B-B14F-4D97-AF65-F5344CB8AC3E}">
        <p14:creationId xmlns:p14="http://schemas.microsoft.com/office/powerpoint/2010/main" val="280689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68362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 u="sng" dirty="0"/>
              <a:t>Voice Change </a:t>
            </a:r>
            <a:r>
              <a:rPr lang="bn-IN" u="sng" dirty="0"/>
              <a:t>এর</a:t>
            </a:r>
            <a:r>
              <a:rPr lang="en-US" u="sng" dirty="0"/>
              <a:t> </a:t>
            </a:r>
            <a:r>
              <a:rPr lang="bn-IN" u="sng" dirty="0"/>
              <a:t>কবিতা</a:t>
            </a:r>
            <a:r>
              <a:rPr lang="en-US" u="sng" dirty="0"/>
              <a:t> 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762"/>
            <a:ext cx="8229600" cy="4678363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1600" b="1" i="1" dirty="0"/>
              <a:t>Object </a:t>
            </a:r>
            <a:r>
              <a:rPr lang="bn-IN" sz="1600" b="1" i="1" dirty="0"/>
              <a:t>বেটা</a:t>
            </a:r>
            <a:r>
              <a:rPr lang="en-US" sz="1600" b="1" i="1" dirty="0"/>
              <a:t> Subject </a:t>
            </a:r>
            <a:r>
              <a:rPr lang="bn-IN" sz="1600" b="1" i="1" dirty="0"/>
              <a:t>হয়ে হি হি করে হাসে</a:t>
            </a:r>
          </a:p>
          <a:p>
            <a:r>
              <a:rPr lang="en-US" sz="1600" b="1" i="1" dirty="0"/>
              <a:t>Subject </a:t>
            </a:r>
            <a:r>
              <a:rPr lang="bn-IN" sz="1600" b="1" i="1" dirty="0"/>
              <a:t>বেটা লজ্জা পেয়ে</a:t>
            </a:r>
            <a:r>
              <a:rPr lang="en-US" sz="1600" b="1" i="1" dirty="0"/>
              <a:t> by </a:t>
            </a:r>
            <a:r>
              <a:rPr lang="bn-IN" sz="1600" b="1" i="1" dirty="0"/>
              <a:t>এর পরে বসে</a:t>
            </a:r>
          </a:p>
          <a:p>
            <a:r>
              <a:rPr lang="bn-IN" sz="1600" b="1" i="1" dirty="0"/>
              <a:t>মূল </a:t>
            </a:r>
            <a:r>
              <a:rPr lang="en-US" sz="1600" b="1" i="1" dirty="0"/>
              <a:t>verb </a:t>
            </a:r>
            <a:r>
              <a:rPr lang="bn-IN" sz="1600" b="1" i="1" dirty="0"/>
              <a:t>এর সর্বদা </a:t>
            </a:r>
            <a:r>
              <a:rPr lang="en-US" sz="1600" b="1" i="1" dirty="0"/>
              <a:t>past participle </a:t>
            </a:r>
            <a:r>
              <a:rPr lang="bn-IN" sz="1600" b="1" i="1" dirty="0"/>
              <a:t>হয়</a:t>
            </a:r>
          </a:p>
          <a:p>
            <a:r>
              <a:rPr lang="bn-IN" sz="1600" b="1" i="1" dirty="0"/>
              <a:t>তার আগে </a:t>
            </a:r>
            <a:r>
              <a:rPr lang="en-US" sz="1600" b="1" i="1" dirty="0"/>
              <a:t>Tense </a:t>
            </a:r>
            <a:r>
              <a:rPr lang="bn-IN" sz="1600" b="1" i="1" dirty="0"/>
              <a:t>অনুসারে বেশী বসে</a:t>
            </a:r>
            <a:r>
              <a:rPr lang="en-US" sz="1600" b="1" i="1" dirty="0"/>
              <a:t> TO BE </a:t>
            </a:r>
            <a:r>
              <a:rPr lang="bn-IN" sz="1600" b="1" i="1" dirty="0"/>
              <a:t>মহাশয়।</a:t>
            </a:r>
            <a:endParaRPr lang="en-US" sz="1600" b="1" i="1" dirty="0"/>
          </a:p>
          <a:p>
            <a:r>
              <a:rPr lang="en-US" sz="1600" b="1" i="1" dirty="0"/>
              <a:t>TO BE  </a:t>
            </a:r>
            <a:r>
              <a:rPr lang="bn-IN" sz="1600" b="1" i="1" dirty="0"/>
              <a:t>হল</a:t>
            </a:r>
            <a:r>
              <a:rPr lang="en-US" sz="1600" b="1" i="1" dirty="0"/>
              <a:t>am/is/are/was/were/been/being/be=</a:t>
            </a:r>
            <a:r>
              <a:rPr lang="bn-IN" sz="1600" b="1" i="1" dirty="0"/>
              <a:t>৮ টি।</a:t>
            </a:r>
            <a:endParaRPr lang="en-US" sz="1600" b="1" i="1" dirty="0"/>
          </a:p>
          <a:p>
            <a:endParaRPr lang="en-US" sz="1600" b="1" i="1" dirty="0"/>
          </a:p>
          <a:p>
            <a:r>
              <a:rPr lang="en-US" sz="1600" b="1" i="1" dirty="0"/>
              <a:t>Tense  </a:t>
            </a:r>
            <a:r>
              <a:rPr lang="bn-IN" sz="1600" b="1" i="1" dirty="0"/>
              <a:t>ভিত্তিক </a:t>
            </a:r>
            <a:r>
              <a:rPr lang="en-US" sz="1600" b="1" i="1" dirty="0"/>
              <a:t>TO BE AUXILIARY VERB </a:t>
            </a:r>
            <a:r>
              <a:rPr lang="bn-IN" sz="1600" b="1" i="1" dirty="0"/>
              <a:t>এর হিসাব</a:t>
            </a:r>
            <a:r>
              <a:rPr lang="en-US" sz="1600" b="1" i="1" dirty="0"/>
              <a:t>:</a:t>
            </a:r>
          </a:p>
          <a:p>
            <a:r>
              <a:rPr lang="en-US" sz="1600" b="1" i="1" dirty="0"/>
              <a:t>Present tense</a:t>
            </a:r>
            <a:r>
              <a:rPr lang="bn-IN" sz="1600" b="1" i="1" dirty="0"/>
              <a:t>এর ৪টি </a:t>
            </a:r>
            <a:r>
              <a:rPr lang="en-US" sz="1600" b="1" i="1" dirty="0"/>
              <a:t>      past tense</a:t>
            </a:r>
            <a:r>
              <a:rPr lang="bn-IN" sz="1600" b="1" i="1" dirty="0"/>
              <a:t>এর ৪ টি</a:t>
            </a:r>
            <a:r>
              <a:rPr lang="en-US" sz="1600" b="1" i="1" dirty="0"/>
              <a:t>                           Future tense </a:t>
            </a:r>
            <a:r>
              <a:rPr lang="bn-IN" sz="1600" b="1" i="1" dirty="0"/>
              <a:t>এর ৪ টি</a:t>
            </a:r>
            <a:endParaRPr lang="en-US" sz="1600" b="1" i="1" dirty="0"/>
          </a:p>
          <a:p>
            <a:r>
              <a:rPr lang="en-US" sz="1600" b="1" i="1" dirty="0"/>
              <a:t>1)am/is/are                         1)was/were                                                          1)be   </a:t>
            </a:r>
          </a:p>
          <a:p>
            <a:r>
              <a:rPr lang="en-US" sz="1600" b="1" i="1" dirty="0"/>
              <a:t>2)being                                 2)being                                                               2)being</a:t>
            </a:r>
          </a:p>
          <a:p>
            <a:r>
              <a:rPr lang="en-US" sz="1600" b="1" i="1" dirty="0"/>
              <a:t>  3)been                                  3)been                                                               3)been</a:t>
            </a:r>
          </a:p>
          <a:p>
            <a:r>
              <a:rPr lang="en-US" sz="1600" b="1" i="1" dirty="0"/>
              <a:t>4)being                                    4)being                                                            4)being  </a:t>
            </a:r>
          </a:p>
          <a:p>
            <a:r>
              <a:rPr lang="en-US" sz="1600" b="1" i="1" dirty="0"/>
              <a:t>                                                                                                                      </a:t>
            </a:r>
          </a:p>
          <a:p>
            <a:r>
              <a:rPr lang="en-US" sz="1600" b="1" i="1" dirty="0"/>
              <a:t>To </a:t>
            </a:r>
            <a:r>
              <a:rPr lang="en-US" sz="1600" b="1" i="1" dirty="0" err="1"/>
              <a:t>Be+past</a:t>
            </a:r>
            <a:r>
              <a:rPr lang="en-US" sz="1600" b="1" i="1" dirty="0"/>
              <a:t> participle= (am/is/are---was/were----been---being---be)  past participle.                                                                                                                      </a:t>
            </a:r>
          </a:p>
          <a:p>
            <a:r>
              <a:rPr lang="en-US" sz="1600" b="1" i="1" dirty="0"/>
              <a:t>                                                                                                                                                     </a:t>
            </a:r>
          </a:p>
          <a:p>
            <a:r>
              <a:rPr lang="en-US" sz="1600" dirty="0"/>
              <a:t> </a:t>
            </a:r>
            <a:endParaRPr lang="bn-IN" sz="1600" dirty="0"/>
          </a:p>
          <a:p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5721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Group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/>
              <a:t>Change  the flowing Sentences:</a:t>
            </a:r>
          </a:p>
          <a:p>
            <a:r>
              <a:rPr lang="en-US" dirty="0"/>
              <a:t>1.He invite me.</a:t>
            </a:r>
          </a:p>
          <a:p>
            <a:r>
              <a:rPr lang="en-US" dirty="0"/>
              <a:t>2.Do you want her?</a:t>
            </a:r>
          </a:p>
          <a:p>
            <a:r>
              <a:rPr lang="en-US" dirty="0"/>
              <a:t>3.Do not tell a lie.</a:t>
            </a:r>
          </a:p>
          <a:p>
            <a:r>
              <a:rPr lang="en-US" dirty="0"/>
              <a:t>4.Let him pluck a flower.</a:t>
            </a:r>
          </a:p>
        </p:txBody>
      </p:sp>
    </p:spTree>
    <p:extLst>
      <p:ext uri="{BB962C8B-B14F-4D97-AF65-F5344CB8AC3E}">
        <p14:creationId xmlns:p14="http://schemas.microsoft.com/office/powerpoint/2010/main" val="1703074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764</Words>
  <Application>Microsoft Office PowerPoint</Application>
  <PresentationFormat>On-screen Show (4:3)</PresentationFormat>
  <Paragraphs>74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Welcome</vt:lpstr>
      <vt:lpstr>PowerPoint Presentation</vt:lpstr>
      <vt:lpstr>Our Today’s lesson</vt:lpstr>
      <vt:lpstr>Test of pre-knowledges</vt:lpstr>
      <vt:lpstr>Kinds of Voice</vt:lpstr>
      <vt:lpstr>Learning  outcomes</vt:lpstr>
      <vt:lpstr>Presentation</vt:lpstr>
      <vt:lpstr>Voice Change এর কবিতা :</vt:lpstr>
      <vt:lpstr>Group Work</vt:lpstr>
      <vt:lpstr>Evaluation</vt:lpstr>
      <vt:lpstr>Thanks to 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ABIR</dc:creator>
  <cp:lastModifiedBy>Sirajul</cp:lastModifiedBy>
  <cp:revision>88</cp:revision>
  <dcterms:created xsi:type="dcterms:W3CDTF">2015-12-14T14:25:57Z</dcterms:created>
  <dcterms:modified xsi:type="dcterms:W3CDTF">2020-11-15T13:55:07Z</dcterms:modified>
</cp:coreProperties>
</file>