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57" r:id="rId5"/>
    <p:sldId id="260" r:id="rId6"/>
    <p:sldId id="258" r:id="rId7"/>
    <p:sldId id="261" r:id="rId8"/>
    <p:sldId id="262" r:id="rId9"/>
    <p:sldId id="267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22" y="11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BF86-E536-4672-AD8E-6E484466B00E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B79DA85-7F74-4B42-A2E8-825EF504A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BF86-E536-4672-AD8E-6E484466B00E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DA85-7F74-4B42-A2E8-825EF504A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BF86-E536-4672-AD8E-6E484466B00E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DA85-7F74-4B42-A2E8-825EF504A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BF86-E536-4672-AD8E-6E484466B00E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B79DA85-7F74-4B42-A2E8-825EF504A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BF86-E536-4672-AD8E-6E484466B00E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DA85-7F74-4B42-A2E8-825EF504AC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BF86-E536-4672-AD8E-6E484466B00E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DA85-7F74-4B42-A2E8-825EF504A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BF86-E536-4672-AD8E-6E484466B00E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B79DA85-7F74-4B42-A2E8-825EF504AC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BF86-E536-4672-AD8E-6E484466B00E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DA85-7F74-4B42-A2E8-825EF504A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BF86-E536-4672-AD8E-6E484466B00E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DA85-7F74-4B42-A2E8-825EF504A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BF86-E536-4672-AD8E-6E484466B00E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DA85-7F74-4B42-A2E8-825EF504A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BF86-E536-4672-AD8E-6E484466B00E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DA85-7F74-4B42-A2E8-825EF504AC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9CBF86-E536-4672-AD8E-6E484466B00E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B79DA85-7F74-4B42-A2E8-825EF504AC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8763000" cy="585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90512"/>
            <a:ext cx="8458200" cy="656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147762"/>
            <a:ext cx="8534400" cy="502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7315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পাঠ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পরিচিতি</a:t>
            </a:r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শ্রেণি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: ৯ম-১০ম</a:t>
            </a:r>
          </a:p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: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গণিত</a:t>
            </a:r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অধ্যায়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: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ষোড়শ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(১৬.২),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পরিমিতি</a:t>
            </a:r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endParaRPr lang="en-US" sz="3600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শিখনফল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:</a:t>
            </a:r>
          </a:p>
          <a:p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সামান্তরিকের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অপর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কর্ণ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=∙(2a±+2b±-c±)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সূত্রটি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গঠন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ও </a:t>
            </a:r>
          </a:p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সহজে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কর্ণের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দৈর্ঘ্য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নির্ণয়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rot="5400000">
            <a:off x="4457700" y="1638300"/>
            <a:ext cx="2057400" cy="10668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42900" y="1638300"/>
            <a:ext cx="2057400" cy="10668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22" idx="0"/>
          </p:cNvCxnSpPr>
          <p:nvPr/>
        </p:nvCxnSpPr>
        <p:spPr>
          <a:xfrm>
            <a:off x="914400" y="3200400"/>
            <a:ext cx="4100513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05000" y="1143000"/>
            <a:ext cx="3048000" cy="20574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838200" y="1143000"/>
            <a:ext cx="5181600" cy="20574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43000" y="1752600"/>
            <a:ext cx="581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Nikosh" pitchFamily="2" charset="0"/>
                <a:cs typeface="Nikosh" pitchFamily="2" charset="0"/>
              </a:rPr>
              <a:t>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7200" y="2971800"/>
            <a:ext cx="581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" pitchFamily="2" charset="0"/>
                <a:cs typeface="Nikosh" pitchFamily="2" charset="0"/>
              </a:rPr>
              <a:t>B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24400" y="3200400"/>
            <a:ext cx="581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" pitchFamily="2" charset="0"/>
                <a:cs typeface="Nikosh" pitchFamily="2" charset="0"/>
              </a:rPr>
              <a:t>C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38800" y="457200"/>
            <a:ext cx="581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" pitchFamily="2" charset="0"/>
                <a:cs typeface="Nikosh" pitchFamily="2" charset="0"/>
              </a:rPr>
              <a:t>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76400" y="457200"/>
            <a:ext cx="581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" pitchFamily="2" charset="0"/>
                <a:cs typeface="Nikosh" pitchFamily="2" charset="0"/>
              </a:rPr>
              <a:t>A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81600" y="1905000"/>
            <a:ext cx="581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Nikosh" pitchFamily="2" charset="0"/>
                <a:cs typeface="Nikosh" pitchFamily="2" charset="0"/>
              </a:rPr>
              <a:t>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667000" y="3276600"/>
            <a:ext cx="581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" pitchFamily="2" charset="0"/>
                <a:cs typeface="Nikosh" pitchFamily="2" charset="0"/>
              </a:rPr>
              <a:t>a</a:t>
            </a:r>
            <a:endParaRPr lang="en-US" sz="2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00400" y="762000"/>
            <a:ext cx="581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" pitchFamily="2" charset="0"/>
                <a:cs typeface="Nikosh" pitchFamily="2" charset="0"/>
              </a:rPr>
              <a:t>a</a:t>
            </a:r>
            <a:endParaRPr lang="en-US" sz="2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19400" y="1447800"/>
            <a:ext cx="581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86200" y="1447800"/>
            <a:ext cx="581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d</a:t>
            </a:r>
            <a:endParaRPr lang="en-US" sz="2000" dirty="0">
              <a:solidFill>
                <a:srgbClr val="FFC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1000" y="4114800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এখানে,ABCD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সামান্তরিক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যার,AD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=BC=a </a:t>
            </a:r>
          </a:p>
          <a:p>
            <a:r>
              <a:rPr lang="en-US" sz="36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                                               AB=DC=b</a:t>
            </a:r>
          </a:p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                                    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কর্ণ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AC=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c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, </a:t>
            </a:r>
          </a:p>
          <a:p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হলে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,     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অপর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কর্ণ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BD=</a:t>
            </a:r>
            <a:r>
              <a:rPr lang="en-US" sz="3600" dirty="0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d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=∙(2a±+2b±-c±)</a:t>
            </a:r>
          </a:p>
          <a:p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1828800" y="1143000"/>
            <a:ext cx="4190999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05000" y="1143000"/>
            <a:ext cx="4114800" cy="2057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457700" y="1638300"/>
            <a:ext cx="2057400" cy="10668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42900" y="1638300"/>
            <a:ext cx="2057400" cy="10668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14400" y="3200400"/>
            <a:ext cx="9906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05000" y="1143000"/>
            <a:ext cx="3048000" cy="20574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838200" y="1143000"/>
            <a:ext cx="5181600" cy="20574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905000" y="3048000"/>
            <a:ext cx="228600" cy="152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791200" y="3048000"/>
            <a:ext cx="228600" cy="152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143000" y="1752600"/>
            <a:ext cx="581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Nikosh" pitchFamily="2" charset="0"/>
                <a:cs typeface="Nikosh" pitchFamily="2" charset="0"/>
              </a:rPr>
              <a:t>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7200" y="2971800"/>
            <a:ext cx="581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" pitchFamily="2" charset="0"/>
                <a:cs typeface="Nikosh" pitchFamily="2" charset="0"/>
              </a:rPr>
              <a:t>B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24400" y="3200400"/>
            <a:ext cx="581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" pitchFamily="2" charset="0"/>
                <a:cs typeface="Nikosh" pitchFamily="2" charset="0"/>
              </a:rPr>
              <a:t>C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38800" y="457200"/>
            <a:ext cx="581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" pitchFamily="2" charset="0"/>
                <a:cs typeface="Nikosh" pitchFamily="2" charset="0"/>
              </a:rPr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76400" y="3124200"/>
            <a:ext cx="581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" pitchFamily="2" charset="0"/>
                <a:cs typeface="Nikosh" pitchFamily="2" charset="0"/>
              </a:rPr>
              <a:t>M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1200" y="3200400"/>
            <a:ext cx="581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" pitchFamily="2" charset="0"/>
                <a:cs typeface="Nikosh" pitchFamily="2" charset="0"/>
              </a:rPr>
              <a:t>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76400" y="457200"/>
            <a:ext cx="581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" pitchFamily="2" charset="0"/>
                <a:cs typeface="Nikosh" pitchFamily="2" charset="0"/>
              </a:rPr>
              <a:t>A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81600" y="1905000"/>
            <a:ext cx="581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Nikosh" pitchFamily="2" charset="0"/>
                <a:cs typeface="Nikosh" pitchFamily="2" charset="0"/>
              </a:rPr>
              <a:t>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38400" y="35814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" pitchFamily="2" charset="0"/>
                <a:cs typeface="Nikosh" pitchFamily="2" charset="0"/>
              </a:rPr>
              <a:t>BC=a</a:t>
            </a:r>
            <a:endParaRPr lang="en-US" sz="2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00400" y="762000"/>
            <a:ext cx="581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" pitchFamily="2" charset="0"/>
                <a:cs typeface="Nikosh" pitchFamily="2" charset="0"/>
              </a:rPr>
              <a:t>a</a:t>
            </a:r>
            <a:endParaRPr lang="en-US" sz="2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19400" y="1447800"/>
            <a:ext cx="581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86200" y="1447800"/>
            <a:ext cx="581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d</a:t>
            </a:r>
            <a:endParaRPr lang="en-US" sz="2000" dirty="0">
              <a:solidFill>
                <a:srgbClr val="FFC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66800" y="3200400"/>
            <a:ext cx="581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Nikosh" pitchFamily="2" charset="0"/>
                <a:cs typeface="Nikosh" pitchFamily="2" charset="0"/>
              </a:rPr>
              <a:t>x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57800" y="3200400"/>
            <a:ext cx="581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Nikosh" pitchFamily="2" charset="0"/>
                <a:cs typeface="Nikosh" pitchFamily="2" charset="0"/>
              </a:rPr>
              <a:t>x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743200" y="2743200"/>
            <a:ext cx="581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" pitchFamily="2" charset="0"/>
                <a:cs typeface="Nikosh" pitchFamily="2" charset="0"/>
              </a:rPr>
              <a:t>a-x</a:t>
            </a:r>
            <a:endParaRPr lang="en-US" sz="2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8600" y="4114800"/>
            <a:ext cx="85344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A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বিন্দু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ও D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বিন্দু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BC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উপর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AM ও DN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লম্ব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আঁকি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ধরি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, BM=x</a:t>
            </a:r>
          </a:p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অতএব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, CN=x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MC=(a-x)</a:t>
            </a:r>
          </a:p>
          <a:p>
            <a:r>
              <a:rPr lang="en-US" sz="3600" dirty="0" smtClean="0">
                <a:latin typeface="Nikosh" pitchFamily="2" charset="0"/>
                <a:cs typeface="Nikosh" pitchFamily="2" charset="0"/>
              </a:rPr>
              <a:t>                              BN=(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a+x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)</a:t>
            </a:r>
          </a:p>
          <a:p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74676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সমকোনী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 AMC এ , AM±=AC±-MC±</a:t>
            </a:r>
          </a:p>
          <a:p>
            <a:r>
              <a:rPr lang="en-US" sz="36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                                      =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c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±-(a-x)±..(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)</a:t>
            </a:r>
          </a:p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সমকোনী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 CND এ , DN±=CD±-CN±</a:t>
            </a:r>
          </a:p>
          <a:p>
            <a:r>
              <a:rPr lang="en-US" sz="3600" dirty="0" smtClean="0">
                <a:latin typeface="Nikosh" pitchFamily="2" charset="0"/>
                <a:cs typeface="Nikosh" pitchFamily="2" charset="0"/>
              </a:rPr>
              <a:t>                                          =b±-x±…(ii)</a:t>
            </a:r>
          </a:p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সমকোনী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 BDN এ , DN±=BD±-BN±</a:t>
            </a:r>
          </a:p>
          <a:p>
            <a:r>
              <a:rPr lang="en-US" sz="3600" dirty="0" smtClean="0">
                <a:latin typeface="Nikosh" pitchFamily="2" charset="0"/>
                <a:cs typeface="Nikosh" pitchFamily="2" charset="0"/>
              </a:rPr>
              <a:t>                                   =</a:t>
            </a:r>
            <a:r>
              <a:rPr lang="en-US" sz="3600" dirty="0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d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±-(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a+x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)±…(iii)</a:t>
            </a:r>
          </a:p>
          <a:p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endParaRPr lang="en-US" sz="3600" dirty="0">
              <a:latin typeface="Nikosh" pitchFamily="2" charset="0"/>
              <a:cs typeface="Nikosh" pitchFamily="2" charset="0"/>
            </a:endParaRPr>
          </a:p>
          <a:p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endParaRPr lang="en-US" sz="3600" dirty="0">
              <a:latin typeface="Nikosh" pitchFamily="2" charset="0"/>
              <a:cs typeface="Nikosh" pitchFamily="2" charset="0"/>
            </a:endParaRPr>
          </a:p>
          <a:p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133600" y="685800"/>
            <a:ext cx="228600" cy="228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2133600" y="1828800"/>
            <a:ext cx="228600" cy="228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2133600" y="2895600"/>
            <a:ext cx="228600" cy="228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66294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অংকনানুসারে,AM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=DN</a:t>
            </a:r>
          </a:p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সুতরাং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(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) ও (iii)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হতে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পাই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,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c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±-(a-x)±= </a:t>
            </a:r>
            <a:r>
              <a:rPr lang="en-US" sz="3600" dirty="0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d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±-(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a+x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)±</a:t>
            </a:r>
          </a:p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বা,x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=(</a:t>
            </a:r>
            <a:r>
              <a:rPr lang="en-US" sz="3600" dirty="0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d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±-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c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±)÷4a</a:t>
            </a:r>
          </a:p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আবার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,(ii) ও (iii)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হতে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পাই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, DN±=DN±</a:t>
            </a:r>
          </a:p>
          <a:p>
            <a:r>
              <a:rPr lang="en-US" sz="3600" dirty="0" smtClean="0">
                <a:latin typeface="Nikosh" pitchFamily="2" charset="0"/>
                <a:cs typeface="Nikosh" pitchFamily="2" charset="0"/>
              </a:rPr>
              <a:t>b±-x±= </a:t>
            </a:r>
            <a:r>
              <a:rPr lang="en-US" sz="3600" dirty="0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d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±-(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a+x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)±</a:t>
            </a:r>
          </a:p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বা,x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= (</a:t>
            </a:r>
            <a:r>
              <a:rPr lang="en-US" sz="3600" dirty="0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d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±-a±-b±) ÷2a</a:t>
            </a:r>
          </a:p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,(</a:t>
            </a:r>
            <a:r>
              <a:rPr lang="en-US" sz="3600" dirty="0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d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±-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c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±)÷4a= (d±-a±-b±) ÷2a</a:t>
            </a:r>
          </a:p>
          <a:p>
            <a:r>
              <a:rPr lang="en-US" sz="3600" dirty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বা</a:t>
            </a:r>
            <a:r>
              <a:rPr lang="en-US" sz="3600" dirty="0" err="1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,d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=∙(2a±+2b±-c±)</a:t>
            </a:r>
          </a:p>
          <a:p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অপর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কর্ণ</a:t>
            </a:r>
            <a:r>
              <a:rPr lang="en-US" sz="3600" dirty="0" err="1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,d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=∙(2a±+2b±-c±)।</a:t>
            </a:r>
          </a:p>
          <a:p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229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সমস্যা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:(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মূল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বই-উদাহরণ-১২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)</a:t>
            </a:r>
          </a:p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সামান্তরিকের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বাহুর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দৈর্ঘ্য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12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মিটার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ও 8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মিটার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ক্ষুদ্রতম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কর্ণটি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10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মিটার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হলে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,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অপর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কর্ণের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দৈর্ঘ্য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ক্ষেত্রফল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নির্ণয়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সমাধান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: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এখানে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বাহু,a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=12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মিটার</a:t>
            </a:r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3600" dirty="0" smtClean="0">
                <a:latin typeface="Nikosh" pitchFamily="2" charset="0"/>
                <a:cs typeface="Nikosh" pitchFamily="2" charset="0"/>
              </a:rPr>
              <a:t>                       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অপর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বাহু,b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=8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মিটার</a:t>
            </a:r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3600" dirty="0" smtClean="0">
                <a:latin typeface="Nikosh" pitchFamily="2" charset="0"/>
                <a:cs typeface="Nikosh" pitchFamily="2" charset="0"/>
              </a:rPr>
              <a:t>                       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কর্ণ,c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=10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মিটার</a:t>
            </a:r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অতএব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অপর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কর্ণ,d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= ∙(2a±+2b±-c±)</a:t>
            </a:r>
          </a:p>
          <a:p>
            <a:r>
              <a:rPr lang="en-US" sz="36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                       = ∙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2(12)±+2(8)±-(10)±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)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                        =17.77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মিটার</a:t>
            </a:r>
            <a:endParaRPr lang="en-US" sz="3600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16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04800"/>
            <a:ext cx="5286375" cy="1704975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3429000"/>
            <a:ext cx="2457450" cy="68580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-228600" y="2438400"/>
            <a:ext cx="13708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Times New Roman" pitchFamily="18" charset="0"/>
                <a:cs typeface="Nikosh" pitchFamily="2" charset="0"/>
              </a:rPr>
              <a:t>        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3362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Times New Roman" pitchFamily="18" charset="0"/>
                <a:cs typeface="Nikosh" pitchFamily="2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Times New Roman" pitchFamily="18" charset="0"/>
                <a:cs typeface="Nikosh" pitchFamily="2" charset="0"/>
              </a:rPr>
              <a:t>      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381000" y="4114800"/>
            <a:ext cx="19912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Times New Roman" pitchFamily="18" charset="0"/>
                <a:cs typeface="Nikosh" pitchFamily="2" charset="0"/>
              </a:rPr>
              <a:t>   =6.61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4724400"/>
            <a:ext cx="571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ক্ষেত্রফল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=ah</a:t>
            </a:r>
          </a:p>
          <a:p>
            <a:r>
              <a:rPr lang="en-US" sz="3600" dirty="0" smtClean="0">
                <a:latin typeface="Nikosh" pitchFamily="2" charset="0"/>
                <a:cs typeface="Nikosh" pitchFamily="2" charset="0"/>
              </a:rPr>
              <a:t>          = 12×6.61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বর্গসেমি</a:t>
            </a:r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3600" dirty="0" smtClean="0">
                <a:latin typeface="Nikosh" pitchFamily="2" charset="0"/>
                <a:cs typeface="Nikosh" pitchFamily="2" charset="0"/>
              </a:rPr>
              <a:t>            =79.32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বর্গসেমি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(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Ans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)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905000"/>
            <a:ext cx="4933950" cy="1704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330</TotalTime>
  <Words>367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33</cp:revision>
  <dcterms:created xsi:type="dcterms:W3CDTF">2020-09-17T16:03:49Z</dcterms:created>
  <dcterms:modified xsi:type="dcterms:W3CDTF">2020-10-02T06:58:31Z</dcterms:modified>
</cp:coreProperties>
</file>