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74" r:id="rId3"/>
    <p:sldId id="256" r:id="rId4"/>
    <p:sldId id="272" r:id="rId5"/>
    <p:sldId id="275" r:id="rId6"/>
    <p:sldId id="257" r:id="rId7"/>
    <p:sldId id="276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0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3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1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CCD1-1EAF-4414-838D-7469213429C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9158-752E-49A8-A253-D93E3D27B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3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1022199"/>
            <a:ext cx="12192000" cy="143766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অগ্রমস্তিষ্কের</a:t>
            </a:r>
            <a:r>
              <a:rPr lang="en-US" sz="1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অংশসমূহ</a:t>
            </a:r>
            <a:r>
              <a:rPr lang="en-US" sz="1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  <a:p>
            <a:pPr algn="l"/>
            <a:endParaRPr lang="en-US" sz="14400" b="1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4400" b="1" dirty="0" smtClean="0"/>
              <a:t> 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14400" b="1" dirty="0" smtClean="0">
                <a:latin typeface="NikoshBAN" pitchFamily="2" charset="0"/>
                <a:cs typeface="NikoshBAN" pitchFamily="2" charset="0"/>
              </a:rPr>
              <a:t> ৩। </a:t>
            </a:r>
            <a:r>
              <a:rPr lang="en-US" sz="14400" b="1" dirty="0" err="1" smtClean="0"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14400" b="1" dirty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3567449"/>
            <a:ext cx="12234930" cy="245986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7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 </a:t>
            </a:r>
          </a:p>
          <a:p>
            <a:pPr algn="l"/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কুন্ডলি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পাকানো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খাঁজ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খন্ডদুটিকে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হেমিস্ফিয়ার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সেরেব্রাম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ওজনের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৮০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%)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128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</a:t>
            </a:r>
          </a:p>
          <a:p>
            <a:pPr algn="l"/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</a:t>
            </a:r>
            <a:endParaRPr lang="en-US" sz="12800" b="1" i="1" dirty="0" smtClean="0">
              <a:solidFill>
                <a:schemeClr val="bg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r>
              <a:rPr lang="en-US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3800" b="1" dirty="0" smtClean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9075"/>
            <a:ext cx="23246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অগ্রমস্তিষ্কঃ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-90152" y="476519"/>
            <a:ext cx="12192000" cy="607349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সেরেব্রামের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পৃষ্ঠতল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নানাস্থানে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ভাঁজ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হয়ে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উঁচু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অবস্থায়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থাকে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উঁচু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জায়গাকে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জাইরাস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নিচু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জায়গাকে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সালকাস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বলে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সেরেব্রামের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বহিঃস্তর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কর্টেক্স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বাইরের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ম্যাটার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ও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ভিতরের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দিকে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হোয়াইট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ম্যাটারে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গঠিত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ডান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বাম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এবং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বাম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ডান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হেমিস্ফিয়ারকে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নিয়ন্ত্রন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</a:p>
          <a:p>
            <a:pPr algn="l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38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প্রতিটি</a:t>
            </a:r>
            <a:r>
              <a:rPr lang="en-US" sz="3800" b="1" dirty="0" smtClean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সেরেব্রাল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হেমিস্ফিয়ার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৪টি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খন্ড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বা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নিয়ে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গঠিত</a:t>
            </a:r>
            <a:r>
              <a:rPr lang="en-US" sz="3800" b="1" dirty="0">
                <a:solidFill>
                  <a:srgbClr val="0070C0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এরা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হল</a:t>
            </a:r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…..                (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১)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ফ্রন্টাল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(২)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প্যারাইটাল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(৩)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অক্সিপিটাল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(৪)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টেম্পোরাল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লোব</a:t>
            </a:r>
            <a:r>
              <a:rPr lang="en-US" sz="3800" b="1" dirty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3800" b="1" dirty="0" smtClean="0"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   </a:t>
            </a:r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271" y="1673111"/>
            <a:ext cx="10093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(ক)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চিন্তা,বুদ্ধি,উদ্ভাবনী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প্রভৃতি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উন্নত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মানসিক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বোধের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7136" y="2394329"/>
            <a:ext cx="7079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(খ)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সহজাত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প্রবৃত্তির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নিয়ন্ত্রক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হিসাবে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7136" y="3115547"/>
            <a:ext cx="4123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(গ)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বাকশক্তিকে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ea typeface="NSimSun" panose="02010609030101010101" pitchFamily="49" charset="-122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07136" y="3939796"/>
            <a:ext cx="78133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সংবেদী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আসা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37620" y="446118"/>
            <a:ext cx="44278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সেরেব্রামের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 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7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1464475"/>
            <a:ext cx="12191999" cy="162708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14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হেমিস্ফিয়ারের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মেডুলায়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মেটারে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একেকটি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ডিম্বাকার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অঞ্চলকে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3358555"/>
            <a:ext cx="12191999" cy="327447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pPr algn="l"/>
            <a:endParaRPr lang="en-US" sz="12800" b="1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সংজ্ঞাবহ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রিলে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ষ্টেশন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চাপ,স্পর্শ,যন্ত্রনা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অনভূতির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ঘুমন্ত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জাগিয়ে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4480"/>
            <a:ext cx="3076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4400" b="1" kern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থ্যালামাস</a:t>
            </a:r>
            <a:r>
              <a:rPr lang="en-US" sz="4400" b="1" kern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3709"/>
            <a:ext cx="4706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kern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4800" b="1" kern="0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4800" b="1" kern="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-1" y="1357889"/>
            <a:ext cx="12192001" cy="1731643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থ্যালামাসের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ম্যাটারে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পিটুইটারী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থাকে,তাকে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হাইপোথ্যালামাস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অন্ততঃ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ডজন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  </a:t>
            </a:r>
          </a:p>
          <a:p>
            <a:pPr algn="l"/>
            <a:endParaRPr lang="en-US" sz="1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3583526"/>
            <a:ext cx="12192000" cy="3274474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7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7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</a:p>
          <a:p>
            <a:pPr algn="l"/>
            <a:endParaRPr lang="en-US" sz="11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স্বয়ংক্রিয়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স্নায়ুর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দেহতাপ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ক্ষুধা,তৃষ্ণা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ঘাম,ঘুম,রাগ,ভালোবাসা,ঘৃণা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উদ্বেগ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প্রভৃতির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অন্তক্ষরা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l"/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নিউরোহরমোন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ট্রপিক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2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2800" b="1" dirty="0" smtClean="0">
                <a:latin typeface="Nikosh" pitchFamily="2" charset="0"/>
                <a:cs typeface="Nikosh" pitchFamily="2" charset="0"/>
              </a:rPr>
              <a:t>  </a:t>
            </a:r>
            <a:endParaRPr lang="en-US" sz="128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3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18386" y="55486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4448" y="202213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4448" y="2409423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1।সেরেব্রাম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766" y="580622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0164" y="2576848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১।হাইপোথ্যালামাসের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766" y="580622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2099256" y="2554212"/>
            <a:ext cx="7650051" cy="233934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১।মেনিনজেস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?</a:t>
            </a:r>
          </a:p>
          <a:p>
            <a:pPr algn="l"/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                                                               ২।সেরেব্রাল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হেমিস্ফিয়ার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বলিতে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বুঝ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 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2781276"/>
            <a:ext cx="12192000" cy="270117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l"/>
            <a:endParaRPr lang="en-US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pPr algn="l"/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১।অগ্র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মস্তিষ্কের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একটি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ক্ষুদ্র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গ্রন্থি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দেহের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অন্যান্য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অংশে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অবস্থিত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গ্রন্থিসমূহের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ক্ষরণ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নিয়ন্ত্রণ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করে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–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উক্তিটি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বিশ্লেষণ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r>
              <a:rPr lang="en-US" sz="5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করবে</a:t>
            </a:r>
            <a:r>
              <a:rPr lang="en-US" sz="5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। </a:t>
            </a:r>
            <a:endParaRPr lang="en-US" sz="5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 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581" y="633211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54310" y="883276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Classroom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Word File এ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Google Classroom                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code/Link- </a:t>
            </a:r>
            <a:r>
              <a:rPr lang="en-US" sz="4800" b="1" dirty="0" smtClean="0"/>
              <a:t>ft6aymr</a:t>
            </a:r>
            <a:br>
              <a:rPr lang="en-US" sz="4800" b="1" dirty="0" smtClean="0"/>
            </a:b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856"/>
            <a:ext cx="12192000" cy="567314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048000" y="-247206"/>
            <a:ext cx="9144000" cy="167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ক্লাসরুম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701" y="-217379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81"/>
            <a:ext cx="12192000" cy="53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type="ctrTitle"/>
          </p:nvPr>
        </p:nvSpPr>
        <p:spPr>
          <a:xfrm>
            <a:off x="0" y="233477"/>
            <a:ext cx="12192000" cy="14219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598"/>
            <a:ext cx="12192000" cy="53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544764"/>
            <a:ext cx="532326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ই-মেইলঃ</a:t>
            </a:r>
            <a:r>
              <a:rPr lang="en-US" sz="3600" b="1" dirty="0" smtClean="0">
                <a:solidFill>
                  <a:srgbClr val="800000"/>
                </a:solidFill>
              </a:rPr>
              <a:t>gcdn1977@gmail.com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21" y="1089529"/>
            <a:ext cx="3966693" cy="2606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" y="3799268"/>
            <a:ext cx="10431887" cy="3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76200" y="274638"/>
            <a:ext cx="12115800" cy="1143000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2259168"/>
            <a:ext cx="12192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২য় পত্র </a:t>
            </a:r>
            <a:endParaRPr lang="bn-I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4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7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566" y="1571224"/>
            <a:ext cx="5640946" cy="462351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78039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8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9859" y="61282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0011" y="294389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অগ্রমস্তিষ্ক</a:t>
            </a:r>
            <a:endParaRPr lang="en-US" sz="8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39425" y="419422"/>
            <a:ext cx="4649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9003" y="1756115"/>
            <a:ext cx="6186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>
                <a:solidFill>
                  <a:srgbClr val="6666FF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4400" b="1" dirty="0">
                <a:solidFill>
                  <a:srgbClr val="6666FF"/>
                </a:solidFill>
                <a:latin typeface="NikoshBAN" charset="0"/>
              </a:rPr>
              <a:t>............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/>
          </p:cNvSpPr>
          <p:nvPr/>
        </p:nvSpPr>
        <p:spPr>
          <a:xfrm>
            <a:off x="0" y="2848345"/>
            <a:ext cx="12192000" cy="400965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3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135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মস্তিষ্ক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500" b="1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13500" b="1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35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3500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মস্তিষ্কের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অংশগুলির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35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35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135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1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অগ্রমস্তিষ্কের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35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135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135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13500" b="1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  <a:p>
            <a:pPr algn="just"/>
            <a:endParaRPr lang="en-US" sz="3800" b="1" dirty="0"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2672836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মস্তিষ্কঃ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/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 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                                                                            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সুষুম্নাকান্ডের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শীর্ষে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কেন্দ্রীয়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স্নায়ুতন্ত্রের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স্ফীত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অংশ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করোটির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4000" b="1" spc="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মস্তিষ্ক</a:t>
            </a:r>
            <a:r>
              <a:rPr lang="en-US" sz="4000" b="1" spc="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  <a:endParaRPr lang="bn-BD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ea typeface="NSimSun" panose="02010609030101010101" pitchFamily="49" charset="-122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="" xmlns:a16="http://schemas.microsoft.com/office/drawing/2014/main" id="{4B777B27-EF81-4218-A0F6-FC1F4C625AB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3859615"/>
            <a:ext cx="12192000" cy="2618458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50800" dir="1800000" algn="l" rotWithShape="0">
              <a:schemeClr val="tx2">
                <a:lumMod val="60000"/>
                <a:lumOff val="40000"/>
                <a:alpha val="35000"/>
              </a:schemeClr>
            </a:outerShdw>
            <a:softEdge rad="12700"/>
          </a:effectLst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মস্তিষ্কের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আবরণীঃ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  <a:p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                                                                                                     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সমগ্র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মস্তিষ্ক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সুষুম্নাকান্ড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মেনিনজেস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নামক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আবরণে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আবৃত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b="1" spc="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মেনিনজেস</a:t>
            </a:r>
            <a:r>
              <a:rPr lang="en-US" b="1" spc="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৩টি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তন্তুময়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ঝিল্লি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ডুরাম্যাটার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,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অ্যারাকনয়েড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পায়াম্যাটার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দিয়ে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গঠিত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। 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ea typeface="NSimSun" panose="02010609030101010101" pitchFamily="49" charset="-122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544</Words>
  <Application>Microsoft Office PowerPoint</Application>
  <PresentationFormat>Widescreen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NSimSun</vt:lpstr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শুভেচ্ছা 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 মস্তিষ্কঃ                                                                                      সুষুম্নাকান্ডের শীর্ষে কেন্দ্রীয় স্নায়ুতন্ত্রের যে স্ফীত অংশ  করোটির মধ্যে অবস্থান করে তাকে মস্তিষ্ক বলে।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User</dc:creator>
  <cp:lastModifiedBy>User</cp:lastModifiedBy>
  <cp:revision>67</cp:revision>
  <dcterms:created xsi:type="dcterms:W3CDTF">2020-11-18T20:36:15Z</dcterms:created>
  <dcterms:modified xsi:type="dcterms:W3CDTF">2020-11-19T00:38:57Z</dcterms:modified>
</cp:coreProperties>
</file>