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314" r:id="rId2"/>
    <p:sldId id="281" r:id="rId3"/>
    <p:sldId id="283" r:id="rId4"/>
    <p:sldId id="275" r:id="rId5"/>
    <p:sldId id="297" r:id="rId6"/>
    <p:sldId id="299" r:id="rId7"/>
    <p:sldId id="301" r:id="rId8"/>
    <p:sldId id="300" r:id="rId9"/>
    <p:sldId id="302" r:id="rId10"/>
    <p:sldId id="303" r:id="rId11"/>
    <p:sldId id="304" r:id="rId12"/>
    <p:sldId id="305" r:id="rId13"/>
    <p:sldId id="306" r:id="rId14"/>
    <p:sldId id="307" r:id="rId15"/>
    <p:sldId id="308" r:id="rId16"/>
    <p:sldId id="298" r:id="rId17"/>
    <p:sldId id="311" r:id="rId18"/>
    <p:sldId id="312" r:id="rId19"/>
    <p:sldId id="31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66FFFF"/>
    <a:srgbClr val="008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566" autoAdjust="0"/>
  </p:normalViewPr>
  <p:slideViewPr>
    <p:cSldViewPr>
      <p:cViewPr>
        <p:scale>
          <a:sx n="76" d="100"/>
          <a:sy n="76" d="100"/>
        </p:scale>
        <p:origin x="-480" y="72"/>
      </p:cViewPr>
      <p:guideLst>
        <p:guide orient="horz" pos="2160"/>
        <p:guide pos="3840"/>
      </p:guideLst>
    </p:cSldViewPr>
  </p:slideViewPr>
  <p:notesTextViewPr>
    <p:cViewPr>
      <p:scale>
        <a:sx n="125" d="100"/>
        <a:sy n="12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67686F-F5C4-4CC9-A7F2-A053CACB78E3}" type="datetime1">
              <a:rPr lang="en-US" smtClean="0"/>
              <a:pPr/>
              <a:t>11/18/2020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562DF5-524E-4631-A6A6-07D2573B05DD}" type="slidenum">
              <a:rPr lang="en-US" smtClean="0"/>
              <a:pPr/>
              <a:t>‹#›</a:t>
            </a:fld>
            <a:endParaRPr lang="en-US"/>
          </a:p>
        </p:txBody>
      </p:sp>
    </p:spTree>
    <p:extLst>
      <p:ext uri="{BB962C8B-B14F-4D97-AF65-F5344CB8AC3E}">
        <p14:creationId xmlns:p14="http://schemas.microsoft.com/office/powerpoint/2010/main" xmlns="" val="35880085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FCF79A-0940-4388-8172-FEA294DA4733}" type="datetime1">
              <a:rPr lang="en-US" smtClean="0"/>
              <a:pPr/>
              <a:t>11/18/2020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57BF8-21AD-4A04-8BC4-F457AF55C89F}" type="slidenum">
              <a:rPr lang="en-US" smtClean="0"/>
              <a:pPr/>
              <a:t>‹#›</a:t>
            </a:fld>
            <a:endParaRPr lang="en-US"/>
          </a:p>
        </p:txBody>
      </p:sp>
    </p:spTree>
    <p:extLst>
      <p:ext uri="{BB962C8B-B14F-4D97-AF65-F5344CB8AC3E}">
        <p14:creationId xmlns:p14="http://schemas.microsoft.com/office/powerpoint/2010/main" xmlns="" val="1016187125"/>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সম্মানিত</a:t>
            </a:r>
            <a:r>
              <a:rPr lang="bn-BD" baseline="0" dirty="0" smtClean="0"/>
              <a:t> শিক্ষকমন্ডলী আপনারা ইচ্ছে করলে এই </a:t>
            </a:r>
            <a:r>
              <a:rPr lang="en-US" baseline="0" dirty="0" smtClean="0"/>
              <a:t>slide </a:t>
            </a:r>
            <a:r>
              <a:rPr lang="bn-BD" baseline="0" dirty="0" smtClean="0"/>
              <a:t>টি </a:t>
            </a:r>
            <a:r>
              <a:rPr lang="en-US" baseline="0" dirty="0" smtClean="0"/>
              <a:t>Hide </a:t>
            </a:r>
            <a:r>
              <a:rPr lang="bn-BD" baseline="0" dirty="0" smtClean="0"/>
              <a:t>করে রাখতে পারবেন। </a:t>
            </a:r>
            <a:r>
              <a:rPr lang="en-US" baseline="0" dirty="0" smtClean="0"/>
              <a:t>Hide </a:t>
            </a:r>
            <a:r>
              <a:rPr lang="bn-BD" baseline="0" dirty="0" smtClean="0"/>
              <a:t>করার পদ্ধতি হলো রিবন বার এর </a:t>
            </a:r>
            <a:r>
              <a:rPr lang="en-US" baseline="0" dirty="0" smtClean="0"/>
              <a:t>Slide Show </a:t>
            </a:r>
            <a:r>
              <a:rPr lang="bn-BD" baseline="0" dirty="0" smtClean="0"/>
              <a:t>তে ক্লিক করে </a:t>
            </a:r>
            <a:r>
              <a:rPr lang="en-US" baseline="0" dirty="0" smtClean="0"/>
              <a:t>Hide Slide </a:t>
            </a:r>
            <a:r>
              <a:rPr lang="bn-BD" baseline="0" dirty="0" smtClean="0"/>
              <a:t>এর উপর ক্লিক করলে </a:t>
            </a:r>
            <a:r>
              <a:rPr lang="en-US" baseline="0" dirty="0" smtClean="0"/>
              <a:t>hide </a:t>
            </a:r>
            <a:r>
              <a:rPr lang="bn-BD" baseline="0" dirty="0" smtClean="0"/>
              <a:t> হয়ে যাবে। এক্ষেত্রে </a:t>
            </a:r>
            <a:r>
              <a:rPr lang="en-US" baseline="0" dirty="0" smtClean="0"/>
              <a:t>f5 </a:t>
            </a:r>
            <a:r>
              <a:rPr lang="bn-BD" baseline="0" dirty="0" smtClean="0"/>
              <a:t>চেপে </a:t>
            </a:r>
            <a:r>
              <a:rPr lang="en-US" baseline="0" dirty="0" smtClean="0"/>
              <a:t>Slide Show </a:t>
            </a:r>
            <a:r>
              <a:rPr lang="bn-BD" baseline="0" dirty="0" smtClean="0"/>
              <a:t>করলে </a:t>
            </a:r>
            <a:r>
              <a:rPr lang="en-US" baseline="0" dirty="0" smtClean="0"/>
              <a:t>Hide </a:t>
            </a:r>
            <a:r>
              <a:rPr lang="bn-BD" baseline="0" dirty="0" smtClean="0"/>
              <a:t>করা </a:t>
            </a:r>
            <a:r>
              <a:rPr lang="en-US" baseline="0" dirty="0" smtClean="0"/>
              <a:t>page </a:t>
            </a:r>
            <a:r>
              <a:rPr lang="bn-BD" baseline="0" dirty="0" smtClean="0"/>
              <a:t>আর দেখা যাবে না।  </a:t>
            </a:r>
            <a:endParaRPr lang="en-US" dirty="0" smtClean="0"/>
          </a:p>
          <a:p>
            <a:endParaRPr lang="en-US" smtClean="0"/>
          </a:p>
          <a:p>
            <a:endParaRPr lang="en-US" dirty="0"/>
          </a:p>
        </p:txBody>
      </p:sp>
      <p:sp>
        <p:nvSpPr>
          <p:cNvPr id="4" name="Date Placeholder 3"/>
          <p:cNvSpPr>
            <a:spLocks noGrp="1"/>
          </p:cNvSpPr>
          <p:nvPr>
            <p:ph type="dt" idx="10"/>
          </p:nvPr>
        </p:nvSpPr>
        <p:spPr/>
        <p:txBody>
          <a:bodyPr/>
          <a:lstStyle/>
          <a:p>
            <a:fld id="{7FFCF79A-0940-4388-8172-FEA294DA4733}" type="datetime1">
              <a:rPr lang="en-US" smtClean="0"/>
              <a:pPr/>
              <a:t>11/18/2020</a:t>
            </a:fld>
            <a:endParaRPr lang="en-US"/>
          </a:p>
        </p:txBody>
      </p:sp>
    </p:spTree>
    <p:extLst>
      <p:ext uri="{BB962C8B-B14F-4D97-AF65-F5344CB8AC3E}">
        <p14:creationId xmlns:p14="http://schemas.microsoft.com/office/powerpoint/2010/main" xmlns="" val="4046183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sz="4000" baseline="0" dirty="0" smtClean="0"/>
              <a:t>সালাত আদায় করা যায় কি না তার সঠিক উত্তর বলে দিতে হবে । কুরআন তেলাওয়াত ও অর্থ  বলা শিক্ষার্থীদের দ্বারা করে নেওয়ার চেষ্টা করতে হবে। শিক্ষক অবশেষে শুদ্ধ তেলাওয়াত করে শুনাবেন। </a:t>
            </a:r>
            <a:endParaRPr lang="en-US" sz="4000" baseline="0" dirty="0"/>
          </a:p>
        </p:txBody>
      </p:sp>
      <p:sp>
        <p:nvSpPr>
          <p:cNvPr id="4" name="Date Placeholder 3"/>
          <p:cNvSpPr>
            <a:spLocks noGrp="1"/>
          </p:cNvSpPr>
          <p:nvPr>
            <p:ph type="dt" idx="10"/>
          </p:nvPr>
        </p:nvSpPr>
        <p:spPr/>
        <p:txBody>
          <a:bodyPr/>
          <a:lstStyle/>
          <a:p>
            <a:fld id="{BFC13822-9FD9-4875-9E71-5B5944729BD9}"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2020281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sz="4000" baseline="0" dirty="0" smtClean="0"/>
              <a:t>সালাত আদায় করা যায় কি না তার সঠিক উত্তর বলে দিতে হবে । কুরআন তেলাওয়াত ও অর্থ  বলা শিক্ষার্থীদের দ্বারা করে নেওয়ার চেষ্টা করতে হবে। শিক্ষক অবশেষে শুদ্ধ তেলাওয়াত করে শুনাবেন। </a:t>
            </a:r>
            <a:endParaRPr lang="en-US" sz="4000" baseline="0" dirty="0"/>
          </a:p>
        </p:txBody>
      </p:sp>
      <p:sp>
        <p:nvSpPr>
          <p:cNvPr id="4" name="Date Placeholder 3"/>
          <p:cNvSpPr>
            <a:spLocks noGrp="1"/>
          </p:cNvSpPr>
          <p:nvPr>
            <p:ph type="dt" idx="10"/>
          </p:nvPr>
        </p:nvSpPr>
        <p:spPr/>
        <p:txBody>
          <a:bodyPr/>
          <a:lstStyle/>
          <a:p>
            <a:fld id="{BFC13822-9FD9-4875-9E71-5B5944729BD9}"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2020281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sz="4000" baseline="0" dirty="0" smtClean="0"/>
              <a:t>সালাত আদায় করা যায় কি না তার সঠিক উত্তর বলে দিতে হবে । কুরআন তেলাওয়াত ও অর্থ  বলা শিক্ষার্থীদের দ্বারা করে নেওয়ার চেষ্টা করতে হবে। শিক্ষক অবশেষে শুদ্ধ তেলাওয়াত করে শুনাবেন। </a:t>
            </a:r>
            <a:endParaRPr lang="en-US" sz="4000" baseline="0" dirty="0"/>
          </a:p>
        </p:txBody>
      </p:sp>
      <p:sp>
        <p:nvSpPr>
          <p:cNvPr id="4" name="Date Placeholder 3"/>
          <p:cNvSpPr>
            <a:spLocks noGrp="1"/>
          </p:cNvSpPr>
          <p:nvPr>
            <p:ph type="dt" idx="10"/>
          </p:nvPr>
        </p:nvSpPr>
        <p:spPr/>
        <p:txBody>
          <a:bodyPr/>
          <a:lstStyle/>
          <a:p>
            <a:fld id="{BFC13822-9FD9-4875-9E71-5B5944729BD9}"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2020281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sz="4000" baseline="0" dirty="0" smtClean="0"/>
              <a:t>সালাত আদায় করা যায় কি না তার সঠিক উত্তর বলে দিতে হবে । কুরআন তেলাওয়াত ও অর্থ  বলা শিক্ষার্থীদের দ্বারা করে নেওয়ার চেষ্টা করতে হবে। শিক্ষক অবশেষে শুদ্ধ তেলাওয়াত করে শুনাবেন। </a:t>
            </a:r>
            <a:endParaRPr lang="en-US" sz="4000" baseline="0" dirty="0"/>
          </a:p>
        </p:txBody>
      </p:sp>
      <p:sp>
        <p:nvSpPr>
          <p:cNvPr id="4" name="Date Placeholder 3"/>
          <p:cNvSpPr>
            <a:spLocks noGrp="1"/>
          </p:cNvSpPr>
          <p:nvPr>
            <p:ph type="dt" idx="10"/>
          </p:nvPr>
        </p:nvSpPr>
        <p:spPr/>
        <p:txBody>
          <a:bodyPr/>
          <a:lstStyle/>
          <a:p>
            <a:fld id="{BFC13822-9FD9-4875-9E71-5B5944729BD9}"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2020281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দুইটি</a:t>
            </a:r>
            <a:r>
              <a:rPr lang="bn-BD" baseline="0" dirty="0" smtClean="0"/>
              <a:t> ছবি প্রকাশ করার পর প্রশ্ন করার মাধ্যমে আসল উত্তর বাহির করে নেওয়ার চেষ্টা করতে হবে। এর পর পাঠ শিরোনাম আসবে। পাঠ শিরোনাম বোর্ডে লিখতে হবে । </a:t>
            </a:r>
            <a:endParaRPr lang="en-US" dirty="0"/>
          </a:p>
        </p:txBody>
      </p:sp>
      <p:sp>
        <p:nvSpPr>
          <p:cNvPr id="4" name="Date Placeholder 3"/>
          <p:cNvSpPr>
            <a:spLocks noGrp="1"/>
          </p:cNvSpPr>
          <p:nvPr>
            <p:ph type="dt" idx="10"/>
          </p:nvPr>
        </p:nvSpPr>
        <p:spPr/>
        <p:txBody>
          <a:bodyPr/>
          <a:lstStyle/>
          <a:p>
            <a:fld id="{BD8F3C7E-C4FA-4551-8F02-6DDFBDA8B79C}" type="datetime1">
              <a:rPr lang="en-US" smtClean="0"/>
              <a:pPr/>
              <a:t>11/18/2020</a:t>
            </a:fld>
            <a:endParaRPr lang="en-US"/>
          </a:p>
        </p:txBody>
      </p:sp>
    </p:spTree>
    <p:extLst>
      <p:ext uri="{BB962C8B-B14F-4D97-AF65-F5344CB8AC3E}">
        <p14:creationId xmlns:p14="http://schemas.microsoft.com/office/powerpoint/2010/main" xmlns="" val="1681932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শিক্ষার্থীদের</a:t>
            </a:r>
            <a:r>
              <a:rPr lang="bn-BD" baseline="0" dirty="0" smtClean="0"/>
              <a:t>  দ্বারা শিখনফল পাঠ করে নেওয়া যেতে পারে । </a:t>
            </a:r>
            <a:r>
              <a:rPr lang="bn-BD" dirty="0" smtClean="0"/>
              <a:t>সম্মানিত</a:t>
            </a:r>
            <a:r>
              <a:rPr lang="bn-BD" baseline="0" dirty="0" smtClean="0"/>
              <a:t> শিক্ষকমন্ডলী আপনারা ইচ্ছে করলে এই </a:t>
            </a:r>
            <a:r>
              <a:rPr lang="en-US" baseline="0" dirty="0" smtClean="0"/>
              <a:t>slide </a:t>
            </a:r>
            <a:r>
              <a:rPr lang="bn-BD" baseline="0" dirty="0" smtClean="0"/>
              <a:t>টি </a:t>
            </a:r>
            <a:r>
              <a:rPr lang="en-US" baseline="0" dirty="0" smtClean="0"/>
              <a:t>Hide </a:t>
            </a:r>
            <a:r>
              <a:rPr lang="bn-BD" baseline="0" dirty="0" smtClean="0"/>
              <a:t>করে রাখতে পারবেন। </a:t>
            </a:r>
            <a:endParaRPr lang="en-US" dirty="0"/>
          </a:p>
        </p:txBody>
      </p:sp>
      <p:sp>
        <p:nvSpPr>
          <p:cNvPr id="4" name="Date Placeholder 3"/>
          <p:cNvSpPr>
            <a:spLocks noGrp="1"/>
          </p:cNvSpPr>
          <p:nvPr>
            <p:ph type="dt" idx="10"/>
          </p:nvPr>
        </p:nvSpPr>
        <p:spPr/>
        <p:txBody>
          <a:bodyPr/>
          <a:lstStyle/>
          <a:p>
            <a:fld id="{3146DCCA-0259-41B3-BFAE-539D26CB2EA0}" type="datetime1">
              <a:rPr lang="en-US" smtClean="0"/>
              <a:pPr/>
              <a:t>11/18/2020</a:t>
            </a:fld>
            <a:endParaRPr lang="en-US"/>
          </a:p>
        </p:txBody>
      </p:sp>
    </p:spTree>
    <p:extLst>
      <p:ext uri="{BB962C8B-B14F-4D97-AF65-F5344CB8AC3E}">
        <p14:creationId xmlns:p14="http://schemas.microsoft.com/office/powerpoint/2010/main" xmlns="" val="3710273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sz="4000" baseline="0" dirty="0" smtClean="0"/>
              <a:t>সালাত আদায় করা যায় কি না তার সঠিক উত্তর বলে দিতে হবে । কুরআন তেলাওয়াত ও অর্থ  বলা শিক্ষার্থীদের দ্বারা করে নেওয়ার চেষ্টা করতে হবে। শিক্ষক অবশেষে শুদ্ধ তেলাওয়াত করে শুনাবেন। </a:t>
            </a:r>
            <a:endParaRPr lang="en-US" sz="4000" baseline="0" dirty="0"/>
          </a:p>
        </p:txBody>
      </p:sp>
      <p:sp>
        <p:nvSpPr>
          <p:cNvPr id="4" name="Date Placeholder 3"/>
          <p:cNvSpPr>
            <a:spLocks noGrp="1"/>
          </p:cNvSpPr>
          <p:nvPr>
            <p:ph type="dt" idx="10"/>
          </p:nvPr>
        </p:nvSpPr>
        <p:spPr/>
        <p:txBody>
          <a:bodyPr/>
          <a:lstStyle/>
          <a:p>
            <a:fld id="{BFC13822-9FD9-4875-9E71-5B5944729BD9}"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202028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ছবি</a:t>
            </a:r>
            <a:r>
              <a:rPr lang="bn-BD" baseline="0" dirty="0" smtClean="0"/>
              <a:t> দুইটি প্রকাশ হওয়ার  পর কোন নামাজ তার উত্তর নেওয়ার  চেষ্টা </a:t>
            </a:r>
            <a:r>
              <a:rPr lang="bn-BD" baseline="0" smtClean="0"/>
              <a:t>করতে হবে। পুর্বাকাশে সাদা আভা প্রকাশ হওয়ার পর থেকে লাল রেখা প্রকাশ হওয়ার পূর্ব পর্যন্ত সময়কে সুবহি সাদিক বলে।  </a:t>
            </a:r>
            <a:endParaRPr lang="en-US" dirty="0"/>
          </a:p>
        </p:txBody>
      </p:sp>
      <p:sp>
        <p:nvSpPr>
          <p:cNvPr id="4" name="Date Placeholder 3"/>
          <p:cNvSpPr>
            <a:spLocks noGrp="1"/>
          </p:cNvSpPr>
          <p:nvPr>
            <p:ph type="dt" idx="10"/>
          </p:nvPr>
        </p:nvSpPr>
        <p:spPr/>
        <p:txBody>
          <a:bodyPr/>
          <a:lstStyle/>
          <a:p>
            <a:fld id="{A7ECA518-52E0-4848-BA6B-60FFB5C71837}"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2315608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কুরআন</a:t>
            </a:r>
            <a:r>
              <a:rPr lang="bn-BD" baseline="0" dirty="0" smtClean="0"/>
              <a:t> তেলাওয়াত ও অর্থ  শিক্ষার্থীদের দ্বারা করে নেওয়ার চেষ্টা করতে হবে। শিক্ষক সঠিক তেলাওয়াত করে শুনাবেন। </a:t>
            </a:r>
            <a:endParaRPr lang="en-US" dirty="0" smtClean="0"/>
          </a:p>
          <a:p>
            <a:endParaRPr lang="en-US" dirty="0"/>
          </a:p>
        </p:txBody>
      </p:sp>
      <p:sp>
        <p:nvSpPr>
          <p:cNvPr id="4" name="Date Placeholder 3"/>
          <p:cNvSpPr>
            <a:spLocks noGrp="1"/>
          </p:cNvSpPr>
          <p:nvPr>
            <p:ph type="dt" idx="10"/>
          </p:nvPr>
        </p:nvSpPr>
        <p:spPr/>
        <p:txBody>
          <a:bodyPr/>
          <a:lstStyle/>
          <a:p>
            <a:fld id="{659C5CC2-3910-4B7E-9B95-5A0C28302963}"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4195092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ছবি</a:t>
            </a:r>
            <a:r>
              <a:rPr lang="bn-BD" baseline="0" dirty="0" smtClean="0"/>
              <a:t> দুইটি প্রকাশ হওয়ার  পর কোন নামাজ তার উত্তর নেওয়ার  চেষ্টা করতে হবে। শিক্ষক ছবি দু’টি ব্যাখ্যা করে বুঝাবেন। লালিমা কী তা বুঝিয়ে দিবেন। </a:t>
            </a:r>
            <a:endParaRPr lang="en-US" dirty="0"/>
          </a:p>
        </p:txBody>
      </p:sp>
      <p:sp>
        <p:nvSpPr>
          <p:cNvPr id="4" name="Date Placeholder 3"/>
          <p:cNvSpPr>
            <a:spLocks noGrp="1"/>
          </p:cNvSpPr>
          <p:nvPr>
            <p:ph type="dt" idx="10"/>
          </p:nvPr>
        </p:nvSpPr>
        <p:spPr/>
        <p:txBody>
          <a:bodyPr/>
          <a:lstStyle/>
          <a:p>
            <a:fld id="{26A612B0-5B86-4E62-AC50-46F2650CD62C}"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256786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প্রশ্নের</a:t>
            </a:r>
            <a:r>
              <a:rPr lang="bn-BD" baseline="0" dirty="0" smtClean="0"/>
              <a:t> মাধ্যমে সালাতের ওয়াক্তের সংখ্যা জেনে নেওয়ার চেষ্টা করব। </a:t>
            </a:r>
            <a:endParaRPr lang="en-US" dirty="0"/>
          </a:p>
        </p:txBody>
      </p:sp>
      <p:sp>
        <p:nvSpPr>
          <p:cNvPr id="4" name="Date Placeholder 3"/>
          <p:cNvSpPr>
            <a:spLocks noGrp="1"/>
          </p:cNvSpPr>
          <p:nvPr>
            <p:ph type="dt" idx="10"/>
          </p:nvPr>
        </p:nvSpPr>
        <p:spPr/>
        <p:txBody>
          <a:bodyPr/>
          <a:lstStyle/>
          <a:p>
            <a:fld id="{95BC2438-D95A-4ECE-A529-A8601EAD5BCF}" type="datetime1">
              <a:rPr lang="en-US" smtClean="0">
                <a:solidFill>
                  <a:prstClr val="black"/>
                </a:solidFill>
              </a:rPr>
              <a:pPr/>
              <a:t>11/18/2020</a:t>
            </a:fld>
            <a:endParaRPr lang="en-US">
              <a:solidFill>
                <a:prstClr val="black"/>
              </a:solidFill>
            </a:endParaRPr>
          </a:p>
        </p:txBody>
      </p:sp>
    </p:spTree>
    <p:extLst>
      <p:ext uri="{BB962C8B-B14F-4D97-AF65-F5344CB8AC3E}">
        <p14:creationId xmlns:p14="http://schemas.microsoft.com/office/powerpoint/2010/main" xmlns="" val="317016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95" indent="0" algn="ctr">
              <a:buNone/>
              <a:defRPr>
                <a:solidFill>
                  <a:schemeClr val="tx1">
                    <a:tint val="75000"/>
                  </a:schemeClr>
                </a:solidFill>
              </a:defRPr>
            </a:lvl2pPr>
            <a:lvl3pPr marL="914388" indent="0" algn="ctr">
              <a:buNone/>
              <a:defRPr>
                <a:solidFill>
                  <a:schemeClr val="tx1">
                    <a:tint val="75000"/>
                  </a:schemeClr>
                </a:solidFill>
              </a:defRPr>
            </a:lvl3pPr>
            <a:lvl4pPr marL="1371583" indent="0" algn="ctr">
              <a:buNone/>
              <a:defRPr>
                <a:solidFill>
                  <a:schemeClr val="tx1">
                    <a:tint val="75000"/>
                  </a:schemeClr>
                </a:solidFill>
              </a:defRPr>
            </a:lvl4pPr>
            <a:lvl5pPr marL="1828777" indent="0" algn="ctr">
              <a:buNone/>
              <a:defRPr>
                <a:solidFill>
                  <a:schemeClr val="tx1">
                    <a:tint val="75000"/>
                  </a:schemeClr>
                </a:solidFill>
              </a:defRPr>
            </a:lvl5pPr>
            <a:lvl6pPr marL="2285971" indent="0" algn="ctr">
              <a:buNone/>
              <a:defRPr>
                <a:solidFill>
                  <a:schemeClr val="tx1">
                    <a:tint val="75000"/>
                  </a:schemeClr>
                </a:solidFill>
              </a:defRPr>
            </a:lvl6pPr>
            <a:lvl7pPr marL="2743165" indent="0" algn="ctr">
              <a:buNone/>
              <a:defRPr>
                <a:solidFill>
                  <a:schemeClr val="tx1">
                    <a:tint val="75000"/>
                  </a:schemeClr>
                </a:solidFill>
              </a:defRPr>
            </a:lvl7pPr>
            <a:lvl8pPr marL="3200360" indent="0" algn="ctr">
              <a:buNone/>
              <a:defRPr>
                <a:solidFill>
                  <a:schemeClr val="tx1">
                    <a:tint val="75000"/>
                  </a:schemeClr>
                </a:solidFill>
              </a:defRPr>
            </a:lvl8pPr>
            <a:lvl9pPr marL="365755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2B8351-DEEB-4FAD-A48B-EB10D3F631C9}" type="datetime1">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10D23-9654-47CA-B546-5705D92E8C45}" type="datetime1">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4"/>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2E19-1F77-4C59-8551-436E92C752B6}" type="datetime1">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E1409-EB97-4553-AACC-CFD7AE047A5B}" type="datetime1">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6"/>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2000">
                <a:solidFill>
                  <a:schemeClr val="tx1">
                    <a:tint val="75000"/>
                  </a:schemeClr>
                </a:solidFill>
              </a:defRPr>
            </a:lvl1pPr>
            <a:lvl2pPr marL="457195" indent="0">
              <a:buNone/>
              <a:defRPr sz="1800">
                <a:solidFill>
                  <a:schemeClr val="tx1">
                    <a:tint val="75000"/>
                  </a:schemeClr>
                </a:solidFill>
              </a:defRPr>
            </a:lvl2pPr>
            <a:lvl3pPr marL="914388" indent="0">
              <a:buNone/>
              <a:defRPr sz="1600">
                <a:solidFill>
                  <a:schemeClr val="tx1">
                    <a:tint val="75000"/>
                  </a:schemeClr>
                </a:solidFill>
              </a:defRPr>
            </a:lvl3pPr>
            <a:lvl4pPr marL="1371583" indent="0">
              <a:buNone/>
              <a:defRPr sz="1400">
                <a:solidFill>
                  <a:schemeClr val="tx1">
                    <a:tint val="75000"/>
                  </a:schemeClr>
                </a:solidFill>
              </a:defRPr>
            </a:lvl4pPr>
            <a:lvl5pPr marL="1828777" indent="0">
              <a:buNone/>
              <a:defRPr sz="1400">
                <a:solidFill>
                  <a:schemeClr val="tx1">
                    <a:tint val="75000"/>
                  </a:schemeClr>
                </a:solidFill>
              </a:defRPr>
            </a:lvl5pPr>
            <a:lvl6pPr marL="2285971" indent="0">
              <a:buNone/>
              <a:defRPr sz="1400">
                <a:solidFill>
                  <a:schemeClr val="tx1">
                    <a:tint val="75000"/>
                  </a:schemeClr>
                </a:solidFill>
              </a:defRPr>
            </a:lvl6pPr>
            <a:lvl7pPr marL="2743165" indent="0">
              <a:buNone/>
              <a:defRPr sz="1400">
                <a:solidFill>
                  <a:schemeClr val="tx1">
                    <a:tint val="75000"/>
                  </a:schemeClr>
                </a:solidFill>
              </a:defRPr>
            </a:lvl7pPr>
            <a:lvl8pPr marL="3200360" indent="0">
              <a:buNone/>
              <a:defRPr sz="1400">
                <a:solidFill>
                  <a:schemeClr val="tx1">
                    <a:tint val="75000"/>
                  </a:schemeClr>
                </a:solidFill>
              </a:defRPr>
            </a:lvl8pPr>
            <a:lvl9pPr marL="365755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06F02-9C8D-4948-9A26-C71C34533A3F}" type="datetime1">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D4E297-EBEA-476D-8611-DC4F16BE1324}" type="datetime1">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1" y="1535113"/>
            <a:ext cx="5386917" cy="63976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1" indent="0">
              <a:buNone/>
              <a:defRPr sz="1600" b="1"/>
            </a:lvl6pPr>
            <a:lvl7pPr marL="2743165" indent="0">
              <a:buNone/>
              <a:defRPr sz="1600" b="1"/>
            </a:lvl7pPr>
            <a:lvl8pPr marL="3200360" indent="0">
              <a:buNone/>
              <a:defRPr sz="1600" b="1"/>
            </a:lvl8pPr>
            <a:lvl9pPr marL="365755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1"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1" indent="0">
              <a:buNone/>
              <a:defRPr sz="1600" b="1"/>
            </a:lvl6pPr>
            <a:lvl7pPr marL="2743165" indent="0">
              <a:buNone/>
              <a:defRPr sz="1600" b="1"/>
            </a:lvl7pPr>
            <a:lvl8pPr marL="3200360" indent="0">
              <a:buNone/>
              <a:defRPr sz="1600" b="1"/>
            </a:lvl8pPr>
            <a:lvl9pPr marL="365755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38741-AE57-44F3-9527-889254C596E9}" type="datetime1">
              <a:rPr lang="en-US" smtClean="0"/>
              <a:pPr/>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030333-56F0-4705-BD0F-AD01C139AC7F}" type="datetime1">
              <a:rPr lang="en-US" smtClean="0"/>
              <a:pPr/>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212836" y="134518"/>
            <a:ext cx="11837654" cy="6521222"/>
          </a:xfrm>
          <a:prstGeom prst="rect">
            <a:avLst/>
          </a:prstGeom>
          <a:solidFill>
            <a:schemeClr val="bg1"/>
          </a:solidFill>
          <a:ln w="130175" cap="rnd" cmpd="sng">
            <a:solidFill>
              <a:schemeClr val="accent5">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tx1">
                  <a:lumMod val="75000"/>
                  <a:lumOff val="25000"/>
                </a:schemeClr>
              </a:solidFill>
            </a:endParaRPr>
          </a:p>
        </p:txBody>
      </p:sp>
      <p:sp>
        <p:nvSpPr>
          <p:cNvPr id="10" name="Rectangle 9"/>
          <p:cNvSpPr/>
          <p:nvPr userDrawn="1"/>
        </p:nvSpPr>
        <p:spPr>
          <a:xfrm>
            <a:off x="99783" y="6"/>
            <a:ext cx="12092217" cy="6798129"/>
          </a:xfrm>
          <a:prstGeom prst="rect">
            <a:avLst/>
          </a:prstGeom>
          <a:noFill/>
          <a:ln w="139700" cmpd="sng">
            <a:solidFill>
              <a:schemeClr val="accent4">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2" name="Arc 11"/>
          <p:cNvSpPr/>
          <p:nvPr userDrawn="1"/>
        </p:nvSpPr>
        <p:spPr>
          <a:xfrm rot="5400000">
            <a:off x="-224631" y="-489859"/>
            <a:ext cx="956068" cy="1254288"/>
          </a:xfrm>
          <a:prstGeom prst="arc">
            <a:avLst/>
          </a:prstGeom>
          <a:solidFill>
            <a:schemeClr val="accent3">
              <a:lumMod val="20000"/>
              <a:lumOff val="80000"/>
            </a:schemeClr>
          </a:solidFill>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6" name="Arc 15"/>
          <p:cNvSpPr/>
          <p:nvPr userDrawn="1"/>
        </p:nvSpPr>
        <p:spPr>
          <a:xfrm>
            <a:off x="-373741" y="6135974"/>
            <a:ext cx="1274757" cy="940716"/>
          </a:xfrm>
          <a:prstGeom prst="arc">
            <a:avLst/>
          </a:prstGeom>
          <a:solidFill>
            <a:schemeClr val="accent3">
              <a:lumMod val="20000"/>
              <a:lumOff val="80000"/>
            </a:schemeClr>
          </a:solidFill>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7" name="Arc 16"/>
          <p:cNvSpPr/>
          <p:nvPr userDrawn="1"/>
        </p:nvSpPr>
        <p:spPr>
          <a:xfrm rot="16200000">
            <a:off x="11502910" y="5986865"/>
            <a:ext cx="956068" cy="1254288"/>
          </a:xfrm>
          <a:prstGeom prst="arc">
            <a:avLst/>
          </a:prstGeom>
          <a:solidFill>
            <a:schemeClr val="accent3">
              <a:lumMod val="20000"/>
              <a:lumOff val="80000"/>
            </a:schemeClr>
          </a:solidFill>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8" name="Arc 17"/>
          <p:cNvSpPr/>
          <p:nvPr userDrawn="1"/>
        </p:nvSpPr>
        <p:spPr>
          <a:xfrm rot="10800000">
            <a:off x="11344704" y="-317697"/>
            <a:ext cx="1274757" cy="940716"/>
          </a:xfrm>
          <a:prstGeom prst="arc">
            <a:avLst/>
          </a:prstGeom>
          <a:solidFill>
            <a:schemeClr val="accent3">
              <a:lumMod val="20000"/>
              <a:lumOff val="80000"/>
            </a:schemeClr>
          </a:solidFill>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cxnSp>
        <p:nvCxnSpPr>
          <p:cNvPr id="3" name="Straight Connector 2"/>
          <p:cNvCxnSpPr/>
          <p:nvPr userDrawn="1"/>
        </p:nvCxnSpPr>
        <p:spPr>
          <a:xfrm>
            <a:off x="228604" y="1066800"/>
            <a:ext cx="11821886" cy="0"/>
          </a:xfrm>
          <a:prstGeom prst="line">
            <a:avLst/>
          </a:prstGeom>
          <a:ln w="7620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925022" y="6141405"/>
            <a:ext cx="2273898" cy="405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30324FB-E7BB-48EE-A01C-88330A05F209}" type="datetime10">
              <a:rPr lang="en-US" smtClean="0">
                <a:solidFill>
                  <a:schemeClr val="tx2">
                    <a:lumMod val="75000"/>
                    <a:lumOff val="25000"/>
                  </a:schemeClr>
                </a:solidFill>
              </a:rPr>
              <a:pPr algn="ctr"/>
              <a:t>10:55</a:t>
            </a:fld>
            <a:endParaRPr lang="en-US" dirty="0">
              <a:solidFill>
                <a:schemeClr val="tx2">
                  <a:lumMod val="75000"/>
                  <a:lumOff val="25000"/>
                </a:schemeClr>
              </a:solidFill>
            </a:endParaRPr>
          </a:p>
        </p:txBody>
      </p:sp>
      <p:sp>
        <p:nvSpPr>
          <p:cNvPr id="14" name="Rectangle 13"/>
          <p:cNvSpPr/>
          <p:nvPr userDrawn="1"/>
        </p:nvSpPr>
        <p:spPr>
          <a:xfrm>
            <a:off x="9131795" y="6156945"/>
            <a:ext cx="2178833" cy="382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44D5444-A8EE-4C3B-8D8C-CC911DCC4019}" type="slidenum">
              <a:rPr lang="en-US" smtClean="0">
                <a:solidFill>
                  <a:schemeClr val="tx2">
                    <a:lumMod val="75000"/>
                    <a:lumOff val="25000"/>
                  </a:schemeClr>
                </a:solidFill>
              </a:rPr>
              <a:pPr algn="ctr"/>
              <a:t>‹#›</a:t>
            </a:fld>
            <a:endParaRPr lang="en-US" dirty="0">
              <a:solidFill>
                <a:schemeClr val="tx2">
                  <a:lumMod val="75000"/>
                  <a:lumOff val="25000"/>
                </a:schemeClr>
              </a:solidFill>
            </a:endParaRPr>
          </a:p>
        </p:txBody>
      </p:sp>
      <p:cxnSp>
        <p:nvCxnSpPr>
          <p:cNvPr id="15" name="Straight Connector 14"/>
          <p:cNvCxnSpPr/>
          <p:nvPr userDrawn="1"/>
        </p:nvCxnSpPr>
        <p:spPr>
          <a:xfrm>
            <a:off x="237584" y="6071925"/>
            <a:ext cx="11821886" cy="0"/>
          </a:xfrm>
          <a:prstGeom prst="line">
            <a:avLst/>
          </a:prstGeom>
          <a:ln w="7620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Action Button: Home 8">
            <a:hlinkClick r:id="" action="ppaction://hlinkshowjump?jump=firstslide" highlightClick="1"/>
          </p:cNvPr>
          <p:cNvSpPr/>
          <p:nvPr userDrawn="1"/>
        </p:nvSpPr>
        <p:spPr>
          <a:xfrm>
            <a:off x="5377106" y="6147503"/>
            <a:ext cx="457200" cy="405697"/>
          </a:xfrm>
          <a:prstGeom prst="actionButtonHome">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Information 10">
            <a:hlinkClick r:id="" action="ppaction://hlinkshowjump?jump=endshow" highlightClick="1"/>
          </p:cNvPr>
          <p:cNvSpPr/>
          <p:nvPr userDrawn="1"/>
        </p:nvSpPr>
        <p:spPr>
          <a:xfrm>
            <a:off x="5895179" y="6147503"/>
            <a:ext cx="457200" cy="405697"/>
          </a:xfrm>
          <a:prstGeom prst="actionButtonInformation">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Forward or Next 12">
            <a:hlinkClick r:id="" action="ppaction://hlinkshowjump?jump=nextslide" highlightClick="1"/>
          </p:cNvPr>
          <p:cNvSpPr/>
          <p:nvPr userDrawn="1"/>
        </p:nvSpPr>
        <p:spPr>
          <a:xfrm>
            <a:off x="6383642" y="6139543"/>
            <a:ext cx="426680" cy="413657"/>
          </a:xfrm>
          <a:prstGeom prst="actionButtonForwardNex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ction Button: Back or Previous 18">
            <a:hlinkClick r:id="" action="ppaction://hlinkshowjump?jump=previousslide" highlightClick="1"/>
          </p:cNvPr>
          <p:cNvSpPr/>
          <p:nvPr userDrawn="1"/>
        </p:nvSpPr>
        <p:spPr>
          <a:xfrm>
            <a:off x="4930135" y="6150835"/>
            <a:ext cx="394219" cy="402365"/>
          </a:xfrm>
          <a:prstGeom prst="actionButtonBackPrevious">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5" y="1435104"/>
            <a:ext cx="4011084" cy="4691063"/>
          </a:xfrm>
        </p:spPr>
        <p:txBody>
          <a:bodyPr/>
          <a:lstStyle>
            <a:lvl1pPr marL="0" indent="0">
              <a:buNone/>
              <a:defRPr sz="1400"/>
            </a:lvl1pPr>
            <a:lvl2pPr marL="457195" indent="0">
              <a:buNone/>
              <a:defRPr sz="1200"/>
            </a:lvl2pPr>
            <a:lvl3pPr marL="914388" indent="0">
              <a:buNone/>
              <a:defRPr sz="1000"/>
            </a:lvl3pPr>
            <a:lvl4pPr marL="1371583" indent="0">
              <a:buNone/>
              <a:defRPr sz="900"/>
            </a:lvl4pPr>
            <a:lvl5pPr marL="1828777" indent="0">
              <a:buNone/>
              <a:defRPr sz="900"/>
            </a:lvl5pPr>
            <a:lvl6pPr marL="2285971" indent="0">
              <a:buNone/>
              <a:defRPr sz="900"/>
            </a:lvl6pPr>
            <a:lvl7pPr marL="2743165" indent="0">
              <a:buNone/>
              <a:defRPr sz="900"/>
            </a:lvl7pPr>
            <a:lvl8pPr marL="3200360" indent="0">
              <a:buNone/>
              <a:defRPr sz="900"/>
            </a:lvl8pPr>
            <a:lvl9pPr marL="365755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2E101-9872-4FE0-9239-ED297F747BEF}" type="datetime1">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95" indent="0">
              <a:buNone/>
              <a:defRPr sz="2800"/>
            </a:lvl2pPr>
            <a:lvl3pPr marL="914388" indent="0">
              <a:buNone/>
              <a:defRPr sz="2400"/>
            </a:lvl3pPr>
            <a:lvl4pPr marL="1371583" indent="0">
              <a:buNone/>
              <a:defRPr sz="2000"/>
            </a:lvl4pPr>
            <a:lvl5pPr marL="1828777" indent="0">
              <a:buNone/>
              <a:defRPr sz="2000"/>
            </a:lvl5pPr>
            <a:lvl6pPr marL="2285971" indent="0">
              <a:buNone/>
              <a:defRPr sz="2000"/>
            </a:lvl6pPr>
            <a:lvl7pPr marL="2743165" indent="0">
              <a:buNone/>
              <a:defRPr sz="2000"/>
            </a:lvl7pPr>
            <a:lvl8pPr marL="3200360" indent="0">
              <a:buNone/>
              <a:defRPr sz="2000"/>
            </a:lvl8pPr>
            <a:lvl9pPr marL="3657555"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95" indent="0">
              <a:buNone/>
              <a:defRPr sz="1200"/>
            </a:lvl2pPr>
            <a:lvl3pPr marL="914388" indent="0">
              <a:buNone/>
              <a:defRPr sz="1000"/>
            </a:lvl3pPr>
            <a:lvl4pPr marL="1371583" indent="0">
              <a:buNone/>
              <a:defRPr sz="900"/>
            </a:lvl4pPr>
            <a:lvl5pPr marL="1828777" indent="0">
              <a:buNone/>
              <a:defRPr sz="900"/>
            </a:lvl5pPr>
            <a:lvl6pPr marL="2285971" indent="0">
              <a:buNone/>
              <a:defRPr sz="900"/>
            </a:lvl6pPr>
            <a:lvl7pPr marL="2743165" indent="0">
              <a:buNone/>
              <a:defRPr sz="900"/>
            </a:lvl7pPr>
            <a:lvl8pPr marL="3200360" indent="0">
              <a:buNone/>
              <a:defRPr sz="900"/>
            </a:lvl8pPr>
            <a:lvl9pPr marL="365755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A5995-2DEA-450C-9B7F-357D44738D63}" type="datetime1">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6"/>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A0686-B807-40F5-A6F9-F38DBCFB1B0B}" type="datetime1">
              <a:rPr lang="en-US" smtClean="0"/>
              <a:pPr/>
              <a:t>11/18/2020</a:t>
            </a:fld>
            <a:endParaRPr lang="en-US"/>
          </a:p>
        </p:txBody>
      </p:sp>
      <p:sp>
        <p:nvSpPr>
          <p:cNvPr id="5" name="Footer Placeholder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newsflash/>
  </p:transition>
  <p:hf sldNum="0" hdr="0" ftr="0"/>
  <p:txStyles>
    <p:titleStyle>
      <a:lvl1pPr algn="ctr" defTabSz="914388"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8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2" indent="-285748" algn="l" defTabSz="91438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85" indent="-228597" algn="l" defTabSz="91438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80" indent="-228597" algn="l" defTabSz="91438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75" indent="-228597" algn="l" defTabSz="91438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69" indent="-228597" algn="l" defTabSz="9143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63" indent="-228597" algn="l" defTabSz="9143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57" indent="-228597" algn="l" defTabSz="9143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52" indent="-228597" algn="l" defTabSz="9143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88" rtl="0" eaLnBrk="1" latinLnBrk="0" hangingPunct="1">
        <a:defRPr sz="1800" kern="1200">
          <a:solidFill>
            <a:schemeClr val="tx1"/>
          </a:solidFill>
          <a:latin typeface="+mn-lt"/>
          <a:ea typeface="+mn-ea"/>
          <a:cs typeface="+mn-cs"/>
        </a:defRPr>
      </a:lvl1pPr>
      <a:lvl2pPr marL="457195" algn="l" defTabSz="914388" rtl="0" eaLnBrk="1" latinLnBrk="0" hangingPunct="1">
        <a:defRPr sz="1800" kern="1200">
          <a:solidFill>
            <a:schemeClr val="tx1"/>
          </a:solidFill>
          <a:latin typeface="+mn-lt"/>
          <a:ea typeface="+mn-ea"/>
          <a:cs typeface="+mn-cs"/>
        </a:defRPr>
      </a:lvl2pPr>
      <a:lvl3pPr marL="914388" algn="l" defTabSz="914388" rtl="0" eaLnBrk="1" latinLnBrk="0" hangingPunct="1">
        <a:defRPr sz="1800" kern="1200">
          <a:solidFill>
            <a:schemeClr val="tx1"/>
          </a:solidFill>
          <a:latin typeface="+mn-lt"/>
          <a:ea typeface="+mn-ea"/>
          <a:cs typeface="+mn-cs"/>
        </a:defRPr>
      </a:lvl3pPr>
      <a:lvl4pPr marL="1371583" algn="l" defTabSz="914388" rtl="0" eaLnBrk="1" latinLnBrk="0" hangingPunct="1">
        <a:defRPr sz="1800" kern="1200">
          <a:solidFill>
            <a:schemeClr val="tx1"/>
          </a:solidFill>
          <a:latin typeface="+mn-lt"/>
          <a:ea typeface="+mn-ea"/>
          <a:cs typeface="+mn-cs"/>
        </a:defRPr>
      </a:lvl4pPr>
      <a:lvl5pPr marL="1828777" algn="l" defTabSz="914388" rtl="0" eaLnBrk="1" latinLnBrk="0" hangingPunct="1">
        <a:defRPr sz="1800" kern="1200">
          <a:solidFill>
            <a:schemeClr val="tx1"/>
          </a:solidFill>
          <a:latin typeface="+mn-lt"/>
          <a:ea typeface="+mn-ea"/>
          <a:cs typeface="+mn-cs"/>
        </a:defRPr>
      </a:lvl5pPr>
      <a:lvl6pPr marL="2285971" algn="l" defTabSz="914388" rtl="0" eaLnBrk="1" latinLnBrk="0" hangingPunct="1">
        <a:defRPr sz="1800" kern="1200">
          <a:solidFill>
            <a:schemeClr val="tx1"/>
          </a:solidFill>
          <a:latin typeface="+mn-lt"/>
          <a:ea typeface="+mn-ea"/>
          <a:cs typeface="+mn-cs"/>
        </a:defRPr>
      </a:lvl6pPr>
      <a:lvl7pPr marL="2743165" algn="l" defTabSz="914388" rtl="0" eaLnBrk="1" latinLnBrk="0" hangingPunct="1">
        <a:defRPr sz="1800" kern="1200">
          <a:solidFill>
            <a:schemeClr val="tx1"/>
          </a:solidFill>
          <a:latin typeface="+mn-lt"/>
          <a:ea typeface="+mn-ea"/>
          <a:cs typeface="+mn-cs"/>
        </a:defRPr>
      </a:lvl7pPr>
      <a:lvl8pPr marL="3200360" algn="l" defTabSz="914388" rtl="0" eaLnBrk="1" latinLnBrk="0" hangingPunct="1">
        <a:defRPr sz="1800" kern="1200">
          <a:solidFill>
            <a:schemeClr val="tx1"/>
          </a:solidFill>
          <a:latin typeface="+mn-lt"/>
          <a:ea typeface="+mn-ea"/>
          <a:cs typeface="+mn-cs"/>
        </a:defRPr>
      </a:lvl8pPr>
      <a:lvl9pPr marL="3657555" algn="l" defTabSz="9143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11506200" cy="1015663"/>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6000" b="1" cap="all" dirty="0" err="1"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লতিফপুর</a:t>
            </a:r>
            <a:r>
              <a:rPr lang="en-US" sz="60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6000" b="1" cap="all" dirty="0" err="1"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একত</a:t>
            </a:r>
            <a:r>
              <a:rPr lang="en-US" sz="60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6000" b="1" cap="all" dirty="0" err="1"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উচ্চ</a:t>
            </a:r>
            <a:r>
              <a:rPr lang="en-US" sz="60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bn-IN" sz="6000"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বিদ্যালয়  </a:t>
            </a:r>
            <a:endParaRPr lang="en-US" sz="60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TextBox 4"/>
          <p:cNvSpPr txBox="1"/>
          <p:nvPr/>
        </p:nvSpPr>
        <p:spPr>
          <a:xfrm>
            <a:off x="3962400" y="2362200"/>
            <a:ext cx="4381500" cy="769441"/>
          </a:xfrm>
          <a:prstGeom prst="rect">
            <a:avLst/>
          </a:prstGeom>
          <a:solidFill>
            <a:schemeClr val="accent2"/>
          </a:solidFill>
        </p:spPr>
        <p:txBody>
          <a:bodyPr wrap="square" rtlCol="0">
            <a:spAutoFit/>
            <a:scene3d>
              <a:camera prst="orthographicFront"/>
              <a:lightRig rig="soft" dir="t">
                <a:rot lat="0" lon="0" rev="10800000"/>
              </a:lightRig>
            </a:scene3d>
            <a:sp3d>
              <a:bevelT w="27940" h="12700"/>
              <a:contourClr>
                <a:srgbClr val="DDDDDD"/>
              </a:contourClr>
            </a:sp3d>
          </a:bodyPr>
          <a:lstStyle/>
          <a:p>
            <a:r>
              <a:rPr lang="bn-IN" sz="4400" b="1" spc="150" dirty="0" smtClean="0">
                <a:ln w="11430"/>
                <a:solidFill>
                  <a:srgbClr val="F8F8F8"/>
                </a:solidFill>
                <a:effectLst>
                  <a:outerShdw blurRad="25400" algn="tl" rotWithShape="0">
                    <a:srgbClr val="000000">
                      <a:alpha val="43000"/>
                    </a:srgbClr>
                  </a:outerShdw>
                </a:effectLst>
              </a:rPr>
              <a:t>অনলাইন ক্লাসে </a:t>
            </a:r>
            <a:endParaRPr lang="en-US" sz="4400" b="1" spc="150" dirty="0">
              <a:ln w="11430"/>
              <a:solidFill>
                <a:srgbClr val="F8F8F8"/>
              </a:solidFill>
              <a:effectLst>
                <a:outerShdw blurRad="25400" algn="tl" rotWithShape="0">
                  <a:srgbClr val="000000">
                    <a:alpha val="43000"/>
                  </a:srgbClr>
                </a:outerShdw>
              </a:effectLst>
            </a:endParaRPr>
          </a:p>
        </p:txBody>
      </p:sp>
      <p:sp>
        <p:nvSpPr>
          <p:cNvPr id="7" name="TextBox 6"/>
          <p:cNvSpPr txBox="1"/>
          <p:nvPr/>
        </p:nvSpPr>
        <p:spPr>
          <a:xfrm>
            <a:off x="3048000" y="3519814"/>
            <a:ext cx="6019800" cy="1862048"/>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n-IN" sz="11500" b="1" cap="all" dirty="0" smtClean="0">
                <a:ln w="0"/>
                <a:solidFill>
                  <a:srgbClr val="FF0000"/>
                </a:solidFill>
                <a:effectLst>
                  <a:reflection blurRad="12700" stA="50000" endPos="50000" dist="5000" dir="5400000" sy="-100000" rotWithShape="0"/>
                </a:effectLst>
              </a:rPr>
              <a:t>স্বাগতম</a:t>
            </a:r>
            <a:r>
              <a:rPr lang="bn-IN"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358549894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wheel(1)">
                                      <p:cBhvr>
                                        <p:cTn id="24"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338256"/>
            <a:ext cx="6248400"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prstClr val="white"/>
                </a:solidFill>
                <a:effectLst>
                  <a:outerShdw blurRad="38100" dist="19050" dir="2700000" algn="tl" rotWithShape="0">
                    <a:prstClr val="black">
                      <a:alpha val="40000"/>
                    </a:prstClr>
                  </a:outerShdw>
                </a:effectLst>
                <a:cs typeface="NikoshBAN" panose="02000000000000000000" pitchFamily="2" charset="0"/>
              </a:rPr>
              <a:t>২। ফেরেশতাগণের প্রতি বিশ্বাস </a:t>
            </a:r>
            <a:endParaRPr lang="en-US" sz="4400" b="1" dirty="0">
              <a:ln w="0"/>
              <a:solidFill>
                <a:prstClr val="white"/>
              </a:solidFill>
              <a:effectLst>
                <a:outerShdw blurRad="38100" dist="19050" dir="2700000" algn="tl" rotWithShape="0">
                  <a:prstClr val="black">
                    <a:alpha val="40000"/>
                  </a:prstClr>
                </a:outerShdw>
              </a:effectLst>
              <a:cs typeface="NikoshBAN" panose="02000000000000000000" pitchFamily="2" charset="0"/>
            </a:endParaRPr>
          </a:p>
        </p:txBody>
      </p:sp>
      <p:pic>
        <p:nvPicPr>
          <p:cNvPr id="3074" name="Picture 2" descr="E:\NOORIA\content\ছবি\f.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05200" y="1066800"/>
            <a:ext cx="4876800" cy="178419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304800" y="2911257"/>
            <a:ext cx="11582400" cy="3108543"/>
          </a:xfrm>
          <a:prstGeom prst="rect">
            <a:avLst/>
          </a:prstGeom>
        </p:spPr>
        <p:txBody>
          <a:bodyPr wrap="square">
            <a:spAutoFit/>
          </a:bodyPr>
          <a:lstStyle/>
          <a:p>
            <a:pPr lvl="0" algn="just"/>
            <a:r>
              <a:rPr lang="bn-IN" sz="2800" b="1" dirty="0" smtClean="0">
                <a:effectLst>
                  <a:outerShdw blurRad="38100" dist="38100" dir="2700000" algn="tl">
                    <a:srgbClr val="000000">
                      <a:alpha val="43137"/>
                    </a:srgbClr>
                  </a:outerShdw>
                </a:effectLst>
              </a:rPr>
              <a:t>ফেরেশতাগণ নুরের তৈরি এবং অদৃশ্য। তাঁরা পুরুষ নন আবার নারীও নন। তাঁদের আহার নিদ্রার প্রয়োজন নেই। তারা সদাসর্বদা  আল্লাহ তায়ালার জিকির ও তাসবিহ পাঠে রত।  তাঁরা আল্লাহ তায়ালার আদেশ অনুযায়ী বিভিন্ন কাজে নিয়োজিত। তাদের সংখা অগণিত । তাদের মধ্যে চার জন হলেন প্রসিদ্ধ। তাঁরা হলেন হযরত জিবরাইল (আ.), হযরত মিকাইল (আ.), হযরত আজরাইল (আ.), হযরত ইসরাফিল (আ.) । </a:t>
            </a:r>
            <a:endParaRPr lang="en-US" sz="2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58875208"/>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wheel(1)">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338256"/>
            <a:ext cx="6248400"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prstClr val="white"/>
                </a:solidFill>
                <a:effectLst>
                  <a:outerShdw blurRad="38100" dist="19050" dir="2700000" algn="tl" rotWithShape="0">
                    <a:prstClr val="black">
                      <a:alpha val="40000"/>
                    </a:prstClr>
                  </a:outerShdw>
                </a:effectLst>
                <a:cs typeface="NikoshBAN" panose="02000000000000000000" pitchFamily="2" charset="0"/>
              </a:rPr>
              <a:t>৩। আসমানি কিতাবের প্রতি বিশ্বাস </a:t>
            </a:r>
            <a:endParaRPr lang="en-US" sz="4400" b="1" dirty="0">
              <a:ln w="0"/>
              <a:solidFill>
                <a:prstClr val="white"/>
              </a:solidFill>
              <a:effectLst>
                <a:outerShdw blurRad="38100" dist="19050" dir="2700000" algn="tl" rotWithShape="0">
                  <a:prstClr val="black">
                    <a:alpha val="40000"/>
                  </a:prstClr>
                </a:outerShdw>
              </a:effectLst>
              <a:cs typeface="NikoshBAN" panose="02000000000000000000" pitchFamily="2" charset="0"/>
            </a:endParaRPr>
          </a:p>
        </p:txBody>
      </p:sp>
      <p:pic>
        <p:nvPicPr>
          <p:cNvPr id="4098" name="Picture 2" descr="E:\NOORIA\content\ছবি\11333.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95600" y="1024057"/>
            <a:ext cx="6248400" cy="194774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327503" y="3018774"/>
            <a:ext cx="11536993" cy="3539430"/>
          </a:xfrm>
          <a:prstGeom prst="rect">
            <a:avLst/>
          </a:prstGeom>
          <a:solidFill>
            <a:srgbClr val="92D050"/>
          </a:solidFill>
        </p:spPr>
        <p:txBody>
          <a:bodyPr wrap="square" rtlCol="0">
            <a:spAutoFit/>
          </a:bodyPr>
          <a:lstStyle/>
          <a:p>
            <a:r>
              <a:rPr lang="bn-IN" sz="2800" b="1" dirty="0" smtClean="0">
                <a:effectLst>
                  <a:outerShdw blurRad="38100" dist="38100" dir="2700000" algn="tl">
                    <a:srgbClr val="000000">
                      <a:alpha val="43137"/>
                    </a:srgbClr>
                  </a:outerShdw>
                </a:effectLst>
              </a:rPr>
              <a:t>আসমানি কিতাব মহান আল্লাহ তায়ালার পবিত্র বাণীসমষ্টি যা যুগে মানবজাতির কল্যাণের জন্য আল্লাহ তায়ালা  যুগে যুগে নবি-রাসুলগণের নিকট নাজিল করেছেন। এসব কিতাবে আল্লাহ তায়ালা স্বীয় পরিচয় ও ক্ষমতার বর্ণনা এবং মানুষের জীবন  যাপনের জন্য নানা আদেশ-নিষেধ প্রদান করেছেন। আসমানি কিতাব সর্বমোট একশত চার (১০৪) খানা। তন্মধ্যে ১০০ খানা ছোট। এগুলোকে বলা হয় সহিফা। বাকি ৪খানা বড়। এগুলো হলো- তাওরাত,যাবুর,ইনজিল ও কুরআন। আল- কুরআন হলো সর্বশেষ ও সর্বশ্রেষ্ঠ আসমানি কিতাব।   </a:t>
            </a:r>
            <a:endParaRPr lang="en-US" sz="2800" b="1" dirty="0">
              <a:effectLst>
                <a:outerShdw blurRad="38100" dist="38100" dir="2700000" algn="tl">
                  <a:srgbClr val="000000">
                    <a:alpha val="43137"/>
                  </a:srgbClr>
                </a:outerShdw>
              </a:effectLst>
            </a:endParaRPr>
          </a:p>
        </p:txBody>
      </p:sp>
      <p:sp>
        <p:nvSpPr>
          <p:cNvPr id="5" name="Rectangle 4"/>
          <p:cNvSpPr/>
          <p:nvPr/>
        </p:nvSpPr>
        <p:spPr>
          <a:xfrm>
            <a:off x="7315200" y="6424808"/>
            <a:ext cx="4114800" cy="381000"/>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bn-BD" sz="32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 </a:t>
            </a:r>
            <a:r>
              <a:rPr lang="en-US" sz="3200" b="1" dirty="0" err="1">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এমদাদ</a:t>
            </a:r>
            <a:r>
              <a:rPr lang="en-US" sz="32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হোসাইন</a:t>
            </a:r>
            <a:r>
              <a:rPr lang="en-US" sz="32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712231033"/>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heel(1)">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338256"/>
            <a:ext cx="6248400"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prstClr val="white"/>
                </a:solidFill>
                <a:effectLst>
                  <a:outerShdw blurRad="38100" dist="19050" dir="2700000" algn="tl" rotWithShape="0">
                    <a:prstClr val="black">
                      <a:alpha val="40000"/>
                    </a:prstClr>
                  </a:outerShdw>
                </a:effectLst>
                <a:cs typeface="NikoshBAN" panose="02000000000000000000" pitchFamily="2" charset="0"/>
              </a:rPr>
              <a:t>৪। নবি-রাসুলগণের প্রতি বিশ্বাস </a:t>
            </a:r>
            <a:endParaRPr lang="en-US" sz="4400" b="1" dirty="0">
              <a:ln w="0"/>
              <a:solidFill>
                <a:prstClr val="white"/>
              </a:solidFill>
              <a:effectLst>
                <a:outerShdw blurRad="38100" dist="19050" dir="2700000" algn="tl" rotWithShape="0">
                  <a:prstClr val="black">
                    <a:alpha val="40000"/>
                  </a:prstClr>
                </a:outerShdw>
              </a:effectLst>
              <a:cs typeface="NikoshBAN" panose="02000000000000000000" pitchFamily="2" charset="0"/>
            </a:endParaRPr>
          </a:p>
        </p:txBody>
      </p:sp>
      <p:sp>
        <p:nvSpPr>
          <p:cNvPr id="6" name="Rectangle 5"/>
          <p:cNvSpPr/>
          <p:nvPr/>
        </p:nvSpPr>
        <p:spPr>
          <a:xfrm>
            <a:off x="304800" y="1752600"/>
            <a:ext cx="11506200" cy="2308324"/>
          </a:xfrm>
          <a:prstGeom prst="rect">
            <a:avLst/>
          </a:prstGeom>
        </p:spPr>
        <p:txBody>
          <a:bodyPr wrap="square">
            <a:spAutoFit/>
          </a:bodyPr>
          <a:lstStyle/>
          <a:p>
            <a:r>
              <a:rPr lang="bn-IN" sz="2400" b="1" dirty="0" smtClean="0">
                <a:effectLst>
                  <a:outerShdw blurRad="38100" dist="38100" dir="2700000" algn="tl">
                    <a:srgbClr val="000000">
                      <a:alpha val="43137"/>
                    </a:srgbClr>
                  </a:outerShdw>
                </a:effectLst>
              </a:rPr>
              <a:t>হিদায়াতের </a:t>
            </a:r>
            <a:r>
              <a:rPr lang="bn-IN" sz="2400" b="1" dirty="0" smtClean="0">
                <a:effectLst>
                  <a:outerShdw blurRad="38100" dist="38100" dir="2700000" algn="tl">
                    <a:srgbClr val="000000">
                      <a:alpha val="43137"/>
                    </a:srgbClr>
                  </a:outerShdw>
                </a:effectLst>
              </a:rPr>
              <a:t>জন্য আল্লাহ তায়ালা যুগে যুগে বহু নবি-রাসুল পাঠিয়েছেন। তাঁরা সত্য-মিথ্যা, ন্যায়-অন্যায়,ভাল-মন্দ শিক্ষা দিতেন। নবি-রাসুলগণ ছিলেন মানবজাতির মহান শিক্ষক। তাঁরা ছিলেন নিষ্পাপ। সৃষ্টিকুলের মধ্যে তাদের সন্মান ও মর্যাদা সর্বাধিক। সর্বপ্রথম নবি ছিলেন হযরত আদম (আ.) । আর সর্ব শেষ নবি ও রাসুল হলেন হযরত মুহাম্মদ (স.)। তিনি সাইয়্যেদুল মুরসালিন বা রাসুলগণের সর্দার। তিনি আমাদের নবি, ইসলামের নবি। আমরা তারই উম্মত। মানবজাতির </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77351188"/>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338256"/>
            <a:ext cx="6248400"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prstClr val="white"/>
                </a:solidFill>
                <a:effectLst>
                  <a:outerShdw blurRad="38100" dist="19050" dir="2700000" algn="tl" rotWithShape="0">
                    <a:prstClr val="black">
                      <a:alpha val="40000"/>
                    </a:prstClr>
                  </a:outerShdw>
                </a:effectLst>
                <a:cs typeface="NikoshBAN" panose="02000000000000000000" pitchFamily="2" charset="0"/>
              </a:rPr>
              <a:t>৫। আখিরাতের প্রতি বিশ্বাস  </a:t>
            </a:r>
            <a:endParaRPr lang="en-US" sz="4400" b="1" dirty="0">
              <a:ln w="0"/>
              <a:solidFill>
                <a:prstClr val="white"/>
              </a:solidFill>
              <a:effectLst>
                <a:outerShdw blurRad="38100" dist="19050" dir="2700000" algn="tl" rotWithShape="0">
                  <a:prstClr val="black">
                    <a:alpha val="40000"/>
                  </a:prstClr>
                </a:outerShdw>
              </a:effectLst>
              <a:cs typeface="NikoshBAN" panose="02000000000000000000" pitchFamily="2" charset="0"/>
            </a:endParaRPr>
          </a:p>
        </p:txBody>
      </p:sp>
      <p:pic>
        <p:nvPicPr>
          <p:cNvPr id="6146" name="Picture 2" descr="E:\NOORIA\content\ছবি\20200705_173424.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18564" y="1183710"/>
            <a:ext cx="6248400" cy="224529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304800" y="3778984"/>
            <a:ext cx="11734800" cy="1631216"/>
          </a:xfrm>
          <a:prstGeom prst="rect">
            <a:avLst/>
          </a:prstGeom>
        </p:spPr>
        <p:txBody>
          <a:bodyPr wrap="square">
            <a:spAutoFit/>
          </a:bodyPr>
          <a:lstStyle/>
          <a:p>
            <a:pPr algn="just"/>
            <a:r>
              <a:rPr lang="bn-IN" sz="2000" b="1" dirty="0" smtClean="0">
                <a:effectLst>
                  <a:outerShdw blurRad="38100" dist="38100" dir="2700000" algn="tl">
                    <a:srgbClr val="000000">
                      <a:alpha val="43137"/>
                    </a:srgbClr>
                  </a:outerShdw>
                </a:effectLst>
              </a:rPr>
              <a:t>আখিরাত হলো পরকাল। দুনিয়ার জীবনের পর মানুষের আরও একটি জীবন রয়েছে। এ জীবন স্থায়ী ও অনন্তকালব্যপী। এর শুরু আছে কিন্তু শেষ নেই। এটাই হলো পরকাল। কিয়ামত,কবর, হাশর, মিযান, সিরাত, জান্নাত জাহান্নাম ইত্যাদি আখিরাত জীবনের একেকটি স্তর। আখিরাত হলো কর্মফল ভোগের স্থান। দুনিয়ার জীবনে ভাল কাজ করলে পুরস্কার হিসেবে জান্নাত  এবং খারাপ কাজ করলে শাস্তি হিসেবে জাহান্নাম পাবে।</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87664921"/>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wheel(1)">
                                      <p:cBhvr>
                                        <p:cTn id="12"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338256"/>
            <a:ext cx="6248400"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prstClr val="white"/>
                </a:solidFill>
                <a:effectLst>
                  <a:outerShdw blurRad="38100" dist="19050" dir="2700000" algn="tl" rotWithShape="0">
                    <a:prstClr val="black">
                      <a:alpha val="40000"/>
                    </a:prstClr>
                  </a:outerShdw>
                </a:effectLst>
                <a:cs typeface="NikoshBAN" panose="02000000000000000000" pitchFamily="2" charset="0"/>
              </a:rPr>
              <a:t>৬। তাকদিরের প্রতি বিশ্বাস  </a:t>
            </a:r>
            <a:endParaRPr lang="en-US" sz="4400" b="1" dirty="0">
              <a:ln w="0"/>
              <a:solidFill>
                <a:prstClr val="white"/>
              </a:solidFill>
              <a:effectLst>
                <a:outerShdw blurRad="38100" dist="19050" dir="2700000" algn="tl" rotWithShape="0">
                  <a:prstClr val="black">
                    <a:alpha val="40000"/>
                  </a:prstClr>
                </a:outerShdw>
              </a:effectLst>
              <a:cs typeface="NikoshBAN" panose="02000000000000000000" pitchFamily="2" charset="0"/>
            </a:endParaRPr>
          </a:p>
        </p:txBody>
      </p:sp>
      <p:sp>
        <p:nvSpPr>
          <p:cNvPr id="6" name="Rectangle 5"/>
          <p:cNvSpPr/>
          <p:nvPr/>
        </p:nvSpPr>
        <p:spPr>
          <a:xfrm>
            <a:off x="457200" y="2057400"/>
            <a:ext cx="11277600" cy="1938992"/>
          </a:xfrm>
          <a:prstGeom prst="rect">
            <a:avLst/>
          </a:prstGeom>
        </p:spPr>
        <p:txBody>
          <a:bodyPr wrap="square">
            <a:spAutoFit/>
          </a:bodyPr>
          <a:lstStyle/>
          <a:p>
            <a:pPr algn="just"/>
            <a:r>
              <a:rPr lang="bn-IN" sz="2400" b="1" dirty="0" smtClean="0">
                <a:effectLst>
                  <a:outerShdw blurRad="38100" dist="38100" dir="2700000" algn="tl">
                    <a:srgbClr val="000000">
                      <a:alpha val="43137"/>
                    </a:srgbClr>
                  </a:outerShdw>
                </a:effectLst>
              </a:rPr>
              <a:t>তাকদির অর্থ ভাগ্য। তাকদির আল্লাহ তায়ালা থেকে নির্ধারিত। ভাল-মন্দ যা কিছুই হয় আল্লাহ তায়ালার হুকুমে হয়। দুনিয়াতে ভাল কিছু লাভ করলে আল্লাহর দান ভেবে কৃতজ্ঞতা প্রকাশ করতে হবে। অন্যদিকে কোন বিপদ আসলে ধৈর্যধারণ করতে হবে এবং ভাবতে হবে এটিও আল্লাহর পক্ষ থেকে এসেছে। অতএব, আমরা তাকদিরে বিশ্বাস করব এবং সাধ্যমতো নেক কাজ করব। </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98199972"/>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338256"/>
            <a:ext cx="6590392"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prstClr val="white"/>
                </a:solidFill>
                <a:effectLst>
                  <a:outerShdw blurRad="38100" dist="19050" dir="2700000" algn="tl" rotWithShape="0">
                    <a:prstClr val="black">
                      <a:alpha val="40000"/>
                    </a:prstClr>
                  </a:outerShdw>
                </a:effectLst>
                <a:cs typeface="NikoshBAN" panose="02000000000000000000" pitchFamily="2" charset="0"/>
              </a:rPr>
              <a:t>৭। মৃত্যুর পর পুনরুত্থানের প্রতি বিশ্বাস  </a:t>
            </a:r>
            <a:endParaRPr lang="en-US" sz="4400" b="1" dirty="0">
              <a:ln w="0"/>
              <a:solidFill>
                <a:prstClr val="white"/>
              </a:solidFill>
              <a:effectLst>
                <a:outerShdw blurRad="38100" dist="19050" dir="2700000" algn="tl" rotWithShape="0">
                  <a:prstClr val="black">
                    <a:alpha val="40000"/>
                  </a:prstClr>
                </a:outerShdw>
              </a:effectLst>
              <a:cs typeface="NikoshBAN" panose="02000000000000000000" pitchFamily="2" charset="0"/>
            </a:endParaRPr>
          </a:p>
        </p:txBody>
      </p:sp>
      <p:sp>
        <p:nvSpPr>
          <p:cNvPr id="6" name="Rectangle 5"/>
          <p:cNvSpPr/>
          <p:nvPr/>
        </p:nvSpPr>
        <p:spPr>
          <a:xfrm>
            <a:off x="381000" y="1219200"/>
            <a:ext cx="11506200" cy="3539430"/>
          </a:xfrm>
          <a:prstGeom prst="rect">
            <a:avLst/>
          </a:prstGeom>
        </p:spPr>
        <p:txBody>
          <a:bodyPr wrap="square">
            <a:spAutoFit/>
          </a:bodyPr>
          <a:lstStyle/>
          <a:p>
            <a:r>
              <a:rPr lang="bn-IN" sz="2800" b="1" dirty="0" smtClean="0">
                <a:effectLst>
                  <a:outerShdw blurRad="38100" dist="38100" dir="2700000" algn="tl">
                    <a:srgbClr val="000000">
                      <a:alpha val="43137"/>
                    </a:srgbClr>
                  </a:outerShdw>
                </a:effectLst>
              </a:rPr>
              <a:t>মৃত্যুর পর আমাদের পুনরায় জীবিত হতে হবে। দুনিয়ার প্রথম মানব হযরত আদম (আ.) থেকে কিয়ামত পর্যন্ত যত মানুষ আসবে সকলকে আল্লাহ তায়ালা আবার জীবিত করবেন। একেই বলে পুনরুত্থান। এ সময় সবাই হাশরের ময়দানে সমবেত হবে। আল্লাহ তায়ালা  সেদিন প্রত্যেকের কাছে নিজ নিজ আমলের হিসাব চাইবেন। সেদিন আল্লাহ তায়ালাই হবেন একমাত্র বিচারক। অতঃপর সেদিন ভাল  কাজের পুরস্কার ঘোষণা হবে এবং মন্দ কাজের জন্য কঠিন শাস্তির সিদ্ধান্ত দেওয়া হবে।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2972768"/>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744300" y="1219200"/>
            <a:ext cx="10599536" cy="1524000"/>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bn-IN" sz="40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ইমান আল্লাহর একটি বড় নিয়ামত। ইমানের মাধ্যমে মানুষ দুনিয়া ও আখিরাতের কল্যাণ লাভ করতে পারে। সকলেই তাকে ভালবাসে। </a:t>
            </a:r>
            <a:endParaRPr lang="en-US" sz="4000" b="1" dirty="0">
              <a:ln w="0"/>
              <a:solidFill>
                <a:prstClr val="black"/>
              </a:solidFill>
              <a:effectLst>
                <a:outerShdw blurRad="38100" dist="19050" dir="2700000" algn="tl" rotWithShape="0">
                  <a:prstClr val="black">
                    <a:alpha val="40000"/>
                  </a:prstClr>
                </a:outerShdw>
              </a:effectLst>
              <a:cs typeface="NikoshBAN" panose="02000000000000000000" pitchFamily="2" charset="0"/>
            </a:endParaRPr>
          </a:p>
        </p:txBody>
      </p:sp>
      <p:sp>
        <p:nvSpPr>
          <p:cNvPr id="5" name="Rounded Rectangle 4"/>
          <p:cNvSpPr/>
          <p:nvPr/>
        </p:nvSpPr>
        <p:spPr>
          <a:xfrm>
            <a:off x="914400" y="4724400"/>
            <a:ext cx="10744200" cy="1143000"/>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bn-BD"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rPr>
              <a:t>অর্থঃ </a:t>
            </a:r>
            <a:r>
              <a:rPr lang="bn-IN"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rPr>
              <a:t>‘আর সম্মান তো কেবল আল্লাহ,তাঁর রাসুল এবং মুমিনদের জন্যই</a:t>
            </a:r>
            <a:r>
              <a:rPr lang="bn-BD"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rPr>
              <a:t>।’</a:t>
            </a:r>
            <a:r>
              <a:rPr lang="bn-IN"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rPr>
              <a:t> (সূরা আল-মুনাফিকুন, আয়াত-০৮) </a:t>
            </a:r>
            <a:r>
              <a:rPr lang="bn-BD"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rPr>
              <a:t>  </a:t>
            </a:r>
            <a:endParaRPr lang="en-US"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endParaRPr>
          </a:p>
        </p:txBody>
      </p:sp>
      <p:sp>
        <p:nvSpPr>
          <p:cNvPr id="16" name="Flowchart: Alternate Process 15"/>
          <p:cNvSpPr/>
          <p:nvPr/>
        </p:nvSpPr>
        <p:spPr>
          <a:xfrm>
            <a:off x="2542784" y="282123"/>
            <a:ext cx="6629400" cy="685800"/>
          </a:xfrm>
          <a:prstGeom prst="flowChartAlternateProcess">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bn-IN"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rPr>
              <a:t>ইমান আনার শুভ পরিণাম...</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NikoshBAN" panose="02000000000000000000" pitchFamily="2" charset="0"/>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66801" y="3657600"/>
            <a:ext cx="10277036" cy="828791"/>
          </a:xfrm>
          <a:prstGeom prst="rect">
            <a:avLst/>
          </a:prstGeom>
        </p:spPr>
      </p:pic>
      <p:sp>
        <p:nvSpPr>
          <p:cNvPr id="3" name="Rounded Rectangle 2"/>
          <p:cNvSpPr/>
          <p:nvPr/>
        </p:nvSpPr>
        <p:spPr>
          <a:xfrm>
            <a:off x="744300" y="2895600"/>
            <a:ext cx="4894500" cy="533400"/>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bg1"/>
                </a:solidFill>
                <a:effectLst>
                  <a:outerShdw blurRad="38100" dist="38100" dir="2700000" algn="tl">
                    <a:srgbClr val="000000">
                      <a:alpha val="43137"/>
                    </a:srgbClr>
                  </a:outerShdw>
                </a:effectLst>
              </a:rPr>
              <a:t>এ প্রসংগে আল্লাহ তায়ালা বলেন </a:t>
            </a:r>
            <a:endParaRPr lang="en-US"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3051838"/>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6"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533400" y="1219200"/>
            <a:ext cx="11277600" cy="1524000"/>
          </a:xfrm>
          <a:prstGeom prst="flowChartAlternateProcess">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bn-IN" sz="40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মুমিন ব্যক্তি আল্লাহ ও তাঁর</a:t>
            </a:r>
            <a:r>
              <a:rPr lang="en-US" sz="40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 </a:t>
            </a:r>
            <a:r>
              <a:rPr lang="en-US" sz="4000" b="1" dirty="0" err="1" smtClean="0">
                <a:ln w="0"/>
                <a:solidFill>
                  <a:prstClr val="black"/>
                </a:solidFill>
                <a:effectLst>
                  <a:outerShdw blurRad="38100" dist="19050" dir="2700000" algn="tl" rotWithShape="0">
                    <a:prstClr val="black">
                      <a:alpha val="40000"/>
                    </a:prstClr>
                  </a:outerShdw>
                </a:effectLst>
                <a:cs typeface="NikoshBAN" panose="02000000000000000000" pitchFamily="2" charset="0"/>
              </a:rPr>
              <a:t>রাসুলের</a:t>
            </a:r>
            <a:r>
              <a:rPr lang="bn-IN" sz="40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 প্রিয়পাত্র। আল্লাহ তায়ালা মুমিনদের ভালবাসেন। আখিরাতে তিনি মুমিনদের চিরশান্তির জান্নাত দান করবেন  </a:t>
            </a:r>
            <a:endParaRPr lang="en-US" sz="4000" b="1" dirty="0">
              <a:ln w="0"/>
              <a:solidFill>
                <a:prstClr val="black"/>
              </a:solidFill>
              <a:effectLst>
                <a:outerShdw blurRad="38100" dist="19050" dir="2700000" algn="tl" rotWithShape="0">
                  <a:prstClr val="black">
                    <a:alpha val="40000"/>
                  </a:prstClr>
                </a:outerShdw>
              </a:effectLst>
              <a:cs typeface="NikoshBAN" panose="02000000000000000000" pitchFamily="2" charset="0"/>
            </a:endParaRPr>
          </a:p>
        </p:txBody>
      </p:sp>
      <p:sp>
        <p:nvSpPr>
          <p:cNvPr id="5" name="Rounded Rectangle 4"/>
          <p:cNvSpPr/>
          <p:nvPr/>
        </p:nvSpPr>
        <p:spPr>
          <a:xfrm>
            <a:off x="914400" y="4724400"/>
            <a:ext cx="10744200" cy="1143000"/>
          </a:xfrm>
          <a:prstGeom prst="roundRect">
            <a:avLst/>
          </a:prstGeom>
          <a:solidFill>
            <a:schemeClr val="accent6">
              <a:lumMod val="20000"/>
              <a:lumOff val="80000"/>
            </a:schemeClr>
          </a:solidFill>
          <a:ln>
            <a:solidFill>
              <a:srgbClr val="1ECFF2"/>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prstClr val="black"/>
                </a:solidFill>
                <a:effectLst>
                  <a:outerShdw blurRad="38100" dist="38100" dir="2700000" algn="tl">
                    <a:srgbClr val="000000">
                      <a:alpha val="43137"/>
                    </a:srgbClr>
                  </a:outerShdw>
                </a:effectLst>
                <a:cs typeface="NikoshBAN" panose="02000000000000000000" pitchFamily="2" charset="0"/>
              </a:rPr>
              <a:t>অর্থঃ </a:t>
            </a:r>
            <a:r>
              <a:rPr lang="bn-IN" sz="3600" b="1" dirty="0" smtClean="0">
                <a:solidFill>
                  <a:prstClr val="black"/>
                </a:solidFill>
                <a:effectLst>
                  <a:outerShdw blurRad="38100" dist="38100" dir="2700000" algn="tl">
                    <a:srgbClr val="000000">
                      <a:alpha val="43137"/>
                    </a:srgbClr>
                  </a:outerShdw>
                </a:effectLst>
                <a:cs typeface="NikoshBAN" panose="02000000000000000000" pitchFamily="2" charset="0"/>
              </a:rPr>
              <a:t>‘নিশ্চয়ই যারা ইমান আনে ও সৎকর্ম করে তাঁদের আপ্যায়নের জন্য রয়েছে ফিরদাউস জান্নাত </a:t>
            </a:r>
            <a:r>
              <a:rPr lang="bn-BD" sz="3600" b="1" dirty="0" smtClean="0">
                <a:solidFill>
                  <a:prstClr val="black"/>
                </a:solidFill>
                <a:effectLst>
                  <a:outerShdw blurRad="38100" dist="38100" dir="2700000" algn="tl">
                    <a:srgbClr val="000000">
                      <a:alpha val="43137"/>
                    </a:srgbClr>
                  </a:outerShdw>
                </a:effectLst>
                <a:cs typeface="NikoshBAN" panose="02000000000000000000" pitchFamily="2" charset="0"/>
              </a:rPr>
              <a:t>।’</a:t>
            </a:r>
            <a:r>
              <a:rPr lang="bn-IN" sz="3600" b="1" dirty="0" smtClean="0">
                <a:solidFill>
                  <a:prstClr val="black"/>
                </a:solidFill>
                <a:effectLst>
                  <a:outerShdw blurRad="38100" dist="38100" dir="2700000" algn="tl">
                    <a:srgbClr val="000000">
                      <a:alpha val="43137"/>
                    </a:srgbClr>
                  </a:outerShdw>
                </a:effectLst>
                <a:cs typeface="NikoshBAN" panose="02000000000000000000" pitchFamily="2" charset="0"/>
              </a:rPr>
              <a:t> (সূরা আল-কাহফ, আয়াত-১০৭-১০৮)  </a:t>
            </a:r>
            <a:r>
              <a:rPr lang="bn-BD" sz="3600" b="1" dirty="0" smtClean="0">
                <a:solidFill>
                  <a:prstClr val="black"/>
                </a:solidFill>
                <a:effectLst>
                  <a:outerShdw blurRad="38100" dist="38100" dir="2700000" algn="tl">
                    <a:srgbClr val="000000">
                      <a:alpha val="43137"/>
                    </a:srgbClr>
                  </a:outerShdw>
                </a:effectLst>
                <a:cs typeface="NikoshBAN" panose="02000000000000000000" pitchFamily="2" charset="0"/>
              </a:rPr>
              <a:t>  </a:t>
            </a:r>
            <a:endParaRPr lang="en-US" sz="1600" b="1" dirty="0">
              <a:solidFill>
                <a:prstClr val="black"/>
              </a:solidFill>
              <a:effectLst>
                <a:outerShdw blurRad="38100" dist="38100" dir="2700000" algn="tl">
                  <a:srgbClr val="000000">
                    <a:alpha val="43137"/>
                  </a:srgbClr>
                </a:outerShdw>
              </a:effectLst>
              <a:cs typeface="NikoshBAN" panose="02000000000000000000" pitchFamily="2" charset="0"/>
            </a:endParaRPr>
          </a:p>
        </p:txBody>
      </p:sp>
      <p:sp>
        <p:nvSpPr>
          <p:cNvPr id="16" name="Flowchart: Alternate Process 15"/>
          <p:cNvSpPr/>
          <p:nvPr/>
        </p:nvSpPr>
        <p:spPr>
          <a:xfrm>
            <a:off x="2542784" y="282123"/>
            <a:ext cx="6629400" cy="685800"/>
          </a:xfrm>
          <a:prstGeom prst="flowChartAlternateProcess">
            <a:avLst/>
          </a:prstGeom>
          <a:solidFill>
            <a:srgbClr val="CCEC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ইমান আনার শুভ পরিণাম...</a:t>
            </a:r>
            <a:endParaRPr lang="en-US" sz="5400" b="1" dirty="0">
              <a:ln w="0"/>
              <a:solidFill>
                <a:prstClr val="black"/>
              </a:solidFill>
              <a:effectLst>
                <a:outerShdw blurRad="38100" dist="19050" dir="2700000" algn="tl" rotWithShape="0">
                  <a:prstClr val="black">
                    <a:alpha val="40000"/>
                  </a:prstClr>
                </a:outerShdw>
              </a:effectLst>
              <a:cs typeface="NikoshBAN" panose="02000000000000000000" pitchFamily="2" charset="0"/>
            </a:endParaRPr>
          </a:p>
        </p:txBody>
      </p:sp>
      <p:sp>
        <p:nvSpPr>
          <p:cNvPr id="3" name="Rounded Rectangle 2"/>
          <p:cNvSpPr/>
          <p:nvPr/>
        </p:nvSpPr>
        <p:spPr>
          <a:xfrm>
            <a:off x="744300" y="2895600"/>
            <a:ext cx="4894500" cy="6096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এ প্রসংগে আল্লাহ তায়ালা বলেন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5800" y="3505200"/>
            <a:ext cx="11277600" cy="962127"/>
          </a:xfrm>
          <a:prstGeom prst="rect">
            <a:avLst/>
          </a:prstGeom>
        </p:spPr>
      </p:pic>
    </p:spTree>
    <p:extLst>
      <p:ext uri="{BB962C8B-B14F-4D97-AF65-F5344CB8AC3E}">
        <p14:creationId xmlns:p14="http://schemas.microsoft.com/office/powerpoint/2010/main" xmlns="" val="2100588879"/>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6"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5800" y="1371600"/>
            <a:ext cx="10976930" cy="4419600"/>
          </a:xfrm>
          <a:prstGeom prst="roundRect">
            <a:avLst/>
          </a:prstGeom>
          <a:solidFill>
            <a:schemeClr val="accent6">
              <a:lumMod val="20000"/>
              <a:lumOff val="80000"/>
            </a:schemeClr>
          </a:solidFill>
          <a:ln>
            <a:solidFill>
              <a:srgbClr val="1ECFF2"/>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solidFill>
                  <a:prstClr val="black"/>
                </a:solidFill>
                <a:effectLst>
                  <a:outerShdw blurRad="38100" dist="38100" dir="2700000" algn="tl">
                    <a:srgbClr val="000000">
                      <a:alpha val="43137"/>
                    </a:srgbClr>
                  </a:outerShdw>
                </a:effectLst>
                <a:cs typeface="NikoshBAN" panose="02000000000000000000" pitchFamily="2" charset="0"/>
              </a:rPr>
              <a:t>উল্লিখিত সাতটি বিষয়ের প্রতি বিশ্বাস স্থাপন করা অপরিহার্য। এগুলোর প্রতি আন্তরিক বিশ্বাস, মৌখিক স্বীকৃতি ও তদনুযায়ী আমল করলে আমরা প্রকৃত মুমিন হতে পারব।</a:t>
            </a:r>
            <a:r>
              <a:rPr lang="en-US" sz="6000" b="1" dirty="0" smtClean="0">
                <a:solidFill>
                  <a:prstClr val="black"/>
                </a:solidFill>
                <a:effectLst>
                  <a:outerShdw blurRad="38100" dist="38100" dir="2700000" algn="tl">
                    <a:srgbClr val="000000">
                      <a:alpha val="43137"/>
                    </a:srgbClr>
                  </a:outerShdw>
                </a:effectLst>
                <a:cs typeface="NikoshBAN" panose="02000000000000000000" pitchFamily="2" charset="0"/>
              </a:rPr>
              <a:t> </a:t>
            </a:r>
            <a:endParaRPr lang="en-US" sz="6000" b="1" dirty="0">
              <a:solidFill>
                <a:prstClr val="black"/>
              </a:solidFill>
              <a:effectLst>
                <a:outerShdw blurRad="38100" dist="38100" dir="2700000" algn="tl">
                  <a:srgbClr val="000000">
                    <a:alpha val="43137"/>
                  </a:srgbClr>
                </a:outerShdw>
              </a:effectLst>
              <a:cs typeface="NikoshBAN" panose="02000000000000000000" pitchFamily="2" charset="0"/>
            </a:endParaRPr>
          </a:p>
        </p:txBody>
      </p:sp>
      <p:sp>
        <p:nvSpPr>
          <p:cNvPr id="16" name="Flowchart: Alternate Process 15"/>
          <p:cNvSpPr/>
          <p:nvPr/>
        </p:nvSpPr>
        <p:spPr>
          <a:xfrm>
            <a:off x="4947781" y="152400"/>
            <a:ext cx="2819400" cy="860877"/>
          </a:xfrm>
          <a:prstGeom prst="flowChartAlternateProcess">
            <a:avLst/>
          </a:prstGeom>
          <a:solidFill>
            <a:srgbClr val="CCEC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শিক্ষা</a:t>
            </a:r>
            <a:r>
              <a:rPr lang="bn-IN" sz="48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 </a:t>
            </a:r>
            <a:endParaRPr lang="en-US" sz="4800" b="1" dirty="0">
              <a:ln w="0"/>
              <a:solidFill>
                <a:prstClr val="black"/>
              </a:solidFill>
              <a:effectLst>
                <a:outerShdw blurRad="38100" dist="19050" dir="2700000" algn="tl" rotWithShape="0">
                  <a:prstClr val="black">
                    <a:alpha val="40000"/>
                  </a:prstClr>
                </a:outerShdw>
              </a:effectLst>
              <a:cs typeface="NikoshBAN" panose="02000000000000000000" pitchFamily="2" charset="0"/>
            </a:endParaRPr>
          </a:p>
        </p:txBody>
      </p:sp>
    </p:spTree>
    <p:extLst>
      <p:ext uri="{BB962C8B-B14F-4D97-AF65-F5344CB8AC3E}">
        <p14:creationId xmlns:p14="http://schemas.microsoft.com/office/powerpoint/2010/main" xmlns="" val="304938621"/>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1143000"/>
            <a:ext cx="11430000" cy="4648200"/>
          </a:xfrm>
          <a:prstGeom prst="roundRect">
            <a:avLst/>
          </a:prstGeom>
          <a:solidFill>
            <a:schemeClr val="accent6">
              <a:lumMod val="20000"/>
              <a:lumOff val="80000"/>
            </a:schemeClr>
          </a:solidFill>
          <a:ln>
            <a:solidFill>
              <a:srgbClr val="1ECFF2"/>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prstClr val="black"/>
                </a:solidFill>
                <a:effectLst>
                  <a:outerShdw blurRad="38100" dist="38100" dir="2700000" algn="tl">
                    <a:srgbClr val="000000">
                      <a:alpha val="43137"/>
                    </a:srgbClr>
                  </a:outerShdw>
                </a:effectLst>
                <a:cs typeface="NikoshBAN" panose="02000000000000000000" pitchFamily="2" charset="0"/>
              </a:rPr>
              <a:t>আমরা ইমানের প্রতিটি বিষয় ভালোভাবে পড়ব। এ সম্পর্কে জানব এবং দৃঢ়ভাবে বিশ্বাস করব। অতঃপর এগুলোর অনুসরণ করে নিজ জীবন গড়ে তুলব। আমরা সবসময় নেক কাজ করব। কখনো অন্যায় ও অত্যাচার করব না। এভাবে আমরা দুনিয়া ও আখিরাতে শান্তি ও সফলতা লাভ করতে সক্ষম হব। </a:t>
            </a:r>
            <a:endParaRPr lang="en-US" sz="4800" b="1" dirty="0">
              <a:solidFill>
                <a:prstClr val="black"/>
              </a:solidFill>
              <a:effectLst>
                <a:outerShdw blurRad="38100" dist="38100" dir="2700000" algn="tl">
                  <a:srgbClr val="000000">
                    <a:alpha val="43137"/>
                  </a:srgbClr>
                </a:outerShdw>
              </a:effectLst>
              <a:cs typeface="NikoshBAN" panose="02000000000000000000" pitchFamily="2" charset="0"/>
            </a:endParaRPr>
          </a:p>
        </p:txBody>
      </p:sp>
      <p:sp>
        <p:nvSpPr>
          <p:cNvPr id="16" name="Flowchart: Alternate Process 15"/>
          <p:cNvSpPr/>
          <p:nvPr/>
        </p:nvSpPr>
        <p:spPr>
          <a:xfrm>
            <a:off x="4947781" y="152400"/>
            <a:ext cx="2819400" cy="860877"/>
          </a:xfrm>
          <a:prstGeom prst="flowChartAlternateProcess">
            <a:avLst/>
          </a:prstGeom>
          <a:solidFill>
            <a:srgbClr val="CCEC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শিক্ষা</a:t>
            </a:r>
            <a:r>
              <a:rPr lang="bn-IN" sz="4800" b="1" dirty="0" smtClean="0">
                <a:ln w="0"/>
                <a:solidFill>
                  <a:prstClr val="black"/>
                </a:solidFill>
                <a:effectLst>
                  <a:outerShdw blurRad="38100" dist="19050" dir="2700000" algn="tl" rotWithShape="0">
                    <a:prstClr val="black">
                      <a:alpha val="40000"/>
                    </a:prstClr>
                  </a:outerShdw>
                </a:effectLst>
                <a:cs typeface="NikoshBAN" panose="02000000000000000000" pitchFamily="2" charset="0"/>
              </a:rPr>
              <a:t> </a:t>
            </a:r>
            <a:endParaRPr lang="en-US" sz="4800" b="1" dirty="0">
              <a:ln w="0"/>
              <a:solidFill>
                <a:prstClr val="black"/>
              </a:solidFill>
              <a:effectLst>
                <a:outerShdw blurRad="38100" dist="19050" dir="2700000" algn="tl" rotWithShape="0">
                  <a:prstClr val="black">
                    <a:alpha val="40000"/>
                  </a:prstClr>
                </a:outerShdw>
              </a:effectLst>
              <a:cs typeface="NikoshBAN" panose="02000000000000000000" pitchFamily="2" charset="0"/>
            </a:endParaRPr>
          </a:p>
        </p:txBody>
      </p:sp>
      <p:sp>
        <p:nvSpPr>
          <p:cNvPr id="4" name="Rectangle 3"/>
          <p:cNvSpPr/>
          <p:nvPr/>
        </p:nvSpPr>
        <p:spPr>
          <a:xfrm>
            <a:off x="7239000" y="6172200"/>
            <a:ext cx="4114800" cy="381000"/>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a:solidFill>
                  <a:prstClr val="black"/>
                </a:solidFill>
                <a:effectLst>
                  <a:outerShdw blurRad="38100" dist="38100" dir="2700000" algn="tl">
                    <a:srgbClr val="000000">
                      <a:alpha val="43137"/>
                    </a:srgbClr>
                  </a:outerShdw>
                </a:effectLst>
                <a:cs typeface="NikoshBAN" panose="02000000000000000000" pitchFamily="2" charset="0"/>
              </a:rPr>
              <a:t>মোঃ </a:t>
            </a:r>
            <a:r>
              <a:rPr lang="en-US" sz="3200" b="1" dirty="0" err="1">
                <a:solidFill>
                  <a:prstClr val="black"/>
                </a:solidFill>
                <a:effectLst>
                  <a:outerShdw blurRad="38100" dist="38100" dir="2700000" algn="tl">
                    <a:srgbClr val="000000">
                      <a:alpha val="43137"/>
                    </a:srgbClr>
                  </a:outerShdw>
                </a:effectLst>
                <a:cs typeface="NikoshBAN" panose="02000000000000000000" pitchFamily="2" charset="0"/>
              </a:rPr>
              <a:t>এমদাদ</a:t>
            </a:r>
            <a:r>
              <a:rPr lang="en-US" sz="3200" b="1" dirty="0">
                <a:solidFill>
                  <a:prstClr val="black"/>
                </a:solidFill>
                <a:effectLst>
                  <a:outerShdw blurRad="38100" dist="38100" dir="2700000" algn="tl">
                    <a:srgbClr val="000000">
                      <a:alpha val="43137"/>
                    </a:srgbClr>
                  </a:outerShdw>
                </a:effectLst>
                <a:cs typeface="NikoshBAN" panose="02000000000000000000" pitchFamily="2" charset="0"/>
              </a:rPr>
              <a:t> </a:t>
            </a:r>
            <a:r>
              <a:rPr lang="en-US" sz="3200" b="1" dirty="0" err="1">
                <a:solidFill>
                  <a:prstClr val="black"/>
                </a:solidFill>
                <a:effectLst>
                  <a:outerShdw blurRad="38100" dist="38100" dir="2700000" algn="tl">
                    <a:srgbClr val="000000">
                      <a:alpha val="43137"/>
                    </a:srgbClr>
                  </a:outerShdw>
                </a:effectLst>
                <a:cs typeface="NikoshBAN" panose="02000000000000000000" pitchFamily="2" charset="0"/>
              </a:rPr>
              <a:t>হোসাইন</a:t>
            </a:r>
            <a:r>
              <a:rPr lang="en-US" sz="3200" b="1" dirty="0">
                <a:solidFill>
                  <a:prstClr val="black"/>
                </a:solidFill>
                <a:effectLst>
                  <a:outerShdw blurRad="38100" dist="38100" dir="2700000" algn="tl">
                    <a:srgbClr val="000000">
                      <a:alpha val="43137"/>
                    </a:srgbClr>
                  </a:outerShdw>
                </a:effectLst>
                <a:cs typeface="NikoshBAN" panose="02000000000000000000" pitchFamily="2" charset="0"/>
              </a:rPr>
              <a:t> </a:t>
            </a:r>
            <a:endParaRPr lang="en-US" sz="3600" b="1" dirty="0">
              <a:solidFill>
                <a:prstClr val="black"/>
              </a:solidFill>
              <a:effectLst>
                <a:outerShdw blurRad="38100" dist="38100" dir="2700000" algn="tl">
                  <a:srgbClr val="000000">
                    <a:alpha val="43137"/>
                  </a:srgbClr>
                </a:outerShdw>
              </a:effectLst>
              <a:cs typeface="NikoshBAN" panose="02000000000000000000" pitchFamily="2" charset="0"/>
            </a:endParaRPr>
          </a:p>
        </p:txBody>
      </p:sp>
    </p:spTree>
    <p:extLst>
      <p:ext uri="{BB962C8B-B14F-4D97-AF65-F5344CB8AC3E}">
        <p14:creationId xmlns:p14="http://schemas.microsoft.com/office/powerpoint/2010/main" xmlns="" val="3445367251"/>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119918" y="241713"/>
            <a:ext cx="3072492" cy="7315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5400" b="1" dirty="0">
                <a:ln w="11430"/>
                <a:solidFill>
                  <a:sysClr val="windowText" lastClr="000000"/>
                </a:soli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পরিচিতি</a:t>
            </a:r>
            <a:endParaRPr lang="en-US" sz="7200" b="1" dirty="0">
              <a:ln w="11430"/>
              <a:solidFill>
                <a:sysClr val="windowText" lastClr="000000"/>
              </a:soli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cxnSp>
        <p:nvCxnSpPr>
          <p:cNvPr id="6" name="Straight Connector 5"/>
          <p:cNvCxnSpPr/>
          <p:nvPr/>
        </p:nvCxnSpPr>
        <p:spPr>
          <a:xfrm>
            <a:off x="6272892" y="1455057"/>
            <a:ext cx="76200" cy="4343400"/>
          </a:xfrm>
          <a:prstGeom prst="line">
            <a:avLst/>
          </a:prstGeom>
          <a:ln w="38100">
            <a:solidFill>
              <a:srgbClr val="008000"/>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6579964" y="1455057"/>
            <a:ext cx="76200" cy="4343400"/>
          </a:xfrm>
          <a:prstGeom prst="line">
            <a:avLst/>
          </a:prstGeom>
          <a:ln w="57150">
            <a:solidFill>
              <a:srgbClr val="FFFF00"/>
            </a:solidFill>
          </a:ln>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p:nvCxnSpPr>
        <p:spPr>
          <a:xfrm>
            <a:off x="6398989" y="1455057"/>
            <a:ext cx="76200" cy="434340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Rectangle 9"/>
          <p:cNvSpPr/>
          <p:nvPr/>
        </p:nvSpPr>
        <p:spPr>
          <a:xfrm>
            <a:off x="457200" y="4508507"/>
            <a:ext cx="5638800" cy="1877437"/>
          </a:xfrm>
          <a:prstGeom prst="rect">
            <a:avLst/>
          </a:prstGeom>
        </p:spPr>
        <p:txBody>
          <a:bodyPr wrap="square">
            <a:spAutoFit/>
          </a:bodyPr>
          <a:lstStyle/>
          <a:p>
            <a:pPr algn="ctr"/>
            <a:r>
              <a:rPr lang="bn-BD"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 </a:t>
            </a:r>
            <a:r>
              <a:rPr lang="en-US" sz="36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রওশন</a:t>
            </a:r>
            <a:r>
              <a:rPr lang="en-US" sz="36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আল</a:t>
            </a:r>
            <a:r>
              <a:rPr lang="en-US" sz="36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bn-BD" sz="2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সহকারী শিক্ষক</a:t>
            </a:r>
            <a:endParaRPr lang="bn-BD" sz="32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লতিফপুর</a:t>
            </a:r>
            <a:r>
              <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একত</a:t>
            </a:r>
            <a:r>
              <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উচ্চ</a:t>
            </a:r>
            <a:r>
              <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বিদ্যালয়</a:t>
            </a:r>
            <a:r>
              <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মির্জাপুর</a:t>
            </a:r>
            <a:endPar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28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টাংগাইল</a:t>
            </a:r>
            <a:r>
              <a:rPr lang="bn-BD"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2" name="Rectangle 11"/>
          <p:cNvSpPr/>
          <p:nvPr/>
        </p:nvSpPr>
        <p:spPr>
          <a:xfrm>
            <a:off x="7467600" y="2847437"/>
            <a:ext cx="4038600" cy="2867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5" descr="E:\NOORIA\content\ছবি\SAM_0198-removebg-preview.png"/>
          <p:cNvPicPr>
            <a:picLocks noChangeAspect="1" noChangeArrowheads="1"/>
          </p:cNvPicPr>
          <p:nvPr/>
        </p:nvPicPr>
        <p:blipFill>
          <a:blip r:embed="rId3"/>
          <a:stretch>
            <a:fillRect/>
          </a:stretch>
        </p:blipFill>
        <p:spPr bwMode="auto">
          <a:xfrm>
            <a:off x="1725441" y="1142998"/>
            <a:ext cx="3322471" cy="3322471"/>
          </a:xfrm>
          <a:prstGeom prst="ellipse">
            <a:avLst/>
          </a:prstGeom>
          <a:solidFill>
            <a:schemeClr val="accent3">
              <a:lumMod val="60000"/>
              <a:lumOff val="40000"/>
            </a:schemeClr>
          </a:solidFill>
          <a:ln w="57150">
            <a:solidFill>
              <a:srgbClr val="FF0000"/>
            </a:solidFill>
          </a:ln>
          <a:extLst/>
        </p:spPr>
      </p:pic>
      <p:sp>
        <p:nvSpPr>
          <p:cNvPr id="20" name="Oval 19"/>
          <p:cNvSpPr/>
          <p:nvPr/>
        </p:nvSpPr>
        <p:spPr>
          <a:xfrm>
            <a:off x="1676400" y="1142998"/>
            <a:ext cx="3443518" cy="3365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creenshot_20200115_151141া্‌ব.jpg"/>
          <p:cNvPicPr>
            <a:picLocks noChangeAspect="1"/>
          </p:cNvPicPr>
          <p:nvPr/>
        </p:nvPicPr>
        <p:blipFill>
          <a:blip r:embed="rId4"/>
          <a:stretch>
            <a:fillRect/>
          </a:stretch>
        </p:blipFill>
        <p:spPr>
          <a:xfrm>
            <a:off x="6781800" y="1219200"/>
            <a:ext cx="4800600" cy="4724400"/>
          </a:xfrm>
          <a:prstGeom prst="rect">
            <a:avLst/>
          </a:prstGeom>
        </p:spPr>
      </p:pic>
      <p:sp>
        <p:nvSpPr>
          <p:cNvPr id="15" name="TextBox 14"/>
          <p:cNvSpPr txBox="1"/>
          <p:nvPr/>
        </p:nvSpPr>
        <p:spPr>
          <a:xfrm>
            <a:off x="7086600" y="2286000"/>
            <a:ext cx="4572000" cy="58477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n-US" sz="3200" b="1" spc="50" dirty="0" err="1">
                <a:ln w="11430"/>
                <a:solidFill>
                  <a:srgbClr val="00B0F0"/>
                </a:solidFill>
                <a:effectLst>
                  <a:outerShdw blurRad="76200" dist="50800" dir="5400000" algn="tl" rotWithShape="0">
                    <a:srgbClr val="000000">
                      <a:alpha val="65000"/>
                    </a:srgbClr>
                  </a:outerShdw>
                </a:effectLst>
              </a:rPr>
              <a:t>অধ্যায়</a:t>
            </a:r>
            <a:r>
              <a:rPr lang="bn-IN" sz="3200" b="1" spc="50" dirty="0">
                <a:ln w="11430"/>
                <a:solidFill>
                  <a:srgbClr val="00B0F0"/>
                </a:solidFill>
                <a:effectLst>
                  <a:outerShdw blurRad="76200" dist="50800" dir="5400000" algn="tl" rotWithShape="0">
                    <a:srgbClr val="000000">
                      <a:alpha val="65000"/>
                    </a:srgbClr>
                  </a:outerShdw>
                </a:effectLst>
              </a:rPr>
              <a:t>ঃ ১ম,</a:t>
            </a:r>
            <a:r>
              <a:rPr lang="en-US" sz="3200" b="1" spc="50" dirty="0">
                <a:ln w="11430"/>
                <a:solidFill>
                  <a:srgbClr val="00B0F0"/>
                </a:solidFill>
                <a:effectLst>
                  <a:outerShdw blurRad="76200" dist="50800" dir="5400000" algn="tl" rotWithShape="0">
                    <a:srgbClr val="000000">
                      <a:alpha val="65000"/>
                    </a:srgbClr>
                  </a:outerShdw>
                </a:effectLst>
              </a:rPr>
              <a:t> </a:t>
            </a:r>
            <a:r>
              <a:rPr lang="en-US" sz="3200" b="1" spc="50" dirty="0" err="1">
                <a:ln w="11430"/>
                <a:solidFill>
                  <a:srgbClr val="00B0F0"/>
                </a:solidFill>
                <a:effectLst>
                  <a:outerShdw blurRad="76200" dist="50800" dir="5400000" algn="tl" rotWithShape="0">
                    <a:srgbClr val="000000">
                      <a:alpha val="65000"/>
                    </a:srgbClr>
                  </a:outerShdw>
                </a:effectLst>
              </a:rPr>
              <a:t>আকাইদ</a:t>
            </a:r>
            <a:r>
              <a:rPr lang="bn-IN" sz="3200" b="1" spc="50" dirty="0">
                <a:ln w="11430"/>
                <a:solidFill>
                  <a:srgbClr val="00B0F0"/>
                </a:solidFill>
                <a:effectLst>
                  <a:outerShdw blurRad="76200" dist="50800" dir="5400000" algn="tl" rotWithShape="0">
                    <a:srgbClr val="000000">
                      <a:alpha val="65000"/>
                    </a:srgbClr>
                  </a:outerShdw>
                </a:effectLst>
              </a:rPr>
              <a:t> </a:t>
            </a:r>
            <a:endParaRPr lang="en-US" sz="3200" b="1" spc="50" dirty="0">
              <a:ln w="11430"/>
              <a:solidFill>
                <a:srgbClr val="00B0F0"/>
              </a:solidFill>
              <a:effectLst>
                <a:outerShdw blurRad="76200" dist="50800" dir="5400000" algn="tl" rotWithShape="0">
                  <a:srgbClr val="000000">
                    <a:alpha val="65000"/>
                  </a:srgbClr>
                </a:outerShdw>
              </a:effectLst>
            </a:endParaRPr>
          </a:p>
        </p:txBody>
      </p:sp>
      <p:sp>
        <p:nvSpPr>
          <p:cNvPr id="14" name="TextBox 13"/>
          <p:cNvSpPr txBox="1"/>
          <p:nvPr/>
        </p:nvSpPr>
        <p:spPr>
          <a:xfrm>
            <a:off x="7924800" y="4648200"/>
            <a:ext cx="3200400" cy="58477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3200" b="1" spc="50" dirty="0" smtClean="0">
                <a:ln w="11430"/>
                <a:solidFill>
                  <a:srgbClr val="008000"/>
                </a:solidFill>
                <a:effectLst>
                  <a:outerShdw blurRad="76200" dist="50800" dir="5400000" algn="tl" rotWithShape="0">
                    <a:srgbClr val="000000">
                      <a:alpha val="65000"/>
                    </a:srgbClr>
                  </a:outerShdw>
                </a:effectLst>
              </a:rPr>
              <a:t>পাঠঃ০১, ইমান </a:t>
            </a:r>
            <a:endParaRPr lang="en-US" sz="3200" b="1" spc="50" dirty="0">
              <a:ln w="11430"/>
              <a:solidFill>
                <a:srgbClr val="008000"/>
              </a:solidFill>
              <a:effectLst>
                <a:outerShdw blurRad="76200" dist="50800" dir="5400000" algn="tl" rotWithShape="0">
                  <a:srgbClr val="000000">
                    <a:alpha val="65000"/>
                  </a:srgbClr>
                </a:outerShdw>
              </a:effectLst>
            </a:endParaRPr>
          </a:p>
        </p:txBody>
      </p:sp>
      <p:sp>
        <p:nvSpPr>
          <p:cNvPr id="17" name="TextBox 16"/>
          <p:cNvSpPr txBox="1"/>
          <p:nvPr/>
        </p:nvSpPr>
        <p:spPr>
          <a:xfrm rot="16200000">
            <a:off x="-1720334" y="3091935"/>
            <a:ext cx="4419601" cy="369332"/>
          </a:xfrm>
          <a:prstGeom prst="rect">
            <a:avLst/>
          </a:prstGeom>
          <a:noFill/>
        </p:spPr>
        <p:txBody>
          <a:bodyPr wrap="square" rtlCol="0">
            <a:spAutoFit/>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icrosoft YaHei" pitchFamily="34" charset="-122"/>
                <a:ea typeface="Microsoft YaHei" pitchFamily="34" charset="-122"/>
              </a:rPr>
              <a:t>E-mail: izdany3777@gmail.com</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icrosoft YaHei" pitchFamily="34" charset="-122"/>
              <a:ea typeface="Microsoft YaHei" pitchFamily="34" charset="-122"/>
            </a:endParaRPr>
          </a:p>
        </p:txBody>
      </p:sp>
      <p:pic>
        <p:nvPicPr>
          <p:cNvPr id="18" name="Picture 17" descr="logo.jpg"/>
          <p:cNvPicPr>
            <a:picLocks noChangeAspect="1"/>
          </p:cNvPicPr>
          <p:nvPr/>
        </p:nvPicPr>
        <p:blipFill>
          <a:blip r:embed="rId5" cstate="print"/>
          <a:stretch>
            <a:fillRect/>
          </a:stretch>
        </p:blipFill>
        <p:spPr>
          <a:xfrm>
            <a:off x="762000" y="5410200"/>
            <a:ext cx="498996" cy="514350"/>
          </a:xfrm>
          <a:prstGeom prst="rect">
            <a:avLst/>
          </a:prstGeom>
        </p:spPr>
      </p:pic>
    </p:spTree>
    <p:extLst>
      <p:ext uri="{BB962C8B-B14F-4D97-AF65-F5344CB8AC3E}">
        <p14:creationId xmlns:p14="http://schemas.microsoft.com/office/powerpoint/2010/main" xmlns="" val="1444214178"/>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ircle(in)">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ipe(down)">
                                      <p:cBhvr>
                                        <p:cTn id="32" dur="500"/>
                                        <p:tgtEl>
                                          <p:spTgt spid="10">
                                            <p:txEl>
                                              <p:pRg st="0" end="0"/>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wipe(down)">
                                      <p:cBhvr>
                                        <p:cTn id="35" dur="500"/>
                                        <p:tgtEl>
                                          <p:spTgt spid="10">
                                            <p:txEl>
                                              <p:pRg st="1" end="1"/>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wipe(down)">
                                      <p:cBhvr>
                                        <p:cTn id="38" dur="500"/>
                                        <p:tgtEl>
                                          <p:spTgt spid="10">
                                            <p:txEl>
                                              <p:pRg st="2" end="2"/>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wipe(down)">
                                      <p:cBhvr>
                                        <p:cTn id="41"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15"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676400"/>
            <a:ext cx="92964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আল্লাহ হাফেজ </a:t>
            </a:r>
            <a:endPar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396214413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507936" y="152400"/>
            <a:ext cx="5463384" cy="637489"/>
          </a:xfrm>
          <a:prstGeom prst="roundRect">
            <a:avLst/>
          </a:prstGeom>
          <a:pattFill prst="pct70">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anchor="ctr">
            <a:scene3d>
              <a:camera prst="orthographicFront"/>
              <a:lightRig rig="threePt" dir="t"/>
            </a:scene3d>
            <a:sp3d extrusionH="57150">
              <a:bevelT w="38100" h="38100"/>
            </a:sp3d>
          </a:bodyPr>
          <a:lstStyle/>
          <a:p>
            <a:pPr algn="ctr">
              <a:defRPr/>
            </a:pPr>
            <a:r>
              <a:rPr lang="bn-BD" sz="6600" dirty="0">
                <a:solidFill>
                  <a:schemeClr val="tx1"/>
                </a:solidFill>
                <a:latin typeface="NikoshBAN" panose="02000000000000000000" pitchFamily="2" charset="0"/>
                <a:cs typeface="NikoshBAN" panose="02000000000000000000" pitchFamily="2" charset="0"/>
              </a:rPr>
              <a:t>আ</a:t>
            </a:r>
            <a:r>
              <a:rPr lang="bn-BD" sz="5400" dirty="0">
                <a:solidFill>
                  <a:schemeClr val="tx1"/>
                </a:solidFill>
                <a:latin typeface="NikoshBAN" panose="02000000000000000000" pitchFamily="2" charset="0"/>
                <a:cs typeface="NikoshBAN" panose="02000000000000000000" pitchFamily="2" charset="0"/>
              </a:rPr>
              <a:t>জকের পাঠের বিষয়  </a:t>
            </a:r>
            <a:endParaRPr lang="en-US" sz="5400" dirty="0">
              <a:solidFill>
                <a:schemeClr val="tx1"/>
              </a:solidFill>
              <a:latin typeface="NikoshBAN" panose="02000000000000000000" pitchFamily="2" charset="0"/>
              <a:cs typeface="NikoshBAN" panose="02000000000000000000" pitchFamily="2" charset="0"/>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46778" y="924938"/>
            <a:ext cx="3210373" cy="655055"/>
          </a:xfrm>
          <a:prstGeom prst="rect">
            <a:avLst/>
          </a:prstGeom>
          <a:ln w="38100">
            <a:solidFill>
              <a:srgbClr val="00B0F0"/>
            </a:solidFill>
          </a:ln>
        </p:spPr>
      </p:pic>
      <p:pic>
        <p:nvPicPr>
          <p:cNvPr id="1026" name="Picture 2" descr="E:\NOORIA\content\ছবি\download.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524000" y="1632243"/>
            <a:ext cx="4459068" cy="2177757"/>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E:\NOORIA\content\ছবি\nabi-rasul.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251964" y="3886200"/>
            <a:ext cx="4339835" cy="21336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E:\NOORIA\content\ছবি\EhZzcakXsAEVc0V.pn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239628" y="1634331"/>
            <a:ext cx="4352171" cy="2175669"/>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E:\NOORIA\content\ছবি\f.jp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1524000" y="3886200"/>
            <a:ext cx="4459068"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66719032"/>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wipe(down)">
                                      <p:cBhvr>
                                        <p:cTn id="22" dur="5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wipe(down)">
                                      <p:cBhvr>
                                        <p:cTn id="27" dur="5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wipe(down)">
                                      <p:cBhvr>
                                        <p:cTn id="3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76805" y="152401"/>
            <a:ext cx="45719" cy="369332"/>
          </a:xfrm>
          <a:prstGeom prst="rect">
            <a:avLst/>
          </a:prstGeom>
          <a:noFill/>
        </p:spPr>
        <p:txBody>
          <a:bodyPr wrap="square" rtlCol="0">
            <a:spAutoFit/>
          </a:bodyPr>
          <a:lstStyle/>
          <a:p>
            <a:endParaRPr lang="en-US" dirty="0"/>
          </a:p>
        </p:txBody>
      </p:sp>
      <p:sp>
        <p:nvSpPr>
          <p:cNvPr id="5" name="TextBox 4"/>
          <p:cNvSpPr txBox="1"/>
          <p:nvPr/>
        </p:nvSpPr>
        <p:spPr>
          <a:xfrm>
            <a:off x="6934206" y="609601"/>
            <a:ext cx="184731" cy="369332"/>
          </a:xfrm>
          <a:prstGeom prst="rect">
            <a:avLst/>
          </a:prstGeom>
          <a:noFill/>
        </p:spPr>
        <p:txBody>
          <a:bodyPr wrap="none" rtlCol="0">
            <a:spAutoFit/>
          </a:bodyPr>
          <a:lstStyle/>
          <a:p>
            <a:endParaRPr lang="en-US" dirty="0"/>
          </a:p>
        </p:txBody>
      </p:sp>
      <p:sp>
        <p:nvSpPr>
          <p:cNvPr id="17" name="Rectangle 16"/>
          <p:cNvSpPr/>
          <p:nvPr/>
        </p:nvSpPr>
        <p:spPr>
          <a:xfrm>
            <a:off x="5111374" y="1227218"/>
            <a:ext cx="184731" cy="369332"/>
          </a:xfrm>
          <a:prstGeom prst="rect">
            <a:avLst/>
          </a:prstGeom>
        </p:spPr>
        <p:txBody>
          <a:bodyPr wrap="none">
            <a:spAutoFit/>
          </a:bodyPr>
          <a:lstStyle/>
          <a:p>
            <a:endParaRPr lang="en-US" dirty="0"/>
          </a:p>
        </p:txBody>
      </p:sp>
      <p:sp>
        <p:nvSpPr>
          <p:cNvPr id="12" name="Rounded Rectangle 11"/>
          <p:cNvSpPr/>
          <p:nvPr/>
        </p:nvSpPr>
        <p:spPr>
          <a:xfrm>
            <a:off x="4004653" y="245963"/>
            <a:ext cx="3310547" cy="781078"/>
          </a:xfrm>
          <a:prstGeom prst="roundRect">
            <a:avLst/>
          </a:prstGeom>
          <a:solidFill>
            <a:srgbClr val="66FFFF"/>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bn-BD"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শি</a:t>
            </a:r>
            <a:r>
              <a:rPr lang="bn-BD"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খনফল</a:t>
            </a:r>
            <a:r>
              <a:rPr lang="bn-BD"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sp>
        <p:nvSpPr>
          <p:cNvPr id="2" name="Rectangle 1"/>
          <p:cNvSpPr/>
          <p:nvPr/>
        </p:nvSpPr>
        <p:spPr>
          <a:xfrm>
            <a:off x="457200" y="2667000"/>
            <a:ext cx="11506200" cy="3046988"/>
          </a:xfrm>
          <a:prstGeom prst="rect">
            <a:avLst/>
          </a:prstGeom>
        </p:spPr>
        <p:txBody>
          <a:bodyPr wrap="square">
            <a:spAutoFit/>
          </a:bodyPr>
          <a:lstStyle/>
          <a:p>
            <a:pPr marL="685800" indent="-685800">
              <a:buFont typeface="Wingdings" panose="05000000000000000000" pitchFamily="2" charset="2"/>
              <a:buChar char="v"/>
            </a:pP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ইমানের</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পরিচয়</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বর্ণনা</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করতে</a:t>
            </a:r>
            <a:r>
              <a:rPr lang="bn-BD"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bn-BD" sz="4800" b="1" dirty="0">
                <a:ln w="11430"/>
                <a:effectLst>
                  <a:outerShdw blurRad="50800" dist="39000" dir="5460000" algn="tl">
                    <a:srgbClr val="000000">
                      <a:alpha val="38000"/>
                    </a:srgbClr>
                  </a:outerShdw>
                </a:effectLst>
                <a:latin typeface="NikoshBAN" pitchFamily="2" charset="0"/>
                <a:cs typeface="NikoshBAN" pitchFamily="2" charset="0"/>
              </a:rPr>
              <a:t>পারবে</a:t>
            </a:r>
            <a:r>
              <a:rPr lang="bn-BD" sz="4800" b="1" dirty="0" smtClean="0">
                <a:ln w="11430"/>
                <a:effectLst>
                  <a:outerShdw blurRad="50800" dist="39000" dir="5460000" algn="tl">
                    <a:srgbClr val="000000">
                      <a:alpha val="38000"/>
                    </a:srgbClr>
                  </a:outerShdw>
                </a:effectLst>
                <a:latin typeface="NikoshBAN" pitchFamily="2" charset="0"/>
                <a:cs typeface="NikoshBAN" pitchFamily="2" charset="0"/>
              </a:rPr>
              <a:t>।</a:t>
            </a:r>
            <a:endParaRPr lang="bn-IN" sz="4800" b="1" dirty="0" smtClean="0">
              <a:ln w="11430"/>
              <a:effectLst>
                <a:outerShdw blurRad="50800" dist="39000" dir="5460000" algn="tl">
                  <a:srgbClr val="000000">
                    <a:alpha val="38000"/>
                  </a:srgbClr>
                </a:outerShdw>
              </a:effectLst>
              <a:latin typeface="NikoshBAN" pitchFamily="2" charset="0"/>
              <a:cs typeface="NikoshBAN" pitchFamily="2" charset="0"/>
            </a:endParaRPr>
          </a:p>
          <a:p>
            <a:pPr marL="685800" indent="-685800">
              <a:buFont typeface="Wingdings" panose="05000000000000000000" pitchFamily="2" charset="2"/>
              <a:buChar char="v"/>
            </a:pP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ইমানের</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দিকগুলি</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বর্ণনা </a:t>
            </a:r>
            <a:r>
              <a:rPr lang="bn-IN" sz="4800" b="1" dirty="0">
                <a:ln w="11430"/>
                <a:effectLst>
                  <a:outerShdw blurRad="50800" dist="39000" dir="5460000" algn="tl">
                    <a:srgbClr val="000000">
                      <a:alpha val="38000"/>
                    </a:srgbClr>
                  </a:outerShdw>
                </a:effectLst>
                <a:latin typeface="NikoshBAN" pitchFamily="2" charset="0"/>
                <a:cs typeface="NikoshBAN" pitchFamily="2" charset="0"/>
              </a:rPr>
              <a:t>করতে পারবে</a:t>
            </a: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a:t>
            </a:r>
          </a:p>
          <a:p>
            <a:pPr marL="685800" indent="-685800">
              <a:buFont typeface="Wingdings" panose="05000000000000000000" pitchFamily="2" charset="2"/>
              <a:buChar char="v"/>
            </a:pP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ইমানের</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প্রধান</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সাতটি</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বিষয়</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সম্পর্কে</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বর্ণনা</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করতে </a:t>
            </a:r>
            <a:r>
              <a:rPr lang="bn-IN" sz="4800" b="1" dirty="0">
                <a:ln w="11430"/>
                <a:effectLst>
                  <a:outerShdw blurRad="50800" dist="39000" dir="5460000" algn="tl">
                    <a:srgbClr val="000000">
                      <a:alpha val="38000"/>
                    </a:srgbClr>
                  </a:outerShdw>
                </a:effectLst>
                <a:latin typeface="NikoshBAN" pitchFamily="2" charset="0"/>
                <a:cs typeface="NikoshBAN" pitchFamily="2" charset="0"/>
              </a:rPr>
              <a:t>পারবে। </a:t>
            </a:r>
            <a:endParaRPr lang="bn-IN" sz="4800" b="1" dirty="0" smtClean="0">
              <a:ln w="11430"/>
              <a:effectLst>
                <a:outerShdw blurRad="50800" dist="39000" dir="5460000" algn="tl">
                  <a:srgbClr val="000000">
                    <a:alpha val="38000"/>
                  </a:srgbClr>
                </a:outerShdw>
              </a:effectLst>
              <a:latin typeface="NikoshBAN" pitchFamily="2" charset="0"/>
              <a:cs typeface="NikoshBAN" pitchFamily="2" charset="0"/>
            </a:endParaRPr>
          </a:p>
          <a:p>
            <a:pPr marL="685800" indent="-685800">
              <a:buFont typeface="Wingdings" panose="05000000000000000000" pitchFamily="2" charset="2"/>
              <a:buChar char="v"/>
            </a:pP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ইমানের</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তাৎপর্য</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effectLst>
                  <a:outerShdw blurRad="50800" dist="39000" dir="5460000" algn="tl">
                    <a:srgbClr val="000000">
                      <a:alpha val="38000"/>
                    </a:srgbClr>
                  </a:outerShdw>
                </a:effectLst>
                <a:latin typeface="NikoshBAN" pitchFamily="2" charset="0"/>
                <a:cs typeface="NikoshBAN" pitchFamily="2" charset="0"/>
              </a:rPr>
              <a:t>বিশ্লেষণ</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করতে পারবে।</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endParaRPr lang="bn-IN" sz="4800" b="1" dirty="0" smtClean="0">
              <a:ln w="11430"/>
              <a:effectLst>
                <a:outerShdw blurRad="50800" dist="39000" dir="5460000" algn="tl">
                  <a:srgbClr val="000000">
                    <a:alpha val="38000"/>
                  </a:srgbClr>
                </a:outerShdw>
              </a:effectLst>
              <a:latin typeface="NikoshBAN" pitchFamily="2" charset="0"/>
              <a:cs typeface="NikoshBAN" pitchFamily="2" charset="0"/>
            </a:endParaRPr>
          </a:p>
        </p:txBody>
      </p:sp>
      <p:sp>
        <p:nvSpPr>
          <p:cNvPr id="3" name="Rectangle 2"/>
          <p:cNvSpPr/>
          <p:nvPr/>
        </p:nvSpPr>
        <p:spPr>
          <a:xfrm>
            <a:off x="918553" y="1227218"/>
            <a:ext cx="6172200" cy="1323439"/>
          </a:xfrm>
          <a:prstGeom prst="rect">
            <a:avLst/>
          </a:prstGeom>
        </p:spPr>
        <p:txBody>
          <a:bodyPr wrap="square">
            <a:spAutoFit/>
          </a:bodyPr>
          <a:lstStyle/>
          <a:p>
            <a:r>
              <a:rPr lang="bn-BD" sz="8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a:t>
            </a:r>
            <a:r>
              <a:rPr lang="bn-BD"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5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 শেষে শিক্ষার্থীরা</a:t>
            </a:r>
            <a:r>
              <a:rPr lang="en-US" sz="5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bn-BD" sz="5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49884" y="2477990"/>
            <a:ext cx="1874520" cy="769441"/>
          </a:xfrm>
          <a:prstGeom prst="rect">
            <a:avLst/>
          </a:prstGeom>
          <a:noFill/>
        </p:spPr>
        <p:txBody>
          <a:bodyPr wrap="square" rtlCol="0">
            <a:spAutoFit/>
          </a:bodyPr>
          <a:lstStyle/>
          <a:p>
            <a:r>
              <a:rPr lang="bn-BD" sz="4400" b="1" dirty="0" smtClean="0">
                <a:solidFill>
                  <a:schemeClr val="bg1"/>
                </a:solidFill>
                <a:cs typeface="NikoshBAN" pitchFamily="2" charset="0"/>
              </a:rPr>
              <a:t>সূর্যোদয়</a:t>
            </a:r>
            <a:endParaRPr lang="en-US" sz="3200" b="1" dirty="0">
              <a:solidFill>
                <a:schemeClr val="bg1"/>
              </a:solidFill>
              <a:cs typeface="NikoshBAN" pitchFamily="2" charset="0"/>
            </a:endParaRPr>
          </a:p>
        </p:txBody>
      </p:sp>
      <p:sp>
        <p:nvSpPr>
          <p:cNvPr id="15" name="TextBox 14"/>
          <p:cNvSpPr txBox="1"/>
          <p:nvPr/>
        </p:nvSpPr>
        <p:spPr>
          <a:xfrm>
            <a:off x="9222291" y="2401045"/>
            <a:ext cx="1600200" cy="923330"/>
          </a:xfrm>
          <a:prstGeom prst="rect">
            <a:avLst/>
          </a:prstGeom>
          <a:noFill/>
        </p:spPr>
        <p:txBody>
          <a:bodyPr wrap="square" rtlCol="0">
            <a:spAutoFit/>
          </a:bodyPr>
          <a:lstStyle/>
          <a:p>
            <a:r>
              <a:rPr lang="bn-BD" sz="5400" b="1" dirty="0" smtClean="0">
                <a:solidFill>
                  <a:schemeClr val="bg1"/>
                </a:solidFill>
                <a:cs typeface="NikoshBAN" pitchFamily="2" charset="0"/>
              </a:rPr>
              <a:t>সূর্যাস্ত</a:t>
            </a:r>
            <a:r>
              <a:rPr lang="bn-BD" sz="2800" dirty="0" smtClean="0">
                <a:solidFill>
                  <a:srgbClr val="002060"/>
                </a:solidFill>
                <a:cs typeface="NikoshBAN" pitchFamily="2" charset="0"/>
              </a:rPr>
              <a:t> </a:t>
            </a:r>
            <a:endParaRPr lang="en-US" dirty="0">
              <a:solidFill>
                <a:srgbClr val="002060"/>
              </a:solidFill>
              <a:cs typeface="NikoshBAN" pitchFamily="2" charset="0"/>
            </a:endParaRPr>
          </a:p>
        </p:txBody>
      </p:sp>
      <p:sp>
        <p:nvSpPr>
          <p:cNvPr id="16" name="Flowchart: Alternate Process 15"/>
          <p:cNvSpPr/>
          <p:nvPr/>
        </p:nvSpPr>
        <p:spPr>
          <a:xfrm>
            <a:off x="4229097" y="228600"/>
            <a:ext cx="3733801" cy="685800"/>
          </a:xfrm>
          <a:prstGeom prst="flowChartAlternateProcess">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ln w="1905"/>
                <a:solidFill>
                  <a:srgbClr val="002060"/>
                </a:solidFill>
                <a:effectLst>
                  <a:innerShdw blurRad="69850" dist="43180" dir="5400000">
                    <a:srgbClr val="000000">
                      <a:alpha val="65000"/>
                    </a:srgbClr>
                  </a:innerShdw>
                </a:effectLst>
                <a:cs typeface="NikoshBAN" panose="02000000000000000000" pitchFamily="2" charset="0"/>
              </a:rPr>
              <a:t>ইমানের</a:t>
            </a:r>
            <a:r>
              <a:rPr lang="en-US" sz="4400" b="1" dirty="0" smtClean="0">
                <a:ln w="1905"/>
                <a:solidFill>
                  <a:srgbClr val="002060"/>
                </a:solidFill>
                <a:effectLst>
                  <a:innerShdw blurRad="69850" dist="43180" dir="5400000">
                    <a:srgbClr val="000000">
                      <a:alpha val="65000"/>
                    </a:srgbClr>
                  </a:innerShdw>
                </a:effectLst>
                <a:cs typeface="NikoshBAN" panose="02000000000000000000" pitchFamily="2" charset="0"/>
              </a:rPr>
              <a:t> </a:t>
            </a:r>
            <a:r>
              <a:rPr lang="en-US" sz="4400" b="1" dirty="0" err="1" smtClean="0">
                <a:ln w="1905"/>
                <a:solidFill>
                  <a:srgbClr val="002060"/>
                </a:solidFill>
                <a:effectLst>
                  <a:innerShdw blurRad="69850" dist="43180" dir="5400000">
                    <a:srgbClr val="000000">
                      <a:alpha val="65000"/>
                    </a:srgbClr>
                  </a:innerShdw>
                </a:effectLst>
                <a:cs typeface="NikoshBAN" panose="02000000000000000000" pitchFamily="2" charset="0"/>
              </a:rPr>
              <a:t>পরিচয়</a:t>
            </a:r>
            <a:r>
              <a:rPr lang="en-US" sz="4400" b="1" dirty="0" smtClean="0">
                <a:ln w="1905"/>
                <a:solidFill>
                  <a:srgbClr val="002060"/>
                </a:solidFill>
                <a:effectLst>
                  <a:innerShdw blurRad="69850" dist="43180" dir="5400000">
                    <a:srgbClr val="000000">
                      <a:alpha val="65000"/>
                    </a:srgbClr>
                  </a:innerShdw>
                </a:effectLst>
                <a:cs typeface="NikoshBAN" panose="02000000000000000000" pitchFamily="2" charset="0"/>
              </a:rPr>
              <a:t> </a:t>
            </a:r>
            <a:endParaRPr lang="en-US" sz="4400" b="1" dirty="0">
              <a:ln w="1905"/>
              <a:solidFill>
                <a:srgbClr val="002060"/>
              </a:solidFill>
              <a:effectLst>
                <a:innerShdw blurRad="69850" dist="43180" dir="5400000">
                  <a:srgbClr val="000000">
                    <a:alpha val="65000"/>
                  </a:srgbClr>
                </a:innerShdw>
              </a:effectLst>
              <a:cs typeface="NikoshBAN" panose="02000000000000000000" pitchFamily="2" charset="0"/>
            </a:endParaRPr>
          </a:p>
        </p:txBody>
      </p:sp>
      <p:sp>
        <p:nvSpPr>
          <p:cNvPr id="2" name="Rectangle 1"/>
          <p:cNvSpPr/>
          <p:nvPr/>
        </p:nvSpPr>
        <p:spPr>
          <a:xfrm>
            <a:off x="1749884" y="1295399"/>
            <a:ext cx="8458201" cy="11056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rgbClr val="002060"/>
                </a:solidFill>
                <a:effectLst>
                  <a:outerShdw blurRad="38100" dist="38100" dir="2700000" algn="tl">
                    <a:srgbClr val="000000">
                      <a:alpha val="43137"/>
                    </a:srgbClr>
                  </a:outerShdw>
                </a:effectLst>
              </a:rPr>
              <a:t>ইমান আরবি শব্দ। এর শাব্দিক অর্থ বিশ্বাস। </a:t>
            </a:r>
            <a:endParaRPr lang="en-US" sz="3200" b="1" dirty="0">
              <a:solidFill>
                <a:srgbClr val="002060"/>
              </a:solidFill>
              <a:effectLst>
                <a:outerShdw blurRad="38100" dist="38100" dir="2700000" algn="tl">
                  <a:srgbClr val="000000">
                    <a:alpha val="43137"/>
                  </a:srgbClr>
                </a:outerShdw>
              </a:effectLst>
            </a:endParaRPr>
          </a:p>
        </p:txBody>
      </p:sp>
      <p:sp>
        <p:nvSpPr>
          <p:cNvPr id="3" name="Rounded Rectangle 2"/>
          <p:cNvSpPr/>
          <p:nvPr/>
        </p:nvSpPr>
        <p:spPr>
          <a:xfrm>
            <a:off x="1219200" y="2862710"/>
            <a:ext cx="9753600" cy="254749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solidFill>
                  <a:schemeClr val="bg1"/>
                </a:solidFill>
                <a:effectLst>
                  <a:outerShdw blurRad="38100" dist="38100" dir="2700000" algn="tl">
                    <a:srgbClr val="000000">
                      <a:alpha val="43137"/>
                    </a:srgbClr>
                  </a:outerShdw>
                </a:effectLst>
              </a:rPr>
              <a:t>প্রকৃত অর্থে আল্লাহ তায়ালা,নবি-রাসুল,ফেরেশতা,</a:t>
            </a:r>
          </a:p>
          <a:p>
            <a:r>
              <a:rPr lang="bn-IN" sz="3200" b="1" dirty="0" smtClean="0">
                <a:solidFill>
                  <a:schemeClr val="bg1"/>
                </a:solidFill>
                <a:effectLst>
                  <a:outerShdw blurRad="38100" dist="38100" dir="2700000" algn="tl">
                    <a:srgbClr val="000000">
                      <a:alpha val="43137"/>
                    </a:srgbClr>
                  </a:outerShdw>
                </a:effectLst>
              </a:rPr>
              <a:t>আখিরাত,তাকদির ইত্যাদি বিষয় মনে-প্রাণে বিশ্বাস করা ও মেনে নেয়াই হলো ইমান। যে ব্যক্তি এসব বিষয়কে আন্তরিকভাবে বিশ্বাস করেন তিনি হলেন মুমিন।  </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3051838"/>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62036" y="111385"/>
            <a:ext cx="6362700" cy="92333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sp3d extrusionH="57150">
              <a:bevelT w="38100" h="38100"/>
            </a:sp3d>
          </a:bodyPr>
          <a:lstStyle/>
          <a:p>
            <a:pPr algn="ctr"/>
            <a:r>
              <a:rPr lang="bn-BD" sz="5400" b="1" dirty="0" smtClean="0">
                <a:solidFill>
                  <a:srgbClr val="604878">
                    <a:lumMod val="75000"/>
                  </a:srgbClr>
                </a:solidFill>
                <a:cs typeface="NikoshBAN" panose="02000000000000000000" pitchFamily="2" charset="0"/>
              </a:rPr>
              <a:t> </a:t>
            </a:r>
            <a:r>
              <a:rPr lang="bn-IN" sz="5400" b="1" dirty="0" smtClean="0">
                <a:solidFill>
                  <a:srgbClr val="604878">
                    <a:lumMod val="75000"/>
                  </a:srgbClr>
                </a:solidFill>
                <a:cs typeface="NikoshBAN" panose="02000000000000000000" pitchFamily="2" charset="0"/>
              </a:rPr>
              <a:t>ইমানের দিকগুলি হলো... </a:t>
            </a:r>
            <a:endParaRPr lang="en-US" sz="5400" b="1" dirty="0" err="1" smtClean="0">
              <a:solidFill>
                <a:srgbClr val="604878">
                  <a:lumMod val="75000"/>
                </a:srgbClr>
              </a:solidFill>
              <a:cs typeface="NikoshBAN" panose="02000000000000000000" pitchFamily="2" charset="0"/>
            </a:endParaRPr>
          </a:p>
        </p:txBody>
      </p:sp>
      <p:sp>
        <p:nvSpPr>
          <p:cNvPr id="9" name="Rectangle 8"/>
          <p:cNvSpPr/>
          <p:nvPr/>
        </p:nvSpPr>
        <p:spPr>
          <a:xfrm>
            <a:off x="2743200" y="2590800"/>
            <a:ext cx="6172200" cy="2308324"/>
          </a:xfrm>
          <a:prstGeom prst="rect">
            <a:avLst/>
          </a:prstGeom>
        </p:spPr>
        <p:txBody>
          <a:bodyPr wrap="square">
            <a:spAutoFit/>
          </a:bodyPr>
          <a:lstStyle/>
          <a:p>
            <a:pPr marL="685800" indent="-685800">
              <a:buFont typeface="Wingdings" panose="05000000000000000000" pitchFamily="2" charset="2"/>
              <a:buChar char="v"/>
            </a:pP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অন্তরে বিশ্বাস, </a:t>
            </a:r>
          </a:p>
          <a:p>
            <a:pPr marL="685800" indent="-685800">
              <a:buFont typeface="Wingdings" panose="05000000000000000000" pitchFamily="2" charset="2"/>
              <a:buChar char="v"/>
            </a:pP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মুখে স্বীকার করা এবং </a:t>
            </a:r>
          </a:p>
          <a:p>
            <a:pPr marL="685800" indent="-685800">
              <a:buFont typeface="Wingdings" panose="05000000000000000000" pitchFamily="2" charset="2"/>
              <a:buChar char="v"/>
            </a:pPr>
            <a:r>
              <a:rPr lang="bn-IN" sz="4800" b="1" dirty="0" smtClean="0">
                <a:ln w="11430"/>
                <a:effectLst>
                  <a:outerShdw blurRad="50800" dist="39000" dir="5460000" algn="tl">
                    <a:srgbClr val="000000">
                      <a:alpha val="38000"/>
                    </a:srgbClr>
                  </a:outerShdw>
                </a:effectLst>
                <a:latin typeface="NikoshBAN" pitchFamily="2" charset="0"/>
                <a:cs typeface="NikoshBAN" pitchFamily="2" charset="0"/>
              </a:rPr>
              <a:t>তদনুসারে আমল করা।</a:t>
            </a:r>
            <a:r>
              <a:rPr lang="en-US" sz="4800" b="1" dirty="0" smtClean="0">
                <a:ln w="11430"/>
                <a:effectLst>
                  <a:outerShdw blurRad="50800" dist="39000" dir="5460000" algn="tl">
                    <a:srgbClr val="000000">
                      <a:alpha val="38000"/>
                    </a:srgbClr>
                  </a:outerShdw>
                </a:effectLst>
                <a:latin typeface="NikoshBAN" pitchFamily="2" charset="0"/>
                <a:cs typeface="NikoshBAN" pitchFamily="2" charset="0"/>
              </a:rPr>
              <a:t>  </a:t>
            </a:r>
            <a:endParaRPr lang="bn-IN" sz="4800" b="1" dirty="0" smtClean="0">
              <a:ln w="11430"/>
              <a:effectLst>
                <a:outerShdw blurRad="50800" dist="39000" dir="5460000" algn="tl">
                  <a:srgbClr val="000000">
                    <a:alpha val="38000"/>
                  </a:srgbClr>
                </a:outerShdw>
              </a:effectLst>
              <a:latin typeface="NikoshBAN" pitchFamily="2" charset="0"/>
              <a:cs typeface="NikoshBAN" pitchFamily="2" charset="0"/>
            </a:endParaRPr>
          </a:p>
        </p:txBody>
      </p:sp>
      <p:sp>
        <p:nvSpPr>
          <p:cNvPr id="11" name="Rectangle 10"/>
          <p:cNvSpPr/>
          <p:nvPr/>
        </p:nvSpPr>
        <p:spPr>
          <a:xfrm>
            <a:off x="1676400" y="1445464"/>
            <a:ext cx="6858000" cy="830997"/>
          </a:xfrm>
          <a:prstGeom prst="rect">
            <a:avLst/>
          </a:prstGeom>
        </p:spPr>
        <p:txBody>
          <a:bodyPr wrap="square">
            <a:spAutoFit/>
          </a:bodyPr>
          <a:lstStyle/>
          <a:p>
            <a:r>
              <a:rPr lang="bn-IN"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ইমানের তিনটি দিক রয়েছে</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bn-BD"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2074960847"/>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3124200" y="304800"/>
            <a:ext cx="6858000" cy="685800"/>
          </a:xfrm>
          <a:prstGeom prst="flowChartAlternateProcess">
            <a:avLst/>
          </a:prstGeom>
          <a:solidFill>
            <a:srgbClr val="008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smtClean="0">
                <a:ln w="0"/>
                <a:solidFill>
                  <a:schemeClr val="bg1"/>
                </a:solidFill>
                <a:effectLst>
                  <a:outerShdw blurRad="38100" dist="19050" dir="2700000" algn="tl" rotWithShape="0">
                    <a:prstClr val="black">
                      <a:alpha val="40000"/>
                    </a:prstClr>
                  </a:outerShdw>
                </a:effectLst>
                <a:cs typeface="NikoshBAN" panose="02000000000000000000" pitchFamily="2" charset="0"/>
              </a:rPr>
              <a:t>ইমানের তিনটি দিকের ব্যাখ্যা...</a:t>
            </a:r>
            <a:endParaRPr lang="en-US" sz="5400" b="1" dirty="0">
              <a:ln w="0"/>
              <a:solidFill>
                <a:schemeClr val="bg1"/>
              </a:solidFill>
              <a:effectLst>
                <a:outerShdw blurRad="38100" dist="19050" dir="2700000" algn="tl" rotWithShape="0">
                  <a:prstClr val="black">
                    <a:alpha val="40000"/>
                  </a:prstClr>
                </a:outerShdw>
              </a:effectLst>
              <a:cs typeface="NikoshBAN" panose="02000000000000000000" pitchFamily="2" charset="0"/>
            </a:endParaRPr>
          </a:p>
        </p:txBody>
      </p:sp>
      <p:sp>
        <p:nvSpPr>
          <p:cNvPr id="7" name="Rectangle 6"/>
          <p:cNvSpPr/>
          <p:nvPr/>
        </p:nvSpPr>
        <p:spPr>
          <a:xfrm>
            <a:off x="762000" y="1371600"/>
            <a:ext cx="10668000" cy="3539430"/>
          </a:xfrm>
          <a:prstGeom prst="rect">
            <a:avLst/>
          </a:prstGeom>
        </p:spPr>
        <p:txBody>
          <a:bodyPr wrap="square">
            <a:spAutoFit/>
          </a:bodyPr>
          <a:lstStyle/>
          <a:p>
            <a:pPr algn="just"/>
            <a:r>
              <a:rPr lang="bn-IN" sz="2800" b="1" dirty="0" smtClean="0">
                <a:effectLst>
                  <a:outerShdw blurRad="38100" dist="38100" dir="2700000" algn="tl">
                    <a:srgbClr val="000000">
                      <a:alpha val="43137"/>
                    </a:srgbClr>
                  </a:outerShdw>
                </a:effectLst>
              </a:rPr>
              <a:t>মুমিন হওয়ার জন্য এ তিনটি বিষয় থাকা জরুরি। কেউ যদি শুধু অন্তরে বিশ্বাস করে,কিন্তু মুখে স্বীকার না করে তবে সে প্রকৃতপক্ষে ইমানদার বা মুমিন হিসেবে গণ্য হয় না। আবার মুখে স্বীকার করে অন্তরে বিশ্বাস না করলেও কোনো ব্যক্তি ইমানদার হতে পারে না। বস্তুত আন্তরিক বিশ্বাস, মৌখিক স্বীকৃতি  ও তদনুযায়ী আমলের সমষ্টিই হলো প্রকৃত ইমান। অর্থাৎ ইসলামের যাবতীয় বিষয়ের প্রতি আন্তরিক বিশ্বাস, মৌখিক স্বীকৃতি ও তদনুযায়ী আমল করার নাম হলো ইমান। প্রকৃত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47263219"/>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71700" y="152400"/>
            <a:ext cx="7848600" cy="923330"/>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bodyPr>
          <a:lstStyle/>
          <a:p>
            <a:pPr algn="ctr"/>
            <a:r>
              <a:rPr lang="bn-BD" sz="5400" dirty="0" smtClean="0">
                <a:solidFill>
                  <a:prstClr val="black"/>
                </a:solidFill>
                <a:cs typeface="NikoshBAN" panose="02000000000000000000" pitchFamily="2" charset="0"/>
              </a:rPr>
              <a:t> </a:t>
            </a:r>
            <a:r>
              <a:rPr lang="bn-IN" sz="4800" b="1" dirty="0" smtClean="0">
                <a:solidFill>
                  <a:schemeClr val="bg1"/>
                </a:solidFill>
                <a:effectLst>
                  <a:outerShdw blurRad="38100" dist="38100" dir="2700000" algn="tl">
                    <a:srgbClr val="000000">
                      <a:alpha val="43137"/>
                    </a:srgbClr>
                  </a:outerShdw>
                </a:effectLst>
                <a:cs typeface="NikoshBAN" panose="02000000000000000000" pitchFamily="2" charset="0"/>
              </a:rPr>
              <a:t>ইমানের মৌলিক বিষয়ের বিবরণ </a:t>
            </a:r>
            <a:endParaRPr lang="en-US" sz="5400" b="1" dirty="0" err="1" smtClean="0">
              <a:solidFill>
                <a:schemeClr val="bg1"/>
              </a:solidFill>
              <a:effectLst>
                <a:outerShdw blurRad="38100" dist="38100" dir="2700000" algn="tl">
                  <a:srgbClr val="000000">
                    <a:alpha val="43137"/>
                  </a:srgbClr>
                </a:outerShdw>
              </a:effectLst>
              <a:cs typeface="NikoshBAN" panose="02000000000000000000" pitchFamily="2" charset="0"/>
            </a:endParaRPr>
          </a:p>
        </p:txBody>
      </p:sp>
      <p:sp>
        <p:nvSpPr>
          <p:cNvPr id="9" name="Rectangle 8"/>
          <p:cNvSpPr/>
          <p:nvPr/>
        </p:nvSpPr>
        <p:spPr>
          <a:xfrm>
            <a:off x="1066800" y="1828800"/>
            <a:ext cx="10363200" cy="4401205"/>
          </a:xfrm>
          <a:prstGeom prst="rect">
            <a:avLst/>
          </a:prstGeom>
        </p:spPr>
        <p:txBody>
          <a:bodyPr wrap="square">
            <a:spAutoFit/>
          </a:bodyPr>
          <a:lstStyle/>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আল্লাহর প্রতি পূর্ণ বিশ্বাস </a:t>
            </a:r>
          </a:p>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ফেরেশতাগণের প্রতি বিশ্বাস </a:t>
            </a:r>
          </a:p>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আসমানি কিতাবের প্রতি বিশ্বাস </a:t>
            </a:r>
          </a:p>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নবি-রাসুলগণের প্রতি বিশ্বাস </a:t>
            </a:r>
          </a:p>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আখিরাতের প্রতি বিশ্বাস </a:t>
            </a:r>
          </a:p>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তকদিরের প্রতি বিশ্বাস </a:t>
            </a:r>
          </a:p>
          <a:p>
            <a:pPr marL="685800" indent="-685800">
              <a:buFont typeface="Wingdings" panose="05000000000000000000" pitchFamily="2" charset="2"/>
              <a:buChar char="v"/>
            </a:pPr>
            <a:r>
              <a:rPr lang="bn-IN" sz="4000" b="1" dirty="0" smtClean="0">
                <a:ln w="11430"/>
                <a:effectLst>
                  <a:outerShdw blurRad="50800" dist="39000" dir="5460000" algn="tl">
                    <a:srgbClr val="000000">
                      <a:alpha val="38000"/>
                    </a:srgbClr>
                  </a:outerShdw>
                </a:effectLst>
                <a:latin typeface="NikoshBAN" pitchFamily="2" charset="0"/>
                <a:cs typeface="NikoshBAN" pitchFamily="2" charset="0"/>
              </a:rPr>
              <a:t>মৃত্যুর পর পুনরুত্থানের প্রতি বিশ্বাস। </a:t>
            </a:r>
          </a:p>
        </p:txBody>
      </p:sp>
      <p:sp>
        <p:nvSpPr>
          <p:cNvPr id="11" name="Rectangle 10"/>
          <p:cNvSpPr/>
          <p:nvPr/>
        </p:nvSpPr>
        <p:spPr>
          <a:xfrm>
            <a:off x="918552" y="1075729"/>
            <a:ext cx="8225448" cy="830997"/>
          </a:xfrm>
          <a:prstGeom prst="rect">
            <a:avLst/>
          </a:prstGeom>
        </p:spPr>
        <p:txBody>
          <a:bodyPr wrap="square">
            <a:spAutoFit/>
          </a:bodyPr>
          <a:lstStyle/>
          <a:p>
            <a:r>
              <a:rPr lang="bn-IN"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ইমানের মৌলিক বিষয় সাতটি </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bn-BD"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878738945"/>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895600" y="228600"/>
            <a:ext cx="6248400" cy="685800"/>
          </a:xfrm>
          <a:prstGeom prst="flowChartAlternateProcess">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4400" b="1" dirty="0" smtClean="0">
                <a:ln w="0"/>
                <a:solidFill>
                  <a:schemeClr val="bg1"/>
                </a:solidFill>
                <a:effectLst>
                  <a:outerShdw blurRad="38100" dist="19050" dir="2700000" algn="tl" rotWithShape="0">
                    <a:prstClr val="black">
                      <a:alpha val="40000"/>
                    </a:prstClr>
                  </a:outerShdw>
                </a:effectLst>
                <a:cs typeface="NikoshBAN" panose="02000000000000000000" pitchFamily="2" charset="0"/>
              </a:rPr>
              <a:t>১। আল্লাহর প্রতি পূর্ণ বিশ্বাস </a:t>
            </a:r>
            <a:endParaRPr lang="en-US" sz="4400" b="1" dirty="0">
              <a:ln w="0"/>
              <a:solidFill>
                <a:schemeClr val="bg1"/>
              </a:solidFill>
              <a:effectLst>
                <a:outerShdw blurRad="38100" dist="19050" dir="2700000" algn="tl" rotWithShape="0">
                  <a:prstClr val="black">
                    <a:alpha val="40000"/>
                  </a:prstClr>
                </a:outerShdw>
              </a:effectLst>
              <a:cs typeface="NikoshBAN" panose="02000000000000000000" pitchFamily="2" charset="0"/>
            </a:endParaRPr>
          </a:p>
        </p:txBody>
      </p:sp>
      <p:sp>
        <p:nvSpPr>
          <p:cNvPr id="6" name="Rectangle 5"/>
          <p:cNvSpPr/>
          <p:nvPr/>
        </p:nvSpPr>
        <p:spPr>
          <a:xfrm>
            <a:off x="533400" y="1676400"/>
            <a:ext cx="11277600" cy="2677656"/>
          </a:xfrm>
          <a:prstGeom prst="rect">
            <a:avLst/>
          </a:prstGeom>
        </p:spPr>
        <p:txBody>
          <a:bodyPr wrap="square">
            <a:spAutoFit/>
          </a:bodyPr>
          <a:lstStyle/>
          <a:p>
            <a:r>
              <a:rPr lang="en-US" sz="2400" b="1" dirty="0" err="1" smtClean="0">
                <a:effectLst>
                  <a:outerShdw blurRad="38100" dist="38100" dir="2700000" algn="tl">
                    <a:srgbClr val="000000">
                      <a:alpha val="43137"/>
                    </a:srgbClr>
                  </a:outerShdw>
                </a:effectLst>
              </a:rPr>
              <a:t>ইমানের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সর্বপ্রথম</a:t>
            </a:r>
            <a:r>
              <a:rPr lang="en-US" sz="2400" b="1" dirty="0" smtClean="0">
                <a:effectLst>
                  <a:outerShdw blurRad="38100" dist="38100" dir="2700000" algn="tl">
                    <a:srgbClr val="000000">
                      <a:alpha val="43137"/>
                    </a:srgbClr>
                  </a:outerShdw>
                </a:effectLst>
              </a:rPr>
              <a:t> ও </a:t>
            </a:r>
            <a:r>
              <a:rPr lang="en-US" sz="2400" b="1" dirty="0" err="1" smtClean="0">
                <a:effectLst>
                  <a:outerShdw blurRad="38100" dist="38100" dir="2700000" algn="tl">
                    <a:srgbClr val="000000">
                      <a:alpha val="43137"/>
                    </a:srgbClr>
                  </a:outerShdw>
                </a:effectLst>
              </a:rPr>
              <a:t>সর্বপ্রধান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বিষয়</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হল</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আল্লাহ</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তায়ালার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প্রতিবিশ্বাস</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আল্লাহ</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তায়াল</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এক</a:t>
            </a:r>
            <a:r>
              <a:rPr lang="en-US" sz="2400" b="1" dirty="0" smtClean="0">
                <a:effectLst>
                  <a:outerShdw blurRad="38100" dist="38100" dir="2700000" algn="tl">
                    <a:srgbClr val="000000">
                      <a:alpha val="43137"/>
                    </a:srgbClr>
                  </a:outerShdw>
                </a:effectLst>
              </a:rPr>
              <a:t> ও </a:t>
            </a:r>
            <a:r>
              <a:rPr lang="en-US" sz="2400" b="1" dirty="0" err="1" smtClean="0">
                <a:effectLst>
                  <a:outerShdw blurRad="38100" dist="38100" dir="2700000" algn="tl">
                    <a:srgbClr val="000000">
                      <a:alpha val="43137"/>
                    </a:srgbClr>
                  </a:outerShdw>
                </a:effectLst>
              </a:rPr>
              <a:t>অদ্বিতীয়।তার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পিতা,পুত্র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এব</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স্ত্র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নেই</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তিন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আমাদের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রব,মালিক,সৃষ্টিকর্তা,রক্ষাকর্তা,সাহায্যকার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জন্ম</a:t>
            </a:r>
            <a:r>
              <a:rPr lang="en-US" sz="2400" b="1" dirty="0" smtClean="0">
                <a:effectLst>
                  <a:outerShdw blurRad="38100" dist="38100" dir="2700000" algn="tl">
                    <a:srgbClr val="000000">
                      <a:alpha val="43137"/>
                    </a:srgbClr>
                  </a:outerShdw>
                </a:effectLst>
              </a:rPr>
              <a:t> ও </a:t>
            </a:r>
            <a:r>
              <a:rPr lang="en-US" sz="2400" b="1" dirty="0" err="1" smtClean="0">
                <a:effectLst>
                  <a:outerShdw blurRad="38100" dist="38100" dir="2700000" algn="tl">
                    <a:srgbClr val="000000">
                      <a:alpha val="43137"/>
                    </a:srgbClr>
                  </a:outerShdw>
                </a:effectLst>
              </a:rPr>
              <a:t>মৃত্যুর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মালিক।তিন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পবিত্র,ক্ষ্মাশীল,পরম</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দয়াময়</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প্রজ্ঞাবান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তিন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সয়ংস্পূর্ণ</a:t>
            </a:r>
            <a:r>
              <a:rPr lang="en-US" sz="2400" b="1" dirty="0" smtClean="0">
                <a:effectLst>
                  <a:outerShdw blurRad="38100" dist="38100" dir="2700000" algn="tl">
                    <a:srgbClr val="000000">
                      <a:alpha val="43137"/>
                    </a:srgbClr>
                  </a:outerShdw>
                </a:effectLst>
              </a:rPr>
              <a:t> ও </a:t>
            </a:r>
            <a:r>
              <a:rPr lang="en-US" sz="2400" b="1" dirty="0" err="1" smtClean="0">
                <a:effectLst>
                  <a:outerShdw blurRad="38100" dist="38100" dir="2700000" algn="tl">
                    <a:srgbClr val="000000">
                      <a:alpha val="43137"/>
                    </a:srgbClr>
                  </a:outerShdw>
                </a:effectLst>
              </a:rPr>
              <a:t>সার্বভৌম</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ক্ষমতার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অধিকার</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তিন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সবসময়</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ছিলেন,আছেন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থাকবেন</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সমস্ত</a:t>
            </a:r>
            <a:r>
              <a:rPr lang="en-US" sz="2400" b="1" dirty="0" smtClean="0">
                <a:effectLst>
                  <a:outerShdw blurRad="38100" dist="38100" dir="2700000" algn="tl">
                    <a:srgbClr val="000000">
                      <a:alpha val="43137"/>
                    </a:srgbClr>
                  </a:outerShdw>
                </a:effectLst>
              </a:rPr>
              <a:t> </a:t>
            </a:r>
            <a:r>
              <a:rPr lang="bn-IN"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প্রশংস</a:t>
            </a:r>
            <a:r>
              <a:rPr lang="en-US" sz="2400" b="1" dirty="0" smtClean="0">
                <a:effectLst>
                  <a:outerShdw blurRad="38100" dist="38100" dir="2700000" algn="tl">
                    <a:srgbClr val="000000">
                      <a:alpha val="43137"/>
                    </a:srgbClr>
                  </a:outerShdw>
                </a:effectLst>
              </a:rPr>
              <a:t>া</a:t>
            </a:r>
            <a:r>
              <a:rPr lang="bn-IN" sz="2400" b="1" dirty="0" smtClean="0">
                <a:effectLst>
                  <a:outerShdw blurRad="38100" dist="38100" dir="2700000" algn="tl">
                    <a:srgbClr val="000000">
                      <a:alpha val="43137"/>
                    </a:srgbClr>
                  </a:outerShdw>
                </a:effectLst>
              </a:rPr>
              <a:t> ও</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ইবাদত</a:t>
            </a:r>
            <a:r>
              <a:rPr lang="bn-IN" sz="2400" b="1" dirty="0" smtClean="0">
                <a:effectLst>
                  <a:outerShdw blurRad="38100" dist="38100" dir="2700000" algn="tl">
                    <a:srgbClr val="000000">
                      <a:alpha val="43137"/>
                    </a:srgbClr>
                  </a:outerShdw>
                </a:effectLst>
              </a:rPr>
              <a:t> একমাত্র তাঁরই প্রাপ্য। আল্লাহ তায়ালাকে তাঁর সত্তা, গুণাবলি ও সকল ক্ষমতাসহ বিশ্বাস করাই হলো ইমানের সর্বপ্রধান বিষয়। </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01878575"/>
      </p:ext>
    </p:extLst>
  </p:cSld>
  <p:clrMapOvr>
    <a:masterClrMapping/>
  </p:clrMapOvr>
  <mc:AlternateContent xmlns:mc="http://schemas.openxmlformats.org/markup-compatibility/2006">
    <mc:Choice xmlns:p14="http://schemas.microsoft.com/office/powerpoint/2010/main" xmlns="" Requires="p14">
      <p:transition spd="slow" p14:dur="1300">
        <p14:pan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323232"/>
      </a:dk2>
      <a:lt2>
        <a:srgbClr val="E3DED1"/>
      </a:lt2>
      <a:accent1>
        <a:srgbClr val="FFFF00"/>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12">
      <a:majorFont>
        <a:latin typeface="NikoshBAN"/>
        <a:ea typeface=""/>
        <a:cs typeface=""/>
      </a:majorFont>
      <a:minorFont>
        <a:latin typeface="NikoshB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3458</TotalTime>
  <Words>1410</Words>
  <Application>Microsoft Office PowerPoint</Application>
  <PresentationFormat>Custom</PresentationFormat>
  <Paragraphs>105</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Jewel</dc:creator>
  <cp:lastModifiedBy>MY PC</cp:lastModifiedBy>
  <cp:revision>790</cp:revision>
  <dcterms:created xsi:type="dcterms:W3CDTF">2006-08-16T00:00:00Z</dcterms:created>
  <dcterms:modified xsi:type="dcterms:W3CDTF">2020-11-18T05:25:27Z</dcterms:modified>
</cp:coreProperties>
</file>