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0" r:id="rId5"/>
    <p:sldId id="261" r:id="rId6"/>
    <p:sldId id="262" r:id="rId7"/>
    <p:sldId id="273"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34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C1E01-0123-4C03-B21A-409FC467C72D}"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BA47C-9067-4EE6-9C53-EFC6FECB896A}" type="slidenum">
              <a:rPr lang="en-US" smtClean="0"/>
              <a:t>‹#›</a:t>
            </a:fld>
            <a:endParaRPr lang="en-US"/>
          </a:p>
        </p:txBody>
      </p:sp>
    </p:spTree>
    <p:extLst>
      <p:ext uri="{BB962C8B-B14F-4D97-AF65-F5344CB8AC3E}">
        <p14:creationId xmlns:p14="http://schemas.microsoft.com/office/powerpoint/2010/main" val="15057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AD3A0D-B4B6-4F84-B100-AF0D433A6087}" type="slidenum">
              <a:rPr lang="en-GB" smtClean="0"/>
              <a:pPr/>
              <a:t>6</a:t>
            </a:fld>
            <a:endParaRPr lang="en-GB"/>
          </a:p>
        </p:txBody>
      </p:sp>
    </p:spTree>
    <p:extLst>
      <p:ext uri="{BB962C8B-B14F-4D97-AF65-F5344CB8AC3E}">
        <p14:creationId xmlns:p14="http://schemas.microsoft.com/office/powerpoint/2010/main" val="158415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65277-5AA1-40A2-B21B-BA5BD2B6F6BF}"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36441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65277-5AA1-40A2-B21B-BA5BD2B6F6BF}"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314096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65277-5AA1-40A2-B21B-BA5BD2B6F6BF}"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195953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65277-5AA1-40A2-B21B-BA5BD2B6F6BF}"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4710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865277-5AA1-40A2-B21B-BA5BD2B6F6BF}"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27346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65277-5AA1-40A2-B21B-BA5BD2B6F6BF}"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102831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65277-5AA1-40A2-B21B-BA5BD2B6F6BF}"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52233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65277-5AA1-40A2-B21B-BA5BD2B6F6BF}"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191836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65277-5AA1-40A2-B21B-BA5BD2B6F6BF}"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302588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865277-5AA1-40A2-B21B-BA5BD2B6F6BF}"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02150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865277-5AA1-40A2-B21B-BA5BD2B6F6BF}"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A44F2-C7C8-4FDC-8490-66BF57E0AF34}" type="slidenum">
              <a:rPr lang="en-US" smtClean="0"/>
              <a:t>‹#›</a:t>
            </a:fld>
            <a:endParaRPr lang="en-US"/>
          </a:p>
        </p:txBody>
      </p:sp>
    </p:spTree>
    <p:extLst>
      <p:ext uri="{BB962C8B-B14F-4D97-AF65-F5344CB8AC3E}">
        <p14:creationId xmlns:p14="http://schemas.microsoft.com/office/powerpoint/2010/main" val="258979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65277-5AA1-40A2-B21B-BA5BD2B6F6BF}" type="datetimeFigureOut">
              <a:rPr lang="en-US" smtClean="0"/>
              <a:t>11/18/2020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A44F2-C7C8-4FDC-8490-66BF57E0AF34}" type="slidenum">
              <a:rPr lang="en-US" smtClean="0"/>
              <a:t>‹#›</a:t>
            </a:fld>
            <a:endParaRPr lang="en-US"/>
          </a:p>
        </p:txBody>
      </p:sp>
    </p:spTree>
    <p:extLst>
      <p:ext uri="{BB962C8B-B14F-4D97-AF65-F5344CB8AC3E}">
        <p14:creationId xmlns:p14="http://schemas.microsoft.com/office/powerpoint/2010/main" val="354222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8840" y="181856"/>
            <a:ext cx="7787640" cy="923330"/>
          </a:xfrm>
          <a:prstGeom prst="rect">
            <a:avLst/>
          </a:prstGeom>
          <a:noFill/>
        </p:spPr>
        <p:txBody>
          <a:bodyPr wrap="square" rtlCol="0">
            <a:spAutoFit/>
          </a:bodyPr>
          <a:lstStyle/>
          <a:p>
            <a:pPr algn="ctr"/>
            <a:r>
              <a:rPr lang="bn-IN" sz="5400" b="1" dirty="0"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5400" b="1" dirty="0" err="1"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আজকের</a:t>
            </a:r>
            <a:r>
              <a:rPr lang="en-US" sz="5400" b="1" dirty="0"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5400" b="1" dirty="0" err="1"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পাঠে</a:t>
            </a:r>
            <a:r>
              <a:rPr lang="en-US" sz="5400" b="1" dirty="0"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5400" b="1" dirty="0" err="1"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তোমাদেরকে</a:t>
            </a:r>
            <a:r>
              <a:rPr lang="en-US" sz="5400" b="1" dirty="0"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5400" b="1" dirty="0" err="1"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স্বাগত</a:t>
            </a:r>
            <a:endPar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2" name="Frame 1"/>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1105186"/>
            <a:ext cx="6972300" cy="5229225"/>
          </a:xfrm>
          <a:prstGeom prst="ellipse">
            <a:avLst/>
          </a:prstGeom>
          <a:ln>
            <a:noFill/>
          </a:ln>
          <a:effectLst>
            <a:softEdge rad="112500"/>
          </a:effectLst>
        </p:spPr>
      </p:pic>
    </p:spTree>
    <p:extLst>
      <p:ext uri="{BB962C8B-B14F-4D97-AF65-F5344CB8AC3E}">
        <p14:creationId xmlns:p14="http://schemas.microsoft.com/office/powerpoint/2010/main" val="279917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1190" y="387863"/>
            <a:ext cx="3667084" cy="2375967"/>
          </a:xfrm>
          <a:prstGeom prst="rect">
            <a:avLst/>
          </a:prstGeom>
          <a:ln w="3175">
            <a:solidFill>
              <a:srgbClr val="C00000"/>
            </a:solidFill>
          </a:ln>
          <a:effectLst>
            <a:glow rad="101600">
              <a:srgbClr val="C00000">
                <a:alpha val="60000"/>
              </a:srgbClr>
            </a:glo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901" y="387864"/>
            <a:ext cx="3636000" cy="2418439"/>
          </a:xfrm>
          <a:prstGeom prst="rect">
            <a:avLst/>
          </a:prstGeom>
          <a:ln w="38100">
            <a:solidFill>
              <a:srgbClr val="C00000"/>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1042" y="355788"/>
            <a:ext cx="3655006" cy="2457407"/>
          </a:xfrm>
          <a:prstGeom prst="rect">
            <a:avLst/>
          </a:prstGeom>
          <a:ln w="3175">
            <a:solidFill>
              <a:srgbClr val="C00000"/>
            </a:solidFill>
          </a:ln>
          <a:effectLst>
            <a:glow rad="101600">
              <a:srgbClr val="C00000">
                <a:alpha val="60000"/>
              </a:srgbClr>
            </a:glow>
          </a:effectLst>
        </p:spPr>
      </p:pic>
      <p:sp>
        <p:nvSpPr>
          <p:cNvPr id="9" name="TextBox 8"/>
          <p:cNvSpPr txBox="1"/>
          <p:nvPr/>
        </p:nvSpPr>
        <p:spPr>
          <a:xfrm>
            <a:off x="9174770" y="2980391"/>
            <a:ext cx="2028825"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পর্যাপ্ত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ঘুম</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1" name="TextBox 10"/>
          <p:cNvSpPr txBox="1"/>
          <p:nvPr/>
        </p:nvSpPr>
        <p:spPr>
          <a:xfrm>
            <a:off x="4680975" y="2940754"/>
            <a:ext cx="3030465"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ব্যায়াম ও খেলাধুলা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2" name="TextBox 11"/>
          <p:cNvSpPr txBox="1"/>
          <p:nvPr/>
        </p:nvSpPr>
        <p:spPr>
          <a:xfrm>
            <a:off x="1030912" y="2889150"/>
            <a:ext cx="2619151"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সুষম খাদ্য </a:t>
            </a:r>
            <a:endParaRPr lang="en-GB" sz="3600" dirty="0">
              <a:latin typeface="NikoshBAN" panose="02000000000000000000" pitchFamily="2" charset="0"/>
              <a:cs typeface="NikoshBAN" panose="02000000000000000000" pitchFamily="2" charset="0"/>
            </a:endParaRPr>
          </a:p>
        </p:txBody>
      </p:sp>
      <p:sp>
        <p:nvSpPr>
          <p:cNvPr id="10" name="TextBox 9"/>
          <p:cNvSpPr txBox="1"/>
          <p:nvPr/>
        </p:nvSpPr>
        <p:spPr>
          <a:xfrm>
            <a:off x="419901" y="3497128"/>
            <a:ext cx="2597620" cy="646331"/>
          </a:xfrm>
          <a:prstGeom prst="rect">
            <a:avLst/>
          </a:prstGeom>
          <a:noFill/>
          <a:ln w="3175">
            <a:solidFill>
              <a:schemeClr val="tx1"/>
            </a:solidFill>
          </a:ln>
        </p:spPr>
        <p:txBody>
          <a:bodyPr wrap="square" rtlCol="0">
            <a:spAutoFit/>
          </a:bodyPr>
          <a:lstStyle/>
          <a:p>
            <a:pPr algn="ctr"/>
            <a:r>
              <a:rPr lang="en-US" sz="3600" dirty="0" err="1" smtClean="0">
                <a:latin typeface="NikoshBAN" pitchFamily="2" charset="0"/>
                <a:cs typeface="NikoshBAN" pitchFamily="2" charset="0"/>
              </a:rPr>
              <a:t>দেহ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সুস্থ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রাখা</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3" name="Frame 12"/>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04358" y="4250338"/>
            <a:ext cx="11428374" cy="2308324"/>
          </a:xfrm>
          <a:prstGeom prst="rect">
            <a:avLst/>
          </a:prstGeom>
          <a:noFill/>
          <a:ln w="3175">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স্বাভাবিক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প্রতিরোধ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ক্ষমতা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আছে।আমাদের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ধবংশ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স্বাস্থ্যসম্মত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জীবণযাপন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প্রতিরোধের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ক্ষমতা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বাড়ায়</a:t>
            </a:r>
            <a:r>
              <a:rPr lang="en-US" sz="3600" dirty="0" smtClean="0">
                <a:latin typeface="NikoshBAN" panose="02000000000000000000" pitchFamily="2" charset="0"/>
                <a:cs typeface="NikoshBAN" panose="02000000000000000000" pitchFamily="2" charset="0"/>
              </a:rPr>
              <a:t>।</a:t>
            </a:r>
          </a:p>
          <a:p>
            <a:pPr algn="ctr"/>
            <a:r>
              <a:rPr lang="en-US" sz="3600" dirty="0" err="1" smtClean="0">
                <a:latin typeface="NikoshBAN" panose="02000000000000000000" pitchFamily="2" charset="0"/>
                <a:cs typeface="NikoshBAN" panose="02000000000000000000" pitchFamily="2" charset="0"/>
              </a:rPr>
              <a:t>সুষম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খাদ্য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পরিমিত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ব্যায়াম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খেলাধুলা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বিশ্রাম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দেহের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উপকারী</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07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ppt_h*1.125000"/>
                                          </p:val>
                                        </p:tav>
                                        <p:tav tm="100000">
                                          <p:val>
                                            <p:strVal val="#ppt_y"/>
                                          </p:val>
                                        </p:tav>
                                      </p:tavLst>
                                    </p:anim>
                                    <p:animEffect transition="in" filter="wipe(down)">
                                      <p:cBhvr>
                                        <p:cTn id="8" dur="10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p:tgtEl>
                                          <p:spTgt spid="11"/>
                                        </p:tgtEl>
                                        <p:attrNameLst>
                                          <p:attrName>ppt_y</p:attrName>
                                        </p:attrNameLst>
                                      </p:cBhvr>
                                      <p:tavLst>
                                        <p:tav tm="0">
                                          <p:val>
                                            <p:strVal val="#ppt_y-#ppt_h*1.125000"/>
                                          </p:val>
                                        </p:tav>
                                        <p:tav tm="100000">
                                          <p:val>
                                            <p:strVal val="#ppt_y"/>
                                          </p:val>
                                        </p:tav>
                                      </p:tavLst>
                                    </p:anim>
                                    <p:animEffect transition="in" filter="wipe(down)">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p:tgtEl>
                                          <p:spTgt spid="9"/>
                                        </p:tgtEl>
                                        <p:attrNameLst>
                                          <p:attrName>ppt_y</p:attrName>
                                        </p:attrNameLst>
                                      </p:cBhvr>
                                      <p:tavLst>
                                        <p:tav tm="0">
                                          <p:val>
                                            <p:strVal val="#ppt_y-#ppt_h*1.125000"/>
                                          </p:val>
                                        </p:tav>
                                        <p:tav tm="100000">
                                          <p:val>
                                            <p:strVal val="#ppt_y"/>
                                          </p:val>
                                        </p:tav>
                                      </p:tavLst>
                                    </p:anim>
                                    <p:animEffect transition="in" filter="wipe(dow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0"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1_sebec-water-filter-dwf-20l.jpg"/>
          <p:cNvPicPr>
            <a:picLocks noChangeAspect="1"/>
          </p:cNvPicPr>
          <p:nvPr/>
        </p:nvPicPr>
        <p:blipFill>
          <a:blip r:embed="rId2" cstate="email">
            <a:lum bright="-10000" contrast="30000"/>
            <a:extLst>
              <a:ext uri="{28A0092B-C50C-407E-A947-70E740481C1C}">
                <a14:useLocalDpi xmlns:a14="http://schemas.microsoft.com/office/drawing/2010/main"/>
              </a:ext>
            </a:extLst>
          </a:blip>
          <a:srcRect/>
          <a:stretch>
            <a:fillRect/>
          </a:stretch>
        </p:blipFill>
        <p:spPr>
          <a:xfrm>
            <a:off x="9715803" y="1386840"/>
            <a:ext cx="2083897" cy="2793149"/>
          </a:xfrm>
          <a:prstGeom prst="rect">
            <a:avLst/>
          </a:prstGeom>
          <a:ln w="9525">
            <a:solidFill>
              <a:schemeClr val="tx1"/>
            </a:solidFill>
          </a:ln>
        </p:spPr>
      </p:pic>
      <p:sp>
        <p:nvSpPr>
          <p:cNvPr id="15" name="TextBox 14"/>
          <p:cNvSpPr txBox="1"/>
          <p:nvPr/>
        </p:nvSpPr>
        <p:spPr>
          <a:xfrm>
            <a:off x="392300" y="4894331"/>
            <a:ext cx="11407400" cy="1200329"/>
          </a:xfrm>
          <a:prstGeom prst="rect">
            <a:avLst/>
          </a:prstGeom>
          <a:noFill/>
          <a:ln>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রোগ হলে ডাক্তার দেখানো এবং ওষুধ খাওয়া প্রয়োজন। এর সঙ্গে নিরাপদ পানি এবং বিশ্রাম নেওয়া প্রয়োজন। </a:t>
            </a:r>
            <a:endParaRPr lang="en-GB" sz="3600" dirty="0">
              <a:latin typeface="NikoshBAN" panose="02000000000000000000" pitchFamily="2" charset="0"/>
              <a:cs typeface="NikoshBAN" panose="02000000000000000000" pitchFamily="2" charset="0"/>
            </a:endParaRPr>
          </a:p>
        </p:txBody>
      </p:sp>
      <p:sp>
        <p:nvSpPr>
          <p:cNvPr id="9" name="TextBox 8"/>
          <p:cNvSpPr txBox="1"/>
          <p:nvPr/>
        </p:nvSpPr>
        <p:spPr>
          <a:xfrm>
            <a:off x="3411662" y="406303"/>
            <a:ext cx="5747578" cy="646331"/>
          </a:xfrm>
          <a:prstGeom prst="rect">
            <a:avLst/>
          </a:prstGeom>
          <a:noFill/>
          <a:ln>
            <a:solidFill>
              <a:schemeClr val="tx1"/>
            </a:solidFill>
          </a:ln>
        </p:spPr>
        <p:txBody>
          <a:bodyPr wrap="square" rtlCol="0">
            <a:spAutoFit/>
          </a:bodyPr>
          <a:lstStyle/>
          <a:p>
            <a:pPr algn="ctr"/>
            <a:r>
              <a:rPr lang="bn-IN" sz="3600" dirty="0" smtClean="0">
                <a:latin typeface="NikoshBAN" pitchFamily="2" charset="0"/>
                <a:cs typeface="NikoshBAN" pitchFamily="2" charset="0"/>
              </a:rPr>
              <a:t>রোগাক্রান্ত হলে কী করা উচিত? </a:t>
            </a:r>
            <a:endParaRPr lang="en-US" sz="3600" dirty="0">
              <a:latin typeface="NikoshBAN" pitchFamily="2" charset="0"/>
              <a:cs typeface="NikoshBAN" pitchFamily="2" charset="0"/>
            </a:endParaRPr>
          </a:p>
        </p:txBody>
      </p:sp>
      <p:sp>
        <p:nvSpPr>
          <p:cNvPr id="11" name="Frame 10"/>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শিশুকে ওষুধ খাওয়াবেন কীভাবে - প্রথম আ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471" y="1386840"/>
            <a:ext cx="3998197" cy="274415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করোনা মোকাবিলায় ২০০০ ডাক্তার ও ৬০০০ নার্স নিয়োগ দিচ্ছে সরকা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44" y="1409805"/>
            <a:ext cx="5113992" cy="268484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4940" y="4164370"/>
            <a:ext cx="9342120" cy="1200329"/>
          </a:xfrm>
          <a:prstGeom prst="rect">
            <a:avLst/>
          </a:prstGeom>
          <a:noFill/>
          <a:ln>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এছাড়াও</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অবকাশ যাপন, পর্যাপ্ত বিশ্রাম, আনন্দময় কাজ এসব শরীর ও মনকে সুস্থ রাখে।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0" name="Frame 9"/>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28" y="700749"/>
            <a:ext cx="3579904" cy="2423452"/>
          </a:xfrm>
          <a:prstGeom prst="rect">
            <a:avLst/>
          </a:prstGeom>
          <a:ln w="3175">
            <a:solidFill>
              <a:schemeClr val="tx1"/>
            </a:solidFill>
          </a:ln>
        </p:spPr>
      </p:pic>
      <p:pic>
        <p:nvPicPr>
          <p:cNvPr id="9" name="Picture 8"/>
          <p:cNvPicPr>
            <a:picLocks noChangeAspect="1"/>
          </p:cNvPicPr>
          <p:nvPr/>
        </p:nvPicPr>
        <p:blipFill>
          <a:blip r:embed="rId3"/>
          <a:stretch>
            <a:fillRect/>
          </a:stretch>
        </p:blipFill>
        <p:spPr>
          <a:xfrm>
            <a:off x="8042927" y="700747"/>
            <a:ext cx="3844290" cy="2423453"/>
          </a:xfrm>
          <a:prstGeom prst="rect">
            <a:avLst/>
          </a:prstGeom>
          <a:ln w="3175">
            <a:solidFill>
              <a:schemeClr val="tx1"/>
            </a:solidFill>
          </a:ln>
        </p:spPr>
      </p:pic>
      <p:pic>
        <p:nvPicPr>
          <p:cNvPr id="2052" name="Picture 4" descr="শিশুর ঘুমের পাঁচ অভ্যা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741" y="700747"/>
            <a:ext cx="3888476" cy="242345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0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80160" y="5086726"/>
            <a:ext cx="9846080" cy="1200329"/>
          </a:xfrm>
          <a:prstGeom prst="rect">
            <a:avLst/>
          </a:prstGeom>
          <a:noFill/>
          <a:ln>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দেহ সুস্থ রাখার জন্য প্রতিদিন কী কী নিয়ম মেনে চলতে হবে</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তার একটি তালিকা তৈরি ক</a:t>
            </a:r>
            <a:r>
              <a:rPr lang="en-US" sz="3600" dirty="0" err="1" smtClean="0">
                <a:latin typeface="NikoshBAN" panose="02000000000000000000" pitchFamily="2" charset="0"/>
                <a:cs typeface="NikoshBAN" panose="02000000000000000000" pitchFamily="2" charset="0"/>
              </a:rPr>
              <a:t>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বোর্ডে</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bn-BD"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 name="Frame 6"/>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5513454" y="205740"/>
            <a:ext cx="2118360"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জোড়ায়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6667" b="22667"/>
          <a:stretch/>
        </p:blipFill>
        <p:spPr>
          <a:xfrm>
            <a:off x="2955541" y="852071"/>
            <a:ext cx="3247659" cy="416052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333" b="3111"/>
          <a:stretch/>
        </p:blipFill>
        <p:spPr>
          <a:xfrm>
            <a:off x="6649657" y="852071"/>
            <a:ext cx="2611243" cy="4160520"/>
          </a:xfrm>
          <a:prstGeom prst="rect">
            <a:avLst/>
          </a:prstGeom>
        </p:spPr>
      </p:pic>
    </p:spTree>
    <p:extLst>
      <p:ext uri="{BB962C8B-B14F-4D97-AF65-F5344CB8AC3E}">
        <p14:creationId xmlns:p14="http://schemas.microsoft.com/office/powerpoint/2010/main" val="2546011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800065" y="265749"/>
            <a:ext cx="6591869" cy="707886"/>
          </a:xfrm>
          <a:prstGeom prst="rect">
            <a:avLst/>
          </a:prstGeom>
          <a:noFill/>
          <a:ln>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পাঠ্যবইয়ের সাথে সংযোগ স্থাপন   </a:t>
            </a:r>
            <a:endParaRPr lang="en-GB" sz="4000" dirty="0">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29144" y="1239383"/>
            <a:ext cx="8133712" cy="4312123"/>
          </a:xfrm>
          <a:prstGeom prst="rect">
            <a:avLst/>
          </a:prstGeom>
          <a:ln>
            <a:solidFill>
              <a:schemeClr val="tx1"/>
            </a:solidFill>
            <a:prstDash val="dash"/>
          </a:ln>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488" y="2103120"/>
            <a:ext cx="1985206" cy="249936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893" y="2080880"/>
            <a:ext cx="2024589" cy="2521600"/>
          </a:xfrm>
          <a:prstGeom prst="rect">
            <a:avLst/>
          </a:prstGeom>
        </p:spPr>
      </p:pic>
      <p:sp>
        <p:nvSpPr>
          <p:cNvPr id="6" name="TextBox 5"/>
          <p:cNvSpPr txBox="1"/>
          <p:nvPr/>
        </p:nvSpPr>
        <p:spPr>
          <a:xfrm>
            <a:off x="1417320" y="5804334"/>
            <a:ext cx="9067800" cy="646331"/>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পাঠ্যবইয়ের</a:t>
            </a:r>
            <a:r>
              <a:rPr lang="en-US" sz="3600" dirty="0" smtClean="0">
                <a:latin typeface="NikoshBAN" panose="02000000000000000000" pitchFamily="2" charset="0"/>
                <a:cs typeface="NikoshBAN" panose="02000000000000000000" pitchFamily="2" charset="0"/>
              </a:rPr>
              <a:t> ৫৩ ও ৫৪ </a:t>
            </a:r>
            <a:r>
              <a:rPr lang="en-US" sz="3600" dirty="0" err="1" smtClean="0">
                <a:latin typeface="NikoshBAN" panose="02000000000000000000" pitchFamily="2" charset="0"/>
                <a:cs typeface="NikoshBAN" panose="02000000000000000000" pitchFamily="2" charset="0"/>
              </a:rPr>
              <a:t>পৃষ্টা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পড়</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8301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60317" y="2408790"/>
            <a:ext cx="9149644" cy="1754326"/>
          </a:xfrm>
          <a:prstGeom prst="rect">
            <a:avLst/>
          </a:prstGeom>
          <a:noFill/>
          <a:ln>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১</a:t>
            </a:r>
            <a:r>
              <a:rPr lang="bn-IN"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অপরিচ্ছন্নতার কারণে হয় এমন তিনটি রোগের নাম লেখ।  </a:t>
            </a:r>
          </a:p>
          <a:p>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২</a:t>
            </a:r>
            <a:r>
              <a:rPr lang="bn-IN"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সুস্থ থাকার </a:t>
            </a:r>
            <a:r>
              <a:rPr lang="en-US" sz="3600" dirty="0" err="1" smtClean="0">
                <a:latin typeface="NikoshBAN" panose="02000000000000000000" pitchFamily="2" charset="0"/>
                <a:cs typeface="NikoshBAN" panose="02000000000000000000" pitchFamily="2" charset="0"/>
              </a:rPr>
              <a:t>দু</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টি উপায় </a:t>
            </a:r>
            <a:r>
              <a:rPr lang="bn-IN" sz="3600" dirty="0" smtClean="0">
                <a:latin typeface="NikoshBAN" panose="02000000000000000000" pitchFamily="2" charset="0"/>
                <a:cs typeface="NikoshBAN" panose="02000000000000000000" pitchFamily="2" charset="0"/>
              </a:rPr>
              <a:t>লিখ।</a:t>
            </a:r>
          </a:p>
          <a:p>
            <a:r>
              <a:rPr lang="bn-IN" sz="3600" dirty="0" smtClean="0">
                <a:latin typeface="NikoshBAN" panose="02000000000000000000" pitchFamily="2" charset="0"/>
                <a:cs typeface="NikoshBAN" panose="02000000000000000000" pitchFamily="2" charset="0"/>
              </a:rPr>
              <a:t>  ৩) আমাদের শরীরে কীভাবে রোগ জীবাণু প্রবেশ করে?</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bn-IN" sz="360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526279" y="945220"/>
            <a:ext cx="3703320" cy="646331"/>
          </a:xfrm>
          <a:prstGeom prst="rect">
            <a:avLst/>
          </a:prstGeom>
          <a:solidFill>
            <a:srgbClr val="00B050"/>
          </a:solid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821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1041" y="5373507"/>
            <a:ext cx="10777818" cy="646331"/>
          </a:xfrm>
          <a:prstGeom prst="rect">
            <a:avLst/>
          </a:prstGeom>
          <a:solidFill>
            <a:schemeClr val="accent6">
              <a:lumMod val="60000"/>
              <a:lumOff val="40000"/>
            </a:schemeClr>
          </a:solidFill>
          <a:ln>
            <a:solidFill>
              <a:schemeClr val="tx1"/>
            </a:solidFill>
            <a:prstDash val="sysDo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BD" sz="3600" dirty="0" smtClean="0">
                <a:solidFill>
                  <a:schemeClr val="tx1"/>
                </a:solidFill>
                <a:latin typeface="NikoshBAN" panose="02000000000000000000" pitchFamily="2" charset="0"/>
                <a:cs typeface="NikoshBAN" panose="02000000000000000000" pitchFamily="2" charset="0"/>
              </a:rPr>
              <a:t>সুস্থ থাকার জন্য তুমি কী</a:t>
            </a:r>
            <a:r>
              <a:rPr lang="en-GB"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a:t>
            </a:r>
            <a:r>
              <a:rPr lang="bn-BD" sz="3600" dirty="0" smtClean="0">
                <a:solidFill>
                  <a:schemeClr val="tx1"/>
                </a:solidFill>
                <a:latin typeface="NikoshBAN" panose="02000000000000000000" pitchFamily="2" charset="0"/>
                <a:cs typeface="NikoshBAN" panose="02000000000000000000" pitchFamily="2" charset="0"/>
              </a:rPr>
              <a:t> করবে</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 তার</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একটি তালিকা তৈরি করে আনবে। </a:t>
            </a:r>
            <a:r>
              <a:rPr lang="bn-IN"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126104" y="418674"/>
            <a:ext cx="5939790" cy="646331"/>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6104" y="1232188"/>
            <a:ext cx="5939790" cy="3684576"/>
          </a:xfrm>
          <a:prstGeom prst="rect">
            <a:avLst/>
          </a:prstGeom>
          <a:ln>
            <a:noFill/>
          </a:ln>
          <a:effectLst>
            <a:softEdge rad="112500"/>
          </a:effectLst>
        </p:spPr>
      </p:pic>
    </p:spTree>
    <p:extLst>
      <p:ext uri="{BB962C8B-B14F-4D97-AF65-F5344CB8AC3E}">
        <p14:creationId xmlns:p14="http://schemas.microsoft.com/office/powerpoint/2010/main" val="158700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lcsnap-2014-08-01-17h38m56s25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0057" y="1037613"/>
            <a:ext cx="5697864" cy="2909545"/>
          </a:xfrm>
          <a:prstGeom prst="rect">
            <a:avLst/>
          </a:prstGeom>
          <a:ln w="38100">
            <a:solidFill>
              <a:schemeClr val="tx1"/>
            </a:solidFill>
            <a:prstDash val="sysDot"/>
          </a:ln>
          <a:effectLst>
            <a:glow rad="139700">
              <a:schemeClr val="accent6">
                <a:satMod val="175000"/>
                <a:alpha val="40000"/>
              </a:schemeClr>
            </a:glow>
          </a:effectLst>
        </p:spPr>
      </p:pic>
      <p:sp>
        <p:nvSpPr>
          <p:cNvPr id="8" name="TextBox 7"/>
          <p:cNvSpPr txBox="1"/>
          <p:nvPr/>
        </p:nvSpPr>
        <p:spPr>
          <a:xfrm>
            <a:off x="1138709" y="4770893"/>
            <a:ext cx="4540560" cy="707886"/>
          </a:xfrm>
          <a:prstGeom prst="rect">
            <a:avLst/>
          </a:prstGeom>
          <a:noFill/>
          <a:ln w="3175">
            <a:solidFill>
              <a:schemeClr val="tx1"/>
            </a:solidFill>
          </a:ln>
        </p:spPr>
        <p:txBody>
          <a:bodyPr wrap="square" rtlCol="0">
            <a:spAutoFit/>
          </a:bodyPr>
          <a:lstStyle/>
          <a:p>
            <a:pPr algn="ct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‘পরিষ্কার হাত জীবন বাঁচায়’   </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6537" y="717573"/>
            <a:ext cx="4680630" cy="3933568"/>
          </a:xfrm>
          <a:prstGeom prst="rect">
            <a:avLst/>
          </a:prstGeom>
          <a:ln w="3175">
            <a:solidFill>
              <a:schemeClr val="tx1"/>
            </a:solidFill>
          </a:ln>
        </p:spPr>
      </p:pic>
      <p:sp>
        <p:nvSpPr>
          <p:cNvPr id="17" name="Frame 16"/>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316032" y="5017114"/>
            <a:ext cx="5379720" cy="923330"/>
          </a:xfrm>
          <a:prstGeom prst="rect">
            <a:avLst/>
          </a:prstGeom>
          <a:noFill/>
          <a:ln w="12700">
            <a:solidFill>
              <a:schemeClr val="tx1"/>
            </a:solidFill>
          </a:ln>
        </p:spPr>
        <p:txBody>
          <a:bodyPr wrap="square" rtlCol="0">
            <a:spAutoFit/>
          </a:bodyPr>
          <a:lstStyle/>
          <a:p>
            <a:pPr algn="ctr"/>
            <a:r>
              <a:rPr lang="en-US" sz="5400" b="1" dirty="0" err="1" smtClean="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ধন্যবাদ</a:t>
            </a:r>
            <a:r>
              <a:rPr lang="en-US" sz="5400" b="1" dirty="0" smtClean="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5400" b="1" dirty="0" err="1" smtClean="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সবাইকে</a:t>
            </a:r>
            <a:endParaRPr lang="en-US" sz="5400" b="1" dirty="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52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38958" y="794246"/>
            <a:ext cx="1813317" cy="769441"/>
          </a:xfrm>
          <a:prstGeom prst="rect">
            <a:avLst/>
          </a:prstGeom>
          <a:ln>
            <a:solidFill>
              <a:srgbClr val="C00000"/>
            </a:solidFill>
          </a:ln>
        </p:spPr>
        <p:txBody>
          <a:bodyPr wrap="none">
            <a:spAutoFit/>
          </a:bodyPr>
          <a:lstStyle/>
          <a:p>
            <a:pPr algn="ctr"/>
            <a:r>
              <a:rPr lang="bn-BD" sz="4400" b="1" dirty="0" smtClean="0">
                <a:ln>
                  <a:solidFill>
                    <a:schemeClr val="tx1"/>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পরিচিতি </a:t>
            </a:r>
            <a:endParaRPr lang="en-US" sz="4400" b="1" dirty="0">
              <a:ln>
                <a:solidFill>
                  <a:schemeClr val="tx1"/>
                </a:solidFill>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8" name="TextBox 27"/>
          <p:cNvSpPr txBox="1"/>
          <p:nvPr/>
        </p:nvSpPr>
        <p:spPr>
          <a:xfrm>
            <a:off x="6837701" y="3425664"/>
            <a:ext cx="4724400" cy="1754326"/>
          </a:xfrm>
          <a:prstGeom prst="rect">
            <a:avLst/>
          </a:prstGeom>
          <a:noFill/>
          <a:ln w="3175">
            <a:solidFill>
              <a:schemeClr val="tx1"/>
            </a:solidFill>
          </a:ln>
        </p:spPr>
        <p:txBody>
          <a:bodyPr wrap="square" rtlCol="0">
            <a:spAutoFit/>
          </a:bodyPr>
          <a:lstStyle/>
          <a:p>
            <a:pPr algn="ct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শ্রেণিঃ</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তৃতীয় </a:t>
            </a:r>
          </a:p>
          <a:p>
            <a:pPr algn="ct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বিষয়ঃ প্রাথমিক বিজ্ঞান </a:t>
            </a:r>
          </a:p>
          <a:p>
            <a:pPr algn="ct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সময়ঃ ৩</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০</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মিনিট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9" name="Picture 28" descr="IMG_20151111_111930.jpg"/>
          <p:cNvPicPr>
            <a:picLocks noChangeAspect="1"/>
          </p:cNvPicPr>
          <p:nvPr/>
        </p:nvPicPr>
        <p:blipFill>
          <a:blip r:embed="rId2" cstate="email">
            <a:lum bright="20000" contrast="40000"/>
            <a:extLst>
              <a:ext uri="{28A0092B-C50C-407E-A947-70E740481C1C}">
                <a14:useLocalDpi xmlns:a14="http://schemas.microsoft.com/office/drawing/2010/main"/>
              </a:ext>
            </a:extLst>
          </a:blip>
          <a:srcRect/>
          <a:stretch>
            <a:fillRect/>
          </a:stretch>
        </p:blipFill>
        <p:spPr>
          <a:xfrm>
            <a:off x="8338204" y="343368"/>
            <a:ext cx="2116436" cy="2738928"/>
          </a:xfrm>
          <a:prstGeom prst="rect">
            <a:avLst/>
          </a:prstGeom>
          <a:scene3d>
            <a:camera prst="orthographicFront"/>
            <a:lightRig rig="threePt" dir="t"/>
          </a:scene3d>
          <a:sp3d>
            <a:bevelT w="152400" h="50800" prst="softRound"/>
          </a:sp3d>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8094" y="353404"/>
            <a:ext cx="2195306" cy="2744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87680" y="3374116"/>
            <a:ext cx="5720122" cy="2862322"/>
          </a:xfrm>
          <a:prstGeom prst="rect">
            <a:avLst/>
          </a:prstGeom>
          <a:noFill/>
          <a:ln w="3175">
            <a:solidFill>
              <a:schemeClr val="tx1"/>
            </a:solidFill>
          </a:ln>
        </p:spPr>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আবুল কালাম</a:t>
            </a:r>
          </a:p>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p>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শাহাপুর সরকারি প্রাথমিক বিদ্যালয়</a:t>
            </a:r>
          </a:p>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বানিয়াচং, হবিগঞ্জ।</a:t>
            </a:r>
          </a:p>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০১৭১৮৫০৯১৭১</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4819" y="1671468"/>
            <a:ext cx="2228850" cy="1594866"/>
          </a:xfrm>
          <a:prstGeom prst="rect">
            <a:avLst/>
          </a:prstGeom>
        </p:spPr>
      </p:pic>
      <p:sp>
        <p:nvSpPr>
          <p:cNvPr id="8" name="Frame 7"/>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527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2696" y="1650369"/>
            <a:ext cx="2943210" cy="2699352"/>
          </a:xfrm>
          <a:prstGeom prst="rect">
            <a:avLst/>
          </a:prstGeom>
          <a:ln w="3175">
            <a:solidFill>
              <a:schemeClr val="tx1"/>
            </a:solidFill>
          </a:ln>
        </p:spPr>
      </p:pic>
      <p:sp>
        <p:nvSpPr>
          <p:cNvPr id="33" name="TextBox 32"/>
          <p:cNvSpPr txBox="1"/>
          <p:nvPr/>
        </p:nvSpPr>
        <p:spPr>
          <a:xfrm>
            <a:off x="3082496" y="5035356"/>
            <a:ext cx="5779349" cy="646331"/>
          </a:xfrm>
          <a:prstGeom prst="rect">
            <a:avLst/>
          </a:prstGeom>
          <a:noFill/>
          <a:ln>
            <a:no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কীভাবে আমরা সুস্থ থাকতে পারি? </a:t>
            </a:r>
            <a:r>
              <a:rPr lang="bn-IN"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34" name="TextBox 33"/>
          <p:cNvSpPr txBox="1"/>
          <p:nvPr/>
        </p:nvSpPr>
        <p:spPr>
          <a:xfrm>
            <a:off x="3225906" y="5047162"/>
            <a:ext cx="6038669" cy="646331"/>
          </a:xfrm>
          <a:prstGeom prst="rect">
            <a:avLst/>
          </a:prstGeom>
          <a:noFill/>
          <a:ln>
            <a:no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স্বাস্থ্যবিধি মেনে চললে </a:t>
            </a:r>
            <a:r>
              <a:rPr lang="en-US" sz="3600" dirty="0" err="1" smtClean="0">
                <a:latin typeface="NikoshBAN" panose="02000000000000000000" pitchFamily="2" charset="0"/>
                <a:cs typeface="NikoshBAN" panose="02000000000000000000" pitchFamily="2" charset="0"/>
              </a:rPr>
              <a:t>সুস্থ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581271" y="528428"/>
            <a:ext cx="6781800"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ছবিতে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পাচ্ছ</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4823460" y="544947"/>
            <a:ext cx="2545080"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সবাই অসুস্থ।</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953400" y="5665118"/>
            <a:ext cx="6583680"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তাহলে আজ আমরা কী পড়বো?</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stretch>
            <a:fillRect/>
          </a:stretch>
        </p:blipFill>
        <p:spPr>
          <a:xfrm>
            <a:off x="3324402" y="1666575"/>
            <a:ext cx="4692966" cy="2676742"/>
          </a:xfrm>
          <a:prstGeom prst="rect">
            <a:avLst/>
          </a:prstGeom>
          <a:ln w="3175">
            <a:solidFill>
              <a:schemeClr val="tx1"/>
            </a:solidFill>
          </a:ln>
        </p:spPr>
      </p:pic>
      <p:pic>
        <p:nvPicPr>
          <p:cNvPr id="10" name="Picture 9"/>
          <p:cNvPicPr>
            <a:picLocks noChangeAspect="1"/>
          </p:cNvPicPr>
          <p:nvPr/>
        </p:nvPicPr>
        <p:blipFill>
          <a:blip r:embed="rId4"/>
          <a:stretch>
            <a:fillRect/>
          </a:stretch>
        </p:blipFill>
        <p:spPr>
          <a:xfrm>
            <a:off x="8115864" y="1650369"/>
            <a:ext cx="3839352" cy="2687546"/>
          </a:xfrm>
          <a:prstGeom prst="rect">
            <a:avLst/>
          </a:prstGeom>
          <a:ln w="3175">
            <a:solidFill>
              <a:schemeClr val="tx1"/>
            </a:solidFill>
          </a:ln>
        </p:spPr>
      </p:pic>
    </p:spTree>
    <p:extLst>
      <p:ext uri="{BB962C8B-B14F-4D97-AF65-F5344CB8AC3E}">
        <p14:creationId xmlns:p14="http://schemas.microsoft.com/office/powerpoint/2010/main" val="34231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par>
                                <p:cTn id="15" presetID="2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grpId="1" nodeType="clickEffect">
                                  <p:stCondLst>
                                    <p:cond delay="0"/>
                                  </p:stCondLst>
                                  <p:childTnLst>
                                    <p:anim calcmode="lin" valueType="num">
                                      <p:cBhvr>
                                        <p:cTn id="28" dur="500"/>
                                        <p:tgtEl>
                                          <p:spTgt spid="33"/>
                                        </p:tgtEl>
                                        <p:attrNameLst>
                                          <p:attrName>ppt_w</p:attrName>
                                        </p:attrNameLst>
                                      </p:cBhvr>
                                      <p:tavLst>
                                        <p:tav tm="0">
                                          <p:val>
                                            <p:strVal val="ppt_w"/>
                                          </p:val>
                                        </p:tav>
                                        <p:tav tm="100000">
                                          <p:val>
                                            <p:fltVal val="0"/>
                                          </p:val>
                                        </p:tav>
                                      </p:tavLst>
                                    </p:anim>
                                    <p:anim calcmode="lin" valueType="num">
                                      <p:cBhvr>
                                        <p:cTn id="29" dur="500"/>
                                        <p:tgtEl>
                                          <p:spTgt spid="33"/>
                                        </p:tgtEl>
                                        <p:attrNameLst>
                                          <p:attrName>ppt_h</p:attrName>
                                        </p:attrNameLst>
                                      </p:cBhvr>
                                      <p:tavLst>
                                        <p:tav tm="0">
                                          <p:val>
                                            <p:strVal val="ppt_h"/>
                                          </p:val>
                                        </p:tav>
                                        <p:tav tm="100000">
                                          <p:val>
                                            <p:fltVal val="0"/>
                                          </p:val>
                                        </p:tav>
                                      </p:tavLst>
                                    </p:anim>
                                    <p:set>
                                      <p:cBhvr>
                                        <p:cTn id="30" dur="1" fill="hold">
                                          <p:stCondLst>
                                            <p:cond delay="499"/>
                                          </p:stCondLst>
                                        </p:cTn>
                                        <p:tgtEl>
                                          <p:spTgt spid="33"/>
                                        </p:tgtEl>
                                        <p:attrNameLst>
                                          <p:attrName>style.visibility</p:attrName>
                                        </p:attrNameLst>
                                      </p:cBhvr>
                                      <p:to>
                                        <p:strVal val="hidden"/>
                                      </p:to>
                                    </p:set>
                                  </p:childTnLst>
                                </p:cTn>
                              </p:par>
                              <p:par>
                                <p:cTn id="31" presetID="2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2" grpId="0"/>
      <p:bldP spid="2" grpId="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0891" y="1583351"/>
            <a:ext cx="3694039" cy="2685122"/>
          </a:xfrm>
          <a:prstGeom prst="rect">
            <a:avLst/>
          </a:prstGeom>
          <a:ln w="12700">
            <a:solidFill>
              <a:schemeClr val="tx1"/>
            </a:solidFill>
          </a:ln>
          <a:effectLst>
            <a:glow rad="63500">
              <a:schemeClr val="accent5">
                <a:satMod val="175000"/>
                <a:alpha val="40000"/>
              </a:schemeClr>
            </a:glow>
          </a:effectLst>
        </p:spPr>
      </p:pic>
      <p:sp>
        <p:nvSpPr>
          <p:cNvPr id="4" name="TextBox 3"/>
          <p:cNvSpPr txBox="1"/>
          <p:nvPr/>
        </p:nvSpPr>
        <p:spPr>
          <a:xfrm>
            <a:off x="3337560" y="468510"/>
            <a:ext cx="5746074"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আমাদের আজকের পাঠ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4967062" y="2371914"/>
            <a:ext cx="2962607" cy="1107996"/>
          </a:xfrm>
          <a:prstGeom prst="rect">
            <a:avLst/>
          </a:prstGeom>
          <a:noFill/>
          <a:ln w="3175">
            <a:solidFill>
              <a:schemeClr val="tx1"/>
            </a:solidFill>
          </a:ln>
        </p:spPr>
        <p:txBody>
          <a:bodyPr wrap="square" rtlCol="0">
            <a:spAutoFit/>
          </a:bodyPr>
          <a:lstStyle/>
          <a:p>
            <a:pPr algn="ctr"/>
            <a:r>
              <a:rPr lang="bn-IN" sz="6600" b="1" dirty="0" smtClean="0">
                <a:solidFill>
                  <a:srgbClr val="002060"/>
                </a:solidFill>
                <a:latin typeface="NikoshBAN" panose="02000000000000000000" pitchFamily="2" charset="0"/>
                <a:cs typeface="NikoshBAN" panose="02000000000000000000" pitchFamily="2" charset="0"/>
              </a:rPr>
              <a:t>স্বাস্থ্যবিধি</a:t>
            </a:r>
            <a:endParaRPr lang="en-US" sz="6600" b="1" dirty="0">
              <a:solidFill>
                <a:srgbClr val="002060"/>
              </a:solidFill>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136547" y="5397361"/>
            <a:ext cx="6148100" cy="646331"/>
          </a:xfrm>
          <a:prstGeom prst="rect">
            <a:avLst/>
          </a:prstGeom>
        </p:spPr>
        <p:txBody>
          <a:bodyPr wrap="square">
            <a:spAutoFit/>
          </a:bodyPr>
          <a:lstStyle/>
          <a:p>
            <a:pPr algn="ctr"/>
            <a:r>
              <a:rPr lang="bn-BD" sz="3600" dirty="0">
                <a:ln w="0"/>
                <a:latin typeface="NikoshBAN" pitchFamily="2" charset="0"/>
                <a:cs typeface="NikoshBAN" pitchFamily="2" charset="0"/>
              </a:rPr>
              <a:t>বিশেষ পাঠঃ ‘স্বাস্থ্য এবং রোগ’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628" y="1583351"/>
            <a:ext cx="4433212" cy="2685122"/>
          </a:xfrm>
          <a:prstGeom prst="rect">
            <a:avLst/>
          </a:prstGeom>
          <a:ln w="3175">
            <a:solidFill>
              <a:schemeClr val="tx1"/>
            </a:solidFill>
          </a:ln>
        </p:spPr>
      </p:pic>
      <p:sp>
        <p:nvSpPr>
          <p:cNvPr id="3" name="Rectangle 2"/>
          <p:cNvSpPr/>
          <p:nvPr/>
        </p:nvSpPr>
        <p:spPr>
          <a:xfrm>
            <a:off x="4220308" y="4704014"/>
            <a:ext cx="3980578" cy="646331"/>
          </a:xfrm>
          <a:prstGeom prst="rect">
            <a:avLst/>
          </a:prstGeom>
        </p:spPr>
        <p:txBody>
          <a:bodyPr wrap="none">
            <a:spAutoFit/>
          </a:bodyPr>
          <a:lstStyle/>
          <a:p>
            <a:pPr algn="ctr"/>
            <a:r>
              <a:rPr lang="bn-BD" sz="3600" dirty="0">
                <a:ln w="0"/>
                <a:latin typeface="NikoshBAN" pitchFamily="2" charset="0"/>
                <a:cs typeface="NikoshBAN" pitchFamily="2" charset="0"/>
              </a:rPr>
              <a:t>সাধারন পাঠঃ ‘</a:t>
            </a:r>
            <a:r>
              <a:rPr lang="en-US" sz="3600" dirty="0" err="1">
                <a:ln w="0"/>
                <a:latin typeface="NikoshBAN" pitchFamily="2" charset="0"/>
                <a:cs typeface="NikoshBAN" pitchFamily="2" charset="0"/>
              </a:rPr>
              <a:t>স্বাস্থ্যবিধি</a:t>
            </a:r>
            <a:r>
              <a:rPr lang="bn-BD" sz="3600" dirty="0">
                <a:ln w="0"/>
                <a:latin typeface="NikoshBAN" pitchFamily="2" charset="0"/>
                <a:cs typeface="NikoshBAN" pitchFamily="2" charset="0"/>
              </a:rPr>
              <a:t>’</a:t>
            </a:r>
            <a:r>
              <a:rPr lang="en-US" sz="3600" dirty="0">
                <a:ln w="0"/>
                <a:latin typeface="NikoshBAN" pitchFamily="2" charset="0"/>
                <a:cs typeface="NikoshBAN" pitchFamily="2" charset="0"/>
              </a:rPr>
              <a:t> </a:t>
            </a:r>
            <a:r>
              <a:rPr lang="bn-BD" sz="3600" dirty="0">
                <a:ln w="0"/>
                <a:latin typeface="NikoshBAN" pitchFamily="2" charset="0"/>
                <a:cs typeface="NikoshBAN" pitchFamily="2" charset="0"/>
              </a:rPr>
              <a:t> </a:t>
            </a:r>
          </a:p>
        </p:txBody>
      </p:sp>
    </p:spTree>
    <p:extLst>
      <p:ext uri="{BB962C8B-B14F-4D97-AF65-F5344CB8AC3E}">
        <p14:creationId xmlns:p14="http://schemas.microsoft.com/office/powerpoint/2010/main" val="18810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274820" y="422018"/>
            <a:ext cx="3642360" cy="923330"/>
          </a:xfrm>
          <a:prstGeom prst="rect">
            <a:avLst/>
          </a:prstGeom>
          <a:noFill/>
        </p:spPr>
        <p:txBody>
          <a:bodyPr wrap="square"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শিখনফল</a:t>
            </a:r>
            <a:endParaRPr lang="en-US" sz="54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434340" y="1563410"/>
            <a:ext cx="11323320" cy="3970318"/>
          </a:xfrm>
          <a:prstGeom prst="rect">
            <a:avLst/>
          </a:prstGeom>
          <a:noFill/>
          <a:ln w="3175">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এই পাঠ শেষে শিক্ষার্থীরা...</a:t>
            </a:r>
          </a:p>
          <a:p>
            <a:r>
              <a:rPr lang="bn-IN" sz="3600" dirty="0" smtClean="0">
                <a:latin typeface="NikoshBAN" panose="02000000000000000000" pitchFamily="2" charset="0"/>
                <a:cs typeface="NikoshBAN" panose="02000000000000000000" pitchFamily="2" charset="0"/>
              </a:rPr>
              <a:t> ৯.১.১ কয়েকটি সাধারণ রোগের নাম বলতে পারবে।</a:t>
            </a:r>
          </a:p>
          <a:p>
            <a:r>
              <a:rPr lang="bn-IN" sz="3600" dirty="0" smtClean="0">
                <a:latin typeface="NikoshBAN" panose="02000000000000000000" pitchFamily="2" charset="0"/>
                <a:cs typeface="NikoshBAN" panose="02000000000000000000" pitchFamily="2" charset="0"/>
              </a:rPr>
              <a:t> ৯.১.২ বিভিন্ন রোগে আক্রান্ত হওয়ার কারণ বলতে পারবে।</a:t>
            </a:r>
          </a:p>
          <a:p>
            <a:r>
              <a:rPr lang="bn-IN" sz="3600" dirty="0" smtClean="0">
                <a:latin typeface="NikoshBAN" panose="02000000000000000000" pitchFamily="2" charset="0"/>
                <a:cs typeface="NikoshBAN" panose="02000000000000000000" pitchFamily="2" charset="0"/>
              </a:rPr>
              <a:t> ৯.১.৩ রোগ প্রতিরোধ ও প্রতিকারের উপায় বলতে পারবে।</a:t>
            </a:r>
          </a:p>
          <a:p>
            <a:r>
              <a:rPr lang="bn-IN" sz="3600" dirty="0" smtClean="0">
                <a:latin typeface="NikoshBAN" panose="02000000000000000000" pitchFamily="2" charset="0"/>
                <a:cs typeface="NikoshBAN" panose="02000000000000000000" pitchFamily="2" charset="0"/>
              </a:rPr>
              <a:t> ৯.২.১ নিয়মিত খাদ্য গ্রহণ, কাজ, বিশ্রাম, ঘুম ইত্যাদির প্রয়োজনীয়তা সম্পর্কে বলতে পারবে। </a:t>
            </a:r>
          </a:p>
          <a:p>
            <a:r>
              <a:rPr lang="bn-IN" sz="3600" dirty="0" smtClean="0">
                <a:latin typeface="NikoshBAN" panose="02000000000000000000" pitchFamily="2" charset="0"/>
                <a:cs typeface="NikoshBAN" panose="02000000000000000000" pitchFamily="2" charset="0"/>
              </a:rPr>
              <a:t> ৯.২.২ স্বাস্থ্য ভালো রাখার জন্য বিভিন্ন নিয়ম মেনে চলতে হয় তা বলতে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989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8837" y="1284088"/>
            <a:ext cx="2979705" cy="242759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2365" y="1284086"/>
            <a:ext cx="2662049" cy="242759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86536" y="1284086"/>
            <a:ext cx="2057400" cy="2057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rot="17773537">
            <a:off x="1595695" y="1970527"/>
            <a:ext cx="1428750" cy="790575"/>
          </a:xfrm>
          <a:prstGeom prst="rect">
            <a:avLst/>
          </a:prstGeom>
        </p:spPr>
      </p:pic>
      <p:sp>
        <p:nvSpPr>
          <p:cNvPr id="2" name="TextBox 1"/>
          <p:cNvSpPr txBox="1"/>
          <p:nvPr/>
        </p:nvSpPr>
        <p:spPr>
          <a:xfrm>
            <a:off x="3483000" y="420464"/>
            <a:ext cx="5889600" cy="646331"/>
          </a:xfrm>
          <a:prstGeom prst="rect">
            <a:avLst/>
          </a:prstGeom>
          <a:noFill/>
          <a:ln w="3175">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ছবিগুলো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হচ্ছে</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6" name="Frame 15"/>
          <p:cNvSpPr/>
          <p:nvPr/>
        </p:nvSpPr>
        <p:spPr>
          <a:xfrm>
            <a:off x="-22590" y="9732"/>
            <a:ext cx="123444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06229" y="4043824"/>
            <a:ext cx="11618131" cy="2308324"/>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আমাদের চার পাশে অসংখ্য জীবাণু ছড়িয়ে আছে। কোন কোন জীবাণু মানুষের রোগ সৃষ্টিকরে। দূষিত পানি পান করলে বা দূষিত খাবার খেলে রোগজীবাণু আমাদের শরীরে প্রবেশ করে। ময়লা হাতে চোখ ঘষলে বা অপরিষ্কার হাত মূখে দিলেও জীবাণু দেহে </a:t>
            </a:r>
            <a:r>
              <a:rPr lang="en-US" sz="3600" dirty="0" err="1" smtClean="0">
                <a:latin typeface="NikoshBAN" panose="02000000000000000000" pitchFamily="2" charset="0"/>
                <a:cs typeface="NikoshBAN" panose="02000000000000000000" pitchFamily="2" charset="0"/>
              </a:rPr>
              <a:t>ঢোঁকতে</a:t>
            </a:r>
            <a:r>
              <a:rPr lang="bn-IN" sz="3600" dirty="0" smtClean="0">
                <a:latin typeface="NikoshBAN" panose="02000000000000000000" pitchFamily="2" charset="0"/>
                <a:cs typeface="NikoshBAN" panose="02000000000000000000" pitchFamily="2" charset="0"/>
              </a:rPr>
              <a:t> পারে। দেহের ভেতরে জীবাণু যখন সংখ্যায় বৃদ্ধি পায় তখন অসুস্থ হই।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7"/>
          <a:stretch>
            <a:fillRect/>
          </a:stretch>
        </p:blipFill>
        <p:spPr>
          <a:xfrm>
            <a:off x="4972470" y="1284088"/>
            <a:ext cx="2910659" cy="2430903"/>
          </a:xfrm>
          <a:prstGeom prst="rect">
            <a:avLst/>
          </a:prstGeom>
        </p:spPr>
      </p:pic>
    </p:spTree>
    <p:extLst>
      <p:ext uri="{BB962C8B-B14F-4D97-AF65-F5344CB8AC3E}">
        <p14:creationId xmlns:p14="http://schemas.microsoft.com/office/powerpoint/2010/main" val="31468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320" y="500181"/>
            <a:ext cx="5882640" cy="646331"/>
          </a:xfrm>
          <a:prstGeom prst="rect">
            <a:avLst/>
          </a:prstGeom>
          <a:solidFill>
            <a:schemeClr val="accent2"/>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310910" y="4665619"/>
            <a:ext cx="9677400" cy="1200329"/>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আমরা সাধারণত কী কী রোগে আক্রান্ত হই? তোমার জানা দুটি রোগের নাম লেখ।</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4871"/>
          <a:stretch/>
        </p:blipFill>
        <p:spPr>
          <a:xfrm>
            <a:off x="4875546" y="1636961"/>
            <a:ext cx="2304288" cy="2712027"/>
          </a:xfrm>
          <a:prstGeom prst="rect">
            <a:avLst/>
          </a:prstGeom>
        </p:spPr>
      </p:pic>
      <p:sp>
        <p:nvSpPr>
          <p:cNvPr id="5" name="Frame 4"/>
          <p:cNvSpPr/>
          <p:nvPr/>
        </p:nvSpPr>
        <p:spPr>
          <a:xfrm>
            <a:off x="-22590" y="9732"/>
            <a:ext cx="123444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6370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51591" y="827699"/>
            <a:ext cx="1539114" cy="1483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Picture 27" descr="hand-clean.png"/>
          <p:cNvPicPr>
            <a:picLocks noChangeAspect="1"/>
          </p:cNvPicPr>
          <p:nvPr/>
        </p:nvPicPr>
        <p:blipFill rotWithShape="1">
          <a:blip r:embed="rId3" cstate="email">
            <a:lum contrast="40000"/>
            <a:extLst>
              <a:ext uri="{28A0092B-C50C-407E-A947-70E740481C1C}">
                <a14:useLocalDpi xmlns:a14="http://schemas.microsoft.com/office/drawing/2010/main"/>
              </a:ext>
            </a:extLst>
          </a:blip>
          <a:srcRect/>
          <a:stretch/>
        </p:blipFill>
        <p:spPr>
          <a:xfrm>
            <a:off x="3563900" y="4216941"/>
            <a:ext cx="1044000" cy="1400073"/>
          </a:xfrm>
          <a:prstGeom prst="rect">
            <a:avLst/>
          </a:prstGeom>
        </p:spPr>
      </p:pic>
      <p:sp>
        <p:nvSpPr>
          <p:cNvPr id="29" name="Freeform 28"/>
          <p:cNvSpPr/>
          <p:nvPr/>
        </p:nvSpPr>
        <p:spPr>
          <a:xfrm flipH="1">
            <a:off x="3773271" y="4857446"/>
            <a:ext cx="177420" cy="235222"/>
          </a:xfrm>
          <a:custGeom>
            <a:avLst/>
            <a:gdLst>
              <a:gd name="connsiteX0" fmla="*/ 27731 w 111323"/>
              <a:gd name="connsiteY0" fmla="*/ 0 h 218364"/>
              <a:gd name="connsiteX1" fmla="*/ 27731 w 111323"/>
              <a:gd name="connsiteY1" fmla="*/ 0 h 218364"/>
              <a:gd name="connsiteX2" fmla="*/ 436 w 111323"/>
              <a:gd name="connsiteY2" fmla="*/ 122829 h 218364"/>
              <a:gd name="connsiteX3" fmla="*/ 41379 w 111323"/>
              <a:gd name="connsiteY3" fmla="*/ 150125 h 218364"/>
              <a:gd name="connsiteX4" fmla="*/ 95970 w 111323"/>
              <a:gd name="connsiteY4" fmla="*/ 218364 h 218364"/>
              <a:gd name="connsiteX5" fmla="*/ 68674 w 111323"/>
              <a:gd name="connsiteY5" fmla="*/ 163773 h 218364"/>
              <a:gd name="connsiteX6" fmla="*/ 41379 w 111323"/>
              <a:gd name="connsiteY6" fmla="*/ 109182 h 218364"/>
              <a:gd name="connsiteX7" fmla="*/ 436 w 111323"/>
              <a:gd name="connsiteY7" fmla="*/ 81886 h 218364"/>
              <a:gd name="connsiteX8" fmla="*/ 436 w 111323"/>
              <a:gd name="connsiteY8" fmla="*/ 81886 h 2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23" h="218364">
                <a:moveTo>
                  <a:pt x="27731" y="0"/>
                </a:moveTo>
                <a:lnTo>
                  <a:pt x="27731" y="0"/>
                </a:lnTo>
                <a:cubicBezTo>
                  <a:pt x="18633" y="40943"/>
                  <a:pt x="-3361" y="81060"/>
                  <a:pt x="436" y="122829"/>
                </a:cubicBezTo>
                <a:cubicBezTo>
                  <a:pt x="1921" y="139164"/>
                  <a:pt x="31132" y="137317"/>
                  <a:pt x="41379" y="150125"/>
                </a:cubicBezTo>
                <a:cubicBezTo>
                  <a:pt x="116718" y="244299"/>
                  <a:pt x="-21367" y="140137"/>
                  <a:pt x="95970" y="218364"/>
                </a:cubicBezTo>
                <a:cubicBezTo>
                  <a:pt x="123266" y="136478"/>
                  <a:pt x="114167" y="209266"/>
                  <a:pt x="68674" y="163773"/>
                </a:cubicBezTo>
                <a:cubicBezTo>
                  <a:pt x="54288" y="149387"/>
                  <a:pt x="54403" y="124811"/>
                  <a:pt x="41379" y="109182"/>
                </a:cubicBezTo>
                <a:cubicBezTo>
                  <a:pt x="30878" y="96581"/>
                  <a:pt x="436" y="81886"/>
                  <a:pt x="436" y="81886"/>
                </a:cubicBezTo>
                <a:lnTo>
                  <a:pt x="436" y="81886"/>
                </a:lnTo>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3921797" y="4916977"/>
            <a:ext cx="111323" cy="218364"/>
          </a:xfrm>
          <a:custGeom>
            <a:avLst/>
            <a:gdLst>
              <a:gd name="connsiteX0" fmla="*/ 27731 w 111323"/>
              <a:gd name="connsiteY0" fmla="*/ 0 h 218364"/>
              <a:gd name="connsiteX1" fmla="*/ 27731 w 111323"/>
              <a:gd name="connsiteY1" fmla="*/ 0 h 218364"/>
              <a:gd name="connsiteX2" fmla="*/ 436 w 111323"/>
              <a:gd name="connsiteY2" fmla="*/ 122829 h 218364"/>
              <a:gd name="connsiteX3" fmla="*/ 41379 w 111323"/>
              <a:gd name="connsiteY3" fmla="*/ 150125 h 218364"/>
              <a:gd name="connsiteX4" fmla="*/ 95970 w 111323"/>
              <a:gd name="connsiteY4" fmla="*/ 218364 h 218364"/>
              <a:gd name="connsiteX5" fmla="*/ 68674 w 111323"/>
              <a:gd name="connsiteY5" fmla="*/ 163773 h 218364"/>
              <a:gd name="connsiteX6" fmla="*/ 41379 w 111323"/>
              <a:gd name="connsiteY6" fmla="*/ 109182 h 218364"/>
              <a:gd name="connsiteX7" fmla="*/ 436 w 111323"/>
              <a:gd name="connsiteY7" fmla="*/ 81886 h 218364"/>
              <a:gd name="connsiteX8" fmla="*/ 436 w 111323"/>
              <a:gd name="connsiteY8" fmla="*/ 81886 h 2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23" h="218364">
                <a:moveTo>
                  <a:pt x="27731" y="0"/>
                </a:moveTo>
                <a:lnTo>
                  <a:pt x="27731" y="0"/>
                </a:lnTo>
                <a:cubicBezTo>
                  <a:pt x="18633" y="40943"/>
                  <a:pt x="-3361" y="81060"/>
                  <a:pt x="436" y="122829"/>
                </a:cubicBezTo>
                <a:cubicBezTo>
                  <a:pt x="1921" y="139164"/>
                  <a:pt x="31132" y="137317"/>
                  <a:pt x="41379" y="150125"/>
                </a:cubicBezTo>
                <a:cubicBezTo>
                  <a:pt x="116718" y="244299"/>
                  <a:pt x="-21367" y="140137"/>
                  <a:pt x="95970" y="218364"/>
                </a:cubicBezTo>
                <a:cubicBezTo>
                  <a:pt x="123266" y="136478"/>
                  <a:pt x="114167" y="209266"/>
                  <a:pt x="68674" y="163773"/>
                </a:cubicBezTo>
                <a:cubicBezTo>
                  <a:pt x="54288" y="149387"/>
                  <a:pt x="54403" y="124811"/>
                  <a:pt x="41379" y="109182"/>
                </a:cubicBezTo>
                <a:cubicBezTo>
                  <a:pt x="30878" y="96581"/>
                  <a:pt x="436" y="81886"/>
                  <a:pt x="436" y="81886"/>
                </a:cubicBezTo>
                <a:lnTo>
                  <a:pt x="436" y="81886"/>
                </a:lnTo>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693409" y="4916977"/>
            <a:ext cx="210202" cy="175691"/>
          </a:xfrm>
          <a:custGeom>
            <a:avLst/>
            <a:gdLst>
              <a:gd name="connsiteX0" fmla="*/ 27731 w 111323"/>
              <a:gd name="connsiteY0" fmla="*/ 0 h 218364"/>
              <a:gd name="connsiteX1" fmla="*/ 27731 w 111323"/>
              <a:gd name="connsiteY1" fmla="*/ 0 h 218364"/>
              <a:gd name="connsiteX2" fmla="*/ 436 w 111323"/>
              <a:gd name="connsiteY2" fmla="*/ 122829 h 218364"/>
              <a:gd name="connsiteX3" fmla="*/ 41379 w 111323"/>
              <a:gd name="connsiteY3" fmla="*/ 150125 h 218364"/>
              <a:gd name="connsiteX4" fmla="*/ 95970 w 111323"/>
              <a:gd name="connsiteY4" fmla="*/ 218364 h 218364"/>
              <a:gd name="connsiteX5" fmla="*/ 68674 w 111323"/>
              <a:gd name="connsiteY5" fmla="*/ 163773 h 218364"/>
              <a:gd name="connsiteX6" fmla="*/ 41379 w 111323"/>
              <a:gd name="connsiteY6" fmla="*/ 109182 h 218364"/>
              <a:gd name="connsiteX7" fmla="*/ 436 w 111323"/>
              <a:gd name="connsiteY7" fmla="*/ 81886 h 218364"/>
              <a:gd name="connsiteX8" fmla="*/ 436 w 111323"/>
              <a:gd name="connsiteY8" fmla="*/ 81886 h 2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23" h="218364">
                <a:moveTo>
                  <a:pt x="27731" y="0"/>
                </a:moveTo>
                <a:lnTo>
                  <a:pt x="27731" y="0"/>
                </a:lnTo>
                <a:cubicBezTo>
                  <a:pt x="18633" y="40943"/>
                  <a:pt x="-3361" y="81060"/>
                  <a:pt x="436" y="122829"/>
                </a:cubicBezTo>
                <a:cubicBezTo>
                  <a:pt x="1921" y="139164"/>
                  <a:pt x="31132" y="137317"/>
                  <a:pt x="41379" y="150125"/>
                </a:cubicBezTo>
                <a:cubicBezTo>
                  <a:pt x="116718" y="244299"/>
                  <a:pt x="-21367" y="140137"/>
                  <a:pt x="95970" y="218364"/>
                </a:cubicBezTo>
                <a:cubicBezTo>
                  <a:pt x="123266" y="136478"/>
                  <a:pt x="114167" y="209266"/>
                  <a:pt x="68674" y="163773"/>
                </a:cubicBezTo>
                <a:cubicBezTo>
                  <a:pt x="54288" y="149387"/>
                  <a:pt x="54403" y="124811"/>
                  <a:pt x="41379" y="109182"/>
                </a:cubicBezTo>
                <a:cubicBezTo>
                  <a:pt x="30878" y="96581"/>
                  <a:pt x="436" y="81886"/>
                  <a:pt x="436" y="81886"/>
                </a:cubicBezTo>
                <a:lnTo>
                  <a:pt x="436" y="81886"/>
                </a:lnTo>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849787" y="4874304"/>
            <a:ext cx="111323" cy="218364"/>
          </a:xfrm>
          <a:custGeom>
            <a:avLst/>
            <a:gdLst>
              <a:gd name="connsiteX0" fmla="*/ 27731 w 111323"/>
              <a:gd name="connsiteY0" fmla="*/ 0 h 218364"/>
              <a:gd name="connsiteX1" fmla="*/ 27731 w 111323"/>
              <a:gd name="connsiteY1" fmla="*/ 0 h 218364"/>
              <a:gd name="connsiteX2" fmla="*/ 436 w 111323"/>
              <a:gd name="connsiteY2" fmla="*/ 122829 h 218364"/>
              <a:gd name="connsiteX3" fmla="*/ 41379 w 111323"/>
              <a:gd name="connsiteY3" fmla="*/ 150125 h 218364"/>
              <a:gd name="connsiteX4" fmla="*/ 95970 w 111323"/>
              <a:gd name="connsiteY4" fmla="*/ 218364 h 218364"/>
              <a:gd name="connsiteX5" fmla="*/ 68674 w 111323"/>
              <a:gd name="connsiteY5" fmla="*/ 163773 h 218364"/>
              <a:gd name="connsiteX6" fmla="*/ 41379 w 111323"/>
              <a:gd name="connsiteY6" fmla="*/ 109182 h 218364"/>
              <a:gd name="connsiteX7" fmla="*/ 436 w 111323"/>
              <a:gd name="connsiteY7" fmla="*/ 81886 h 218364"/>
              <a:gd name="connsiteX8" fmla="*/ 436 w 111323"/>
              <a:gd name="connsiteY8" fmla="*/ 81886 h 2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23" h="218364">
                <a:moveTo>
                  <a:pt x="27731" y="0"/>
                </a:moveTo>
                <a:lnTo>
                  <a:pt x="27731" y="0"/>
                </a:lnTo>
                <a:cubicBezTo>
                  <a:pt x="18633" y="40943"/>
                  <a:pt x="-3361" y="81060"/>
                  <a:pt x="436" y="122829"/>
                </a:cubicBezTo>
                <a:cubicBezTo>
                  <a:pt x="1921" y="139164"/>
                  <a:pt x="31132" y="137317"/>
                  <a:pt x="41379" y="150125"/>
                </a:cubicBezTo>
                <a:cubicBezTo>
                  <a:pt x="116718" y="244299"/>
                  <a:pt x="-21367" y="140137"/>
                  <a:pt x="95970" y="218364"/>
                </a:cubicBezTo>
                <a:cubicBezTo>
                  <a:pt x="123266" y="136478"/>
                  <a:pt x="114167" y="209266"/>
                  <a:pt x="68674" y="163773"/>
                </a:cubicBezTo>
                <a:cubicBezTo>
                  <a:pt x="54288" y="149387"/>
                  <a:pt x="54403" y="124811"/>
                  <a:pt x="41379" y="109182"/>
                </a:cubicBezTo>
                <a:cubicBezTo>
                  <a:pt x="30878" y="96581"/>
                  <a:pt x="436" y="81886"/>
                  <a:pt x="436" y="81886"/>
                </a:cubicBezTo>
                <a:lnTo>
                  <a:pt x="436" y="81886"/>
                </a:lnTo>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3792288" y="4878764"/>
            <a:ext cx="111323" cy="218364"/>
          </a:xfrm>
          <a:custGeom>
            <a:avLst/>
            <a:gdLst>
              <a:gd name="connsiteX0" fmla="*/ 27731 w 111323"/>
              <a:gd name="connsiteY0" fmla="*/ 0 h 218364"/>
              <a:gd name="connsiteX1" fmla="*/ 27731 w 111323"/>
              <a:gd name="connsiteY1" fmla="*/ 0 h 218364"/>
              <a:gd name="connsiteX2" fmla="*/ 436 w 111323"/>
              <a:gd name="connsiteY2" fmla="*/ 122829 h 218364"/>
              <a:gd name="connsiteX3" fmla="*/ 41379 w 111323"/>
              <a:gd name="connsiteY3" fmla="*/ 150125 h 218364"/>
              <a:gd name="connsiteX4" fmla="*/ 95970 w 111323"/>
              <a:gd name="connsiteY4" fmla="*/ 218364 h 218364"/>
              <a:gd name="connsiteX5" fmla="*/ 68674 w 111323"/>
              <a:gd name="connsiteY5" fmla="*/ 163773 h 218364"/>
              <a:gd name="connsiteX6" fmla="*/ 41379 w 111323"/>
              <a:gd name="connsiteY6" fmla="*/ 109182 h 218364"/>
              <a:gd name="connsiteX7" fmla="*/ 436 w 111323"/>
              <a:gd name="connsiteY7" fmla="*/ 81886 h 218364"/>
              <a:gd name="connsiteX8" fmla="*/ 436 w 111323"/>
              <a:gd name="connsiteY8" fmla="*/ 81886 h 2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23" h="218364">
                <a:moveTo>
                  <a:pt x="27731" y="0"/>
                </a:moveTo>
                <a:lnTo>
                  <a:pt x="27731" y="0"/>
                </a:lnTo>
                <a:cubicBezTo>
                  <a:pt x="18633" y="40943"/>
                  <a:pt x="-3361" y="81060"/>
                  <a:pt x="436" y="122829"/>
                </a:cubicBezTo>
                <a:cubicBezTo>
                  <a:pt x="1921" y="139164"/>
                  <a:pt x="31132" y="137317"/>
                  <a:pt x="41379" y="150125"/>
                </a:cubicBezTo>
                <a:cubicBezTo>
                  <a:pt x="116718" y="244299"/>
                  <a:pt x="-21367" y="140137"/>
                  <a:pt x="95970" y="218364"/>
                </a:cubicBezTo>
                <a:cubicBezTo>
                  <a:pt x="123266" y="136478"/>
                  <a:pt x="114167" y="209266"/>
                  <a:pt x="68674" y="163773"/>
                </a:cubicBezTo>
                <a:cubicBezTo>
                  <a:pt x="54288" y="149387"/>
                  <a:pt x="54403" y="124811"/>
                  <a:pt x="41379" y="109182"/>
                </a:cubicBezTo>
                <a:cubicBezTo>
                  <a:pt x="30878" y="96581"/>
                  <a:pt x="436" y="81886"/>
                  <a:pt x="436" y="81886"/>
                </a:cubicBezTo>
                <a:lnTo>
                  <a:pt x="436" y="81886"/>
                </a:lnTo>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flipV="1">
            <a:off x="2074464" y="1965280"/>
            <a:ext cx="945334" cy="8207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344742" y="3343649"/>
            <a:ext cx="1245713" cy="2361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310365" y="3433562"/>
            <a:ext cx="881497" cy="2361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3460" y="3970440"/>
            <a:ext cx="1197671" cy="76650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221236" y="3847189"/>
            <a:ext cx="1041042" cy="87390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45937" y="3433562"/>
            <a:ext cx="874721" cy="483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62714" y="1865855"/>
            <a:ext cx="599564" cy="6139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7458" y="2020679"/>
            <a:ext cx="3564000" cy="2669552"/>
          </a:xfrm>
          <a:prstGeom prst="rect">
            <a:avLst/>
          </a:prstGeom>
        </p:spPr>
      </p:pic>
      <p:sp>
        <p:nvSpPr>
          <p:cNvPr id="1028" name="TextBox 1027"/>
          <p:cNvSpPr txBox="1"/>
          <p:nvPr/>
        </p:nvSpPr>
        <p:spPr>
          <a:xfrm>
            <a:off x="5274906" y="311951"/>
            <a:ext cx="3305267" cy="641445"/>
          </a:xfrm>
          <a:prstGeom prst="rect">
            <a:avLst/>
          </a:prstGeom>
          <a:noFill/>
          <a:ln>
            <a:noFill/>
          </a:ln>
        </p:spPr>
        <p:txBody>
          <a:bodyPr wrap="square" rtlCol="0">
            <a:spAutoFit/>
          </a:bodyPr>
          <a:lstStyle/>
          <a:p>
            <a:r>
              <a:rPr lang="en-GB" sz="3600" dirty="0" err="1" smtClean="0">
                <a:latin typeface="NikoshBAN" panose="02000000000000000000" pitchFamily="2" charset="0"/>
                <a:cs typeface="NikoshBAN" panose="02000000000000000000" pitchFamily="2" charset="0"/>
              </a:rPr>
              <a:t>জীবাণু</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দ্বারা</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রোগ</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সৃষ্টি</a:t>
            </a:r>
            <a:r>
              <a:rPr lang="en-GB"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0" name="TextBox 69"/>
          <p:cNvSpPr txBox="1"/>
          <p:nvPr/>
        </p:nvSpPr>
        <p:spPr>
          <a:xfrm>
            <a:off x="3262377" y="5690988"/>
            <a:ext cx="1237300"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হাত</a:t>
            </a:r>
            <a:endParaRPr lang="en-GB" sz="3600" dirty="0">
              <a:latin typeface="NikoshBAN" panose="02000000000000000000" pitchFamily="2" charset="0"/>
              <a:cs typeface="NikoshBAN" panose="02000000000000000000" pitchFamily="2" charset="0"/>
            </a:endParaRPr>
          </a:p>
        </p:txBody>
      </p:sp>
      <p:sp>
        <p:nvSpPr>
          <p:cNvPr id="71" name="TextBox 70"/>
          <p:cNvSpPr txBox="1"/>
          <p:nvPr/>
        </p:nvSpPr>
        <p:spPr>
          <a:xfrm>
            <a:off x="4479698" y="4660320"/>
            <a:ext cx="3187760"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দেহে</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জীবাণুর</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প্রবেশ</a:t>
            </a:r>
            <a:r>
              <a:rPr lang="en-GB"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3" name="TextBox 72"/>
          <p:cNvSpPr txBox="1"/>
          <p:nvPr/>
        </p:nvSpPr>
        <p:spPr>
          <a:xfrm>
            <a:off x="2116612" y="403577"/>
            <a:ext cx="1168436"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খাদ্য</a:t>
            </a:r>
            <a:endParaRPr lang="en-GB" sz="3600" dirty="0">
              <a:latin typeface="NikoshBAN" panose="02000000000000000000" pitchFamily="2" charset="0"/>
              <a:cs typeface="NikoshBAN" panose="02000000000000000000" pitchFamily="2" charset="0"/>
            </a:endParaRPr>
          </a:p>
        </p:txBody>
      </p:sp>
      <p:sp>
        <p:nvSpPr>
          <p:cNvPr id="75" name="TextBox 74"/>
          <p:cNvSpPr txBox="1"/>
          <p:nvPr/>
        </p:nvSpPr>
        <p:spPr>
          <a:xfrm>
            <a:off x="8219943" y="4831058"/>
            <a:ext cx="2730146"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অসুস্থ</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হয়ে</a:t>
            </a:r>
            <a:r>
              <a:rPr lang="en-GB" sz="3600" dirty="0" smtClean="0">
                <a:latin typeface="NikoshBAN" panose="02000000000000000000" pitchFamily="2" charset="0"/>
                <a:cs typeface="NikoshBAN" panose="02000000000000000000" pitchFamily="2" charset="0"/>
              </a:rPr>
              <a:t> </a:t>
            </a:r>
            <a:r>
              <a:rPr lang="en-GB" sz="3600" dirty="0" err="1" smtClean="0">
                <a:latin typeface="NikoshBAN" panose="02000000000000000000" pitchFamily="2" charset="0"/>
                <a:cs typeface="NikoshBAN" panose="02000000000000000000" pitchFamily="2" charset="0"/>
              </a:rPr>
              <a:t>পড়া</a:t>
            </a:r>
            <a:r>
              <a:rPr lang="en-GB"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47" name="Frame 46"/>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How HVAC Can Help Prevent the Spread of Contagious Diseases | 2019-08-12 |  ACHR New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4470" y="2818276"/>
            <a:ext cx="1473704" cy="12541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72239" y="2134702"/>
            <a:ext cx="1300916"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জীবাণু</a:t>
            </a:r>
            <a:endParaRPr lang="en-GB"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14268" y="2024257"/>
            <a:ext cx="936548" cy="2653627"/>
          </a:xfrm>
          <a:prstGeom prst="rect">
            <a:avLst/>
          </a:prstGeom>
        </p:spPr>
      </p:pic>
      <p:pic>
        <p:nvPicPr>
          <p:cNvPr id="3" name="Picture 2"/>
          <p:cNvPicPr>
            <a:picLocks noChangeAspect="1"/>
          </p:cNvPicPr>
          <p:nvPr/>
        </p:nvPicPr>
        <p:blipFill rotWithShape="1">
          <a:blip r:embed="rId7"/>
          <a:srcRect l="13125" t="3555" r="54875" b="3555"/>
          <a:stretch/>
        </p:blipFill>
        <p:spPr>
          <a:xfrm>
            <a:off x="3375659" y="2470652"/>
            <a:ext cx="1010737" cy="1650344"/>
          </a:xfrm>
          <a:prstGeom prst="rect">
            <a:avLst/>
          </a:prstGeom>
        </p:spPr>
      </p:pic>
      <p:sp>
        <p:nvSpPr>
          <p:cNvPr id="72" name="TextBox 71"/>
          <p:cNvSpPr txBox="1"/>
          <p:nvPr/>
        </p:nvSpPr>
        <p:spPr>
          <a:xfrm>
            <a:off x="4047481" y="2666144"/>
            <a:ext cx="946890" cy="646331"/>
          </a:xfrm>
          <a:prstGeom prst="rect">
            <a:avLst/>
          </a:prstGeom>
          <a:noFill/>
        </p:spPr>
        <p:txBody>
          <a:bodyPr wrap="square" rtlCol="0">
            <a:spAutoFit/>
          </a:bodyPr>
          <a:lstStyle/>
          <a:p>
            <a:pPr algn="ctr"/>
            <a:r>
              <a:rPr lang="en-GB" sz="3600" dirty="0" err="1" smtClean="0">
                <a:latin typeface="NikoshBAN" panose="02000000000000000000" pitchFamily="2" charset="0"/>
                <a:cs typeface="NikoshBAN" panose="02000000000000000000" pitchFamily="2" charset="0"/>
              </a:rPr>
              <a:t>পানি</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82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600" fill="hold" grpId="0" nodeType="withEffect">
                                  <p:stCondLst>
                                    <p:cond delay="0"/>
                                  </p:stCondLst>
                                  <p:childTnLst>
                                    <p:animRot by="21600000">
                                      <p:cBhvr>
                                        <p:cTn id="6" dur="5000" fill="hold"/>
                                        <p:tgtEl>
                                          <p:spTgt spid="29"/>
                                        </p:tgtEl>
                                        <p:attrNameLst>
                                          <p:attrName>r</p:attrName>
                                        </p:attrNameLst>
                                      </p:cBhvr>
                                    </p:animRot>
                                  </p:childTnLst>
                                </p:cTn>
                              </p:par>
                              <p:par>
                                <p:cTn id="7" presetID="8" presetClass="emph" presetSubtype="0" repeatCount="indefinite" accel="600" fill="hold" grpId="0" nodeType="withEffect">
                                  <p:stCondLst>
                                    <p:cond delay="0"/>
                                  </p:stCondLst>
                                  <p:childTnLst>
                                    <p:animRot by="21600000">
                                      <p:cBhvr>
                                        <p:cTn id="8" dur="5000" fill="hold"/>
                                        <p:tgtEl>
                                          <p:spTgt spid="30"/>
                                        </p:tgtEl>
                                        <p:attrNameLst>
                                          <p:attrName>r</p:attrName>
                                        </p:attrNameLst>
                                      </p:cBhvr>
                                    </p:animRot>
                                  </p:childTnLst>
                                </p:cTn>
                              </p:par>
                              <p:par>
                                <p:cTn id="9" presetID="8" presetClass="emph" presetSubtype="0" repeatCount="indefinite" accel="600" fill="hold" grpId="0" nodeType="withEffect">
                                  <p:stCondLst>
                                    <p:cond delay="0"/>
                                  </p:stCondLst>
                                  <p:childTnLst>
                                    <p:animRot by="21600000">
                                      <p:cBhvr>
                                        <p:cTn id="10" dur="5000" fill="hold"/>
                                        <p:tgtEl>
                                          <p:spTgt spid="31"/>
                                        </p:tgtEl>
                                        <p:attrNameLst>
                                          <p:attrName>r</p:attrName>
                                        </p:attrNameLst>
                                      </p:cBhvr>
                                    </p:animRot>
                                  </p:childTnLst>
                                </p:cTn>
                              </p:par>
                              <p:par>
                                <p:cTn id="11" presetID="8" presetClass="emph" presetSubtype="0" repeatCount="indefinite" accel="600" fill="hold" grpId="0" nodeType="withEffect">
                                  <p:stCondLst>
                                    <p:cond delay="0"/>
                                  </p:stCondLst>
                                  <p:childTnLst>
                                    <p:animRot by="21600000">
                                      <p:cBhvr>
                                        <p:cTn id="12" dur="5000" fill="hold"/>
                                        <p:tgtEl>
                                          <p:spTgt spid="32"/>
                                        </p:tgtEl>
                                        <p:attrNameLst>
                                          <p:attrName>r</p:attrName>
                                        </p:attrNameLst>
                                      </p:cBhvr>
                                    </p:animRot>
                                  </p:childTnLst>
                                </p:cTn>
                              </p:par>
                              <p:par>
                                <p:cTn id="13" presetID="8" presetClass="emph" presetSubtype="0" repeatCount="indefinite" accel="600" fill="hold" grpId="0" nodeType="withEffect">
                                  <p:stCondLst>
                                    <p:cond delay="0"/>
                                  </p:stCondLst>
                                  <p:childTnLst>
                                    <p:animRot by="21600000">
                                      <p:cBhvr>
                                        <p:cTn id="14" dur="5000" fill="hold"/>
                                        <p:tgtEl>
                                          <p:spTgt spid="3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p:tgtEl>
                                          <p:spTgt spid="42"/>
                                        </p:tgtEl>
                                        <p:attrNameLst>
                                          <p:attrName>ppt_y</p:attrName>
                                        </p:attrNameLst>
                                      </p:cBhvr>
                                      <p:tavLst>
                                        <p:tav tm="0">
                                          <p:val>
                                            <p:strVal val="#ppt_y+#ppt_h*1.125000"/>
                                          </p:val>
                                        </p:tav>
                                        <p:tav tm="100000">
                                          <p:val>
                                            <p:strVal val="#ppt_y"/>
                                          </p:val>
                                        </p:tav>
                                      </p:tavLst>
                                    </p:anim>
                                    <p:animEffect transition="in" filter="wipe(up)">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p:tgtEl>
                                          <p:spTgt spid="41"/>
                                        </p:tgtEl>
                                        <p:attrNameLst>
                                          <p:attrName>ppt_y</p:attrName>
                                        </p:attrNameLst>
                                      </p:cBhvr>
                                      <p:tavLst>
                                        <p:tav tm="0">
                                          <p:val>
                                            <p:strVal val="#ppt_y+#ppt_h*1.125000"/>
                                          </p:val>
                                        </p:tav>
                                        <p:tav tm="100000">
                                          <p:val>
                                            <p:strVal val="#ppt_y"/>
                                          </p:val>
                                        </p:tav>
                                      </p:tavLst>
                                    </p:anim>
                                    <p:animEffect transition="in" filter="wipe(up)">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 calcmode="lin" valueType="num">
                                      <p:cBhvr>
                                        <p:cTn id="50" dur="500" fill="hold"/>
                                        <p:tgtEl>
                                          <p:spTgt spid="72"/>
                                        </p:tgtEl>
                                        <p:attrNameLst>
                                          <p:attrName>ppt_w</p:attrName>
                                        </p:attrNameLst>
                                      </p:cBhvr>
                                      <p:tavLst>
                                        <p:tav tm="0">
                                          <p:val>
                                            <p:fltVal val="0"/>
                                          </p:val>
                                        </p:tav>
                                        <p:tav tm="100000">
                                          <p:val>
                                            <p:strVal val="#ppt_w"/>
                                          </p:val>
                                        </p:tav>
                                      </p:tavLst>
                                    </p:anim>
                                    <p:anim calcmode="lin" valueType="num">
                                      <p:cBhvr>
                                        <p:cTn id="51" dur="500" fill="hold"/>
                                        <p:tgtEl>
                                          <p:spTgt spid="72"/>
                                        </p:tgtEl>
                                        <p:attrNameLst>
                                          <p:attrName>ppt_h</p:attrName>
                                        </p:attrNameLst>
                                      </p:cBhvr>
                                      <p:tavLst>
                                        <p:tav tm="0">
                                          <p:val>
                                            <p:fltVal val="0"/>
                                          </p:val>
                                        </p:tav>
                                        <p:tav tm="100000">
                                          <p:val>
                                            <p:strVal val="#ppt_h"/>
                                          </p:val>
                                        </p:tav>
                                      </p:tavLst>
                                    </p:anim>
                                    <p:animEffect transition="in" filter="fade">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p:tgtEl>
                                          <p:spTgt spid="38"/>
                                        </p:tgtEl>
                                        <p:attrNameLst>
                                          <p:attrName>ppt_y</p:attrName>
                                        </p:attrNameLst>
                                      </p:cBhvr>
                                      <p:tavLst>
                                        <p:tav tm="0">
                                          <p:val>
                                            <p:strVal val="#ppt_y+#ppt_h*1.125000"/>
                                          </p:val>
                                        </p:tav>
                                        <p:tav tm="100000">
                                          <p:val>
                                            <p:strVal val="#ppt_y"/>
                                          </p:val>
                                        </p:tav>
                                      </p:tavLst>
                                    </p:anim>
                                    <p:animEffect transition="in" filter="wipe(up)">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p:tgtEl>
                                          <p:spTgt spid="39"/>
                                        </p:tgtEl>
                                        <p:attrNameLst>
                                          <p:attrName>ppt_y</p:attrName>
                                        </p:attrNameLst>
                                      </p:cBhvr>
                                      <p:tavLst>
                                        <p:tav tm="0">
                                          <p:val>
                                            <p:strVal val="#ppt_y+#ppt_h*1.125000"/>
                                          </p:val>
                                        </p:tav>
                                        <p:tav tm="100000">
                                          <p:val>
                                            <p:strVal val="#ppt_y"/>
                                          </p:val>
                                        </p:tav>
                                      </p:tavLst>
                                    </p:anim>
                                    <p:animEffect transition="in" filter="wipe(up)">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p:tgtEl>
                                          <p:spTgt spid="40"/>
                                        </p:tgtEl>
                                        <p:attrNameLst>
                                          <p:attrName>ppt_y</p:attrName>
                                        </p:attrNameLst>
                                      </p:cBhvr>
                                      <p:tavLst>
                                        <p:tav tm="0">
                                          <p:val>
                                            <p:strVal val="#ppt_y+#ppt_h*1.125000"/>
                                          </p:val>
                                        </p:tav>
                                        <p:tav tm="100000">
                                          <p:val>
                                            <p:strVal val="#ppt_y"/>
                                          </p:val>
                                        </p:tav>
                                      </p:tavLst>
                                    </p:anim>
                                    <p:animEffect transition="in" filter="wipe(up)">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p:tgtEl>
                                          <p:spTgt spid="37"/>
                                        </p:tgtEl>
                                        <p:attrNameLst>
                                          <p:attrName>ppt_y</p:attrName>
                                        </p:attrNameLst>
                                      </p:cBhvr>
                                      <p:tavLst>
                                        <p:tav tm="0">
                                          <p:val>
                                            <p:strVal val="#ppt_y+#ppt_h*1.125000"/>
                                          </p:val>
                                        </p:tav>
                                        <p:tav tm="100000">
                                          <p:val>
                                            <p:strVal val="#ppt_y"/>
                                          </p:val>
                                        </p:tav>
                                      </p:tavLst>
                                    </p:anim>
                                    <p:animEffect transition="in" filter="wipe(up)">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1"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p:tgtEl>
                                          <p:spTgt spid="75"/>
                                        </p:tgtEl>
                                        <p:attrNameLst>
                                          <p:attrName>ppt_y</p:attrName>
                                        </p:attrNameLst>
                                      </p:cBhvr>
                                      <p:tavLst>
                                        <p:tav tm="0">
                                          <p:val>
                                            <p:strVal val="#ppt_y-#ppt_h*1.125000"/>
                                          </p:val>
                                        </p:tav>
                                        <p:tav tm="100000">
                                          <p:val>
                                            <p:strVal val="#ppt_y"/>
                                          </p:val>
                                        </p:tav>
                                      </p:tavLst>
                                    </p:anim>
                                    <p:animEffect transition="in" filter="wipe(down)">
                                      <p:cBhvr>
                                        <p:cTn id="9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70" grpId="0"/>
      <p:bldP spid="71" grpId="0"/>
      <p:bldP spid="73" grpId="0"/>
      <p:bldP spid="75" grpId="0"/>
      <p:bldP spid="46"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484293" y="1486585"/>
            <a:ext cx="2647666" cy="646331"/>
          </a:xfrm>
          <a:prstGeom prst="rect">
            <a:avLst/>
          </a:prstGeom>
          <a:noFill/>
          <a:ln>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দলগত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smtClean="0">
              <a:latin typeface="NikoshBAN" panose="02000000000000000000" pitchFamily="2" charset="0"/>
              <a:cs typeface="NikoshBAN" panose="02000000000000000000" pitchFamily="2" charset="0"/>
            </a:endParaRPr>
          </a:p>
        </p:txBody>
      </p:sp>
      <p:pic>
        <p:nvPicPr>
          <p:cNvPr id="12" name="Picture 11" descr="a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6251" y="461546"/>
            <a:ext cx="6083306" cy="3706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rame 10"/>
          <p:cNvSpPr/>
          <p:nvPr/>
        </p:nvSpPr>
        <p:spPr>
          <a:xfrm>
            <a:off x="0" y="0"/>
            <a:ext cx="12192000" cy="6858000"/>
          </a:xfrm>
          <a:prstGeom prst="frame">
            <a:avLst>
              <a:gd name="adj1" fmla="val 2500"/>
            </a:avLst>
          </a:prstGeom>
          <a:gradFill>
            <a:gsLst>
              <a:gs pos="0">
                <a:srgbClr val="00B050"/>
              </a:gs>
              <a:gs pos="50000">
                <a:srgbClr val="7030A0"/>
              </a:gs>
              <a:gs pos="77000">
                <a:srgbClr val="002060"/>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6527758"/>
              </p:ext>
            </p:extLst>
          </p:nvPr>
        </p:nvGraphicFramePr>
        <p:xfrm>
          <a:off x="2584105" y="4421386"/>
          <a:ext cx="8666480" cy="1889760"/>
        </p:xfrm>
        <a:graphic>
          <a:graphicData uri="http://schemas.openxmlformats.org/drawingml/2006/table">
            <a:tbl>
              <a:tblPr firstRow="1" bandRow="1">
                <a:tableStyleId>{5C22544A-7EE6-4342-B048-85BDC9FD1C3A}</a:tableStyleId>
              </a:tblPr>
              <a:tblGrid>
                <a:gridCol w="4333240">
                  <a:extLst>
                    <a:ext uri="{9D8B030D-6E8A-4147-A177-3AD203B41FA5}">
                      <a16:colId xmlns:a16="http://schemas.microsoft.com/office/drawing/2014/main" val="964926018"/>
                    </a:ext>
                  </a:extLst>
                </a:gridCol>
                <a:gridCol w="4333240">
                  <a:extLst>
                    <a:ext uri="{9D8B030D-6E8A-4147-A177-3AD203B41FA5}">
                      <a16:colId xmlns:a16="http://schemas.microsoft.com/office/drawing/2014/main" val="1642007227"/>
                    </a:ext>
                  </a:extLst>
                </a:gridCol>
              </a:tblGrid>
              <a:tr h="857866">
                <a:tc>
                  <a:txBody>
                    <a:bodyPr/>
                    <a:lstStyle/>
                    <a:p>
                      <a:pPr algn="ctr"/>
                      <a:r>
                        <a:rPr lang="bn-IN" sz="2800" b="0" dirty="0" smtClean="0">
                          <a:solidFill>
                            <a:schemeClr val="tx1"/>
                          </a:solidFill>
                          <a:latin typeface="NikoshBAN" panose="02000000000000000000" pitchFamily="2" charset="0"/>
                          <a:cs typeface="NikoshBAN" panose="02000000000000000000" pitchFamily="2" charset="0"/>
                        </a:rPr>
                        <a:t>আমাদের কেন অসুখ</a:t>
                      </a:r>
                      <a:r>
                        <a:rPr lang="bn-IN" sz="2800" b="0" baseline="0" dirty="0" smtClean="0">
                          <a:solidFill>
                            <a:schemeClr val="tx1"/>
                          </a:solidFill>
                          <a:latin typeface="NikoshBAN" panose="02000000000000000000" pitchFamily="2" charset="0"/>
                          <a:cs typeface="NikoshBAN" panose="02000000000000000000" pitchFamily="2" charset="0"/>
                        </a:rPr>
                        <a:t> হয়? তিনটি কারণ উল্লেখ করো।</a:t>
                      </a:r>
                      <a:endParaRPr lang="en-US" sz="2800" b="0" dirty="0">
                        <a:solidFill>
                          <a:schemeClr val="tx1"/>
                        </a:solidFill>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3744088251"/>
                  </a:ext>
                </a:extLst>
              </a:tr>
              <a:tr h="857866">
                <a:tc>
                  <a:txBody>
                    <a:bodyPr/>
                    <a:lstStyle/>
                    <a:p>
                      <a:pPr algn="ctr"/>
                      <a:r>
                        <a:rPr lang="bn-IN" sz="2800" dirty="0" smtClean="0">
                          <a:latin typeface="NikoshBAN" panose="02000000000000000000" pitchFamily="2" charset="0"/>
                          <a:cs typeface="NikoshBAN" panose="02000000000000000000" pitchFamily="2" charset="0"/>
                        </a:rPr>
                        <a:t>আমরা কীভাবে সুস্থ</a:t>
                      </a:r>
                      <a:r>
                        <a:rPr lang="bn-IN" sz="2800" baseline="0" dirty="0" smtClean="0">
                          <a:latin typeface="NikoshBAN" panose="02000000000000000000" pitchFamily="2" charset="0"/>
                          <a:cs typeface="NikoshBAN" panose="02000000000000000000" pitchFamily="2" charset="0"/>
                        </a:rPr>
                        <a:t> থাকতে পারি সেই সম্পর্কে পাঁচটি বাখ্য লিখ।</a:t>
                      </a:r>
                      <a:endParaRPr lang="en-US" sz="28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1362564907"/>
                  </a:ext>
                </a:extLst>
              </a:tr>
            </a:tbl>
          </a:graphicData>
        </a:graphic>
      </p:graphicFrame>
      <p:sp>
        <p:nvSpPr>
          <p:cNvPr id="3" name="Rectangle 2"/>
          <p:cNvSpPr/>
          <p:nvPr/>
        </p:nvSpPr>
        <p:spPr>
          <a:xfrm>
            <a:off x="643124" y="4576940"/>
            <a:ext cx="1470274" cy="646331"/>
          </a:xfrm>
          <a:prstGeom prst="rect">
            <a:avLst/>
          </a:prstGeom>
        </p:spPr>
        <p:txBody>
          <a:bodyPr wrap="none">
            <a:spAutoFit/>
          </a:bodyPr>
          <a:lstStyle/>
          <a:p>
            <a:r>
              <a:rPr lang="bn-IN" sz="3600" dirty="0" smtClean="0">
                <a:latin typeface="NikoshBAN" panose="02000000000000000000" pitchFamily="2" charset="0"/>
                <a:cs typeface="NikoshBAN" panose="02000000000000000000" pitchFamily="2" charset="0"/>
              </a:rPr>
              <a:t>১</a:t>
            </a:r>
            <a:r>
              <a:rPr lang="bn-BD" sz="3600" dirty="0" smtClean="0">
                <a:latin typeface="NikoshBAN" panose="02000000000000000000" pitchFamily="2" charset="0"/>
                <a:cs typeface="NikoshBAN" panose="02000000000000000000" pitchFamily="2" charset="0"/>
              </a:rPr>
              <a:t>নং </a:t>
            </a:r>
            <a:r>
              <a:rPr lang="bn-BD" sz="3600" dirty="0">
                <a:latin typeface="NikoshBAN" panose="02000000000000000000" pitchFamily="2" charset="0"/>
                <a:cs typeface="NikoshBAN" panose="02000000000000000000" pitchFamily="2" charset="0"/>
              </a:rPr>
              <a:t>দল-</a:t>
            </a:r>
            <a:endParaRPr lang="en-US" sz="3600" dirty="0"/>
          </a:p>
        </p:txBody>
      </p:sp>
      <p:sp>
        <p:nvSpPr>
          <p:cNvPr id="4" name="Rectangle 3"/>
          <p:cNvSpPr/>
          <p:nvPr/>
        </p:nvSpPr>
        <p:spPr>
          <a:xfrm>
            <a:off x="643124" y="5394304"/>
            <a:ext cx="1487908" cy="646331"/>
          </a:xfrm>
          <a:prstGeom prst="rect">
            <a:avLst/>
          </a:prstGeom>
        </p:spPr>
        <p:txBody>
          <a:bodyPr wrap="none">
            <a:spAutoFit/>
          </a:bodyPr>
          <a:lstStyle/>
          <a:p>
            <a:pPr algn="ctr"/>
            <a:r>
              <a:rPr lang="bn-BD" sz="3600" dirty="0">
                <a:latin typeface="NikoshBAN" panose="02000000000000000000" pitchFamily="2" charset="0"/>
                <a:cs typeface="NikoshBAN" panose="02000000000000000000" pitchFamily="2" charset="0"/>
              </a:rPr>
              <a:t>২নং দল-</a:t>
            </a:r>
            <a:endParaRPr lang="en-US" sz="3600" dirty="0"/>
          </a:p>
        </p:txBody>
      </p:sp>
    </p:spTree>
    <p:extLst>
      <p:ext uri="{BB962C8B-B14F-4D97-AF65-F5344CB8AC3E}">
        <p14:creationId xmlns:p14="http://schemas.microsoft.com/office/powerpoint/2010/main" val="456844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452</Words>
  <Application>Microsoft Office PowerPoint</Application>
  <PresentationFormat>Widescreen</PresentationFormat>
  <Paragraphs>64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36</cp:revision>
  <dcterms:created xsi:type="dcterms:W3CDTF">2020-11-17T06:19:53Z</dcterms:created>
  <dcterms:modified xsi:type="dcterms:W3CDTF">2020-11-18T06:35:29Z</dcterms:modified>
</cp:coreProperties>
</file>