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52" r:id="rId2"/>
    <p:sldId id="338" r:id="rId3"/>
    <p:sldId id="336" r:id="rId4"/>
    <p:sldId id="335" r:id="rId5"/>
    <p:sldId id="353" r:id="rId6"/>
    <p:sldId id="354" r:id="rId7"/>
    <p:sldId id="356" r:id="rId8"/>
    <p:sldId id="357" r:id="rId9"/>
    <p:sldId id="340" r:id="rId10"/>
    <p:sldId id="296" r:id="rId11"/>
    <p:sldId id="291" r:id="rId12"/>
    <p:sldId id="358" r:id="rId13"/>
    <p:sldId id="359" r:id="rId14"/>
    <p:sldId id="360" r:id="rId15"/>
    <p:sldId id="350" r:id="rId16"/>
    <p:sldId id="361" r:id="rId17"/>
    <p:sldId id="362" r:id="rId18"/>
    <p:sldId id="363" r:id="rId19"/>
    <p:sldId id="364" r:id="rId20"/>
    <p:sldId id="365" r:id="rId21"/>
    <p:sldId id="348" r:id="rId22"/>
    <p:sldId id="349" r:id="rId23"/>
    <p:sldId id="337" r:id="rId24"/>
  </p:sldIdLst>
  <p:sldSz cx="9144000" cy="5143500" type="screen16x9"/>
  <p:notesSz cx="6858000" cy="9144000"/>
  <p:defaultText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7B9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146" autoAdjust="0"/>
  </p:normalViewPr>
  <p:slideViewPr>
    <p:cSldViewPr>
      <p:cViewPr>
        <p:scale>
          <a:sx n="70" d="100"/>
          <a:sy n="70" d="100"/>
        </p:scale>
        <p:origin x="-1350" y="-31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03E5B-0E59-430B-B03C-881C8182A29A}" type="datetimeFigureOut">
              <a:rPr lang="en-US" smtClean="0"/>
              <a:pPr/>
              <a:t>11/18/2020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18BA5-8EA3-4D5E-BC7B-EF85F962DA17}" type="slidenum">
              <a:rPr lang="en-US" smtClean="0"/>
              <a:pPr/>
              <a:t>‹#›</a:t>
            </a:fld>
            <a:endParaRPr lang="en-US"/>
          </a:p>
        </p:txBody>
      </p:sp>
    </p:spTree>
    <p:extLst>
      <p:ext uri="{BB962C8B-B14F-4D97-AF65-F5344CB8AC3E}">
        <p14:creationId xmlns:p14="http://schemas.microsoft.com/office/powerpoint/2010/main" xmlns="" val="4113475830"/>
      </p:ext>
    </p:extLst>
  </p:cSld>
  <p:clrMap bg1="lt1" tx1="dk1" bg2="lt2" tx2="dk2" accent1="accent1" accent2="accent2" accent3="accent3" accent4="accent4" accent5="accent5" accent6="accent6" hlink="hlink" folHlink="folHlink"/>
  <p:notesStyle>
    <a:lvl1pPr marL="0" algn="l" defTabSz="914288" rtl="0" eaLnBrk="1" latinLnBrk="0" hangingPunct="1">
      <a:defRPr sz="1200" kern="1200">
        <a:solidFill>
          <a:schemeClr val="tx1"/>
        </a:solidFill>
        <a:latin typeface="+mn-lt"/>
        <a:ea typeface="+mn-ea"/>
        <a:cs typeface="+mn-cs"/>
      </a:defRPr>
    </a:lvl1pPr>
    <a:lvl2pPr marL="457142" algn="l" defTabSz="914288" rtl="0" eaLnBrk="1" latinLnBrk="0" hangingPunct="1">
      <a:defRPr sz="1200" kern="1200">
        <a:solidFill>
          <a:schemeClr val="tx1"/>
        </a:solidFill>
        <a:latin typeface="+mn-lt"/>
        <a:ea typeface="+mn-ea"/>
        <a:cs typeface="+mn-cs"/>
      </a:defRPr>
    </a:lvl2pPr>
    <a:lvl3pPr marL="914288" algn="l" defTabSz="914288" rtl="0" eaLnBrk="1" latinLnBrk="0" hangingPunct="1">
      <a:defRPr sz="1200" kern="1200">
        <a:solidFill>
          <a:schemeClr val="tx1"/>
        </a:solidFill>
        <a:latin typeface="+mn-lt"/>
        <a:ea typeface="+mn-ea"/>
        <a:cs typeface="+mn-cs"/>
      </a:defRPr>
    </a:lvl3pPr>
    <a:lvl4pPr marL="1371430" algn="l" defTabSz="914288" rtl="0" eaLnBrk="1" latinLnBrk="0" hangingPunct="1">
      <a:defRPr sz="1200" kern="1200">
        <a:solidFill>
          <a:schemeClr val="tx1"/>
        </a:solidFill>
        <a:latin typeface="+mn-lt"/>
        <a:ea typeface="+mn-ea"/>
        <a:cs typeface="+mn-cs"/>
      </a:defRPr>
    </a:lvl4pPr>
    <a:lvl5pPr marL="1828574" algn="l" defTabSz="914288" rtl="0" eaLnBrk="1" latinLnBrk="0" hangingPunct="1">
      <a:defRPr sz="1200" kern="1200">
        <a:solidFill>
          <a:schemeClr val="tx1"/>
        </a:solidFill>
        <a:latin typeface="+mn-lt"/>
        <a:ea typeface="+mn-ea"/>
        <a:cs typeface="+mn-cs"/>
      </a:defRPr>
    </a:lvl5pPr>
    <a:lvl6pPr marL="2285715" algn="l" defTabSz="914288" rtl="0" eaLnBrk="1" latinLnBrk="0" hangingPunct="1">
      <a:defRPr sz="1200" kern="1200">
        <a:solidFill>
          <a:schemeClr val="tx1"/>
        </a:solidFill>
        <a:latin typeface="+mn-lt"/>
        <a:ea typeface="+mn-ea"/>
        <a:cs typeface="+mn-cs"/>
      </a:defRPr>
    </a:lvl6pPr>
    <a:lvl7pPr marL="2742857" algn="l" defTabSz="914288" rtl="0" eaLnBrk="1" latinLnBrk="0" hangingPunct="1">
      <a:defRPr sz="1200" kern="1200">
        <a:solidFill>
          <a:schemeClr val="tx1"/>
        </a:solidFill>
        <a:latin typeface="+mn-lt"/>
        <a:ea typeface="+mn-ea"/>
        <a:cs typeface="+mn-cs"/>
      </a:defRPr>
    </a:lvl7pPr>
    <a:lvl8pPr marL="3200000" algn="l" defTabSz="914288" rtl="0" eaLnBrk="1" latinLnBrk="0" hangingPunct="1">
      <a:defRPr sz="1200" kern="1200">
        <a:solidFill>
          <a:schemeClr val="tx1"/>
        </a:solidFill>
        <a:latin typeface="+mn-lt"/>
        <a:ea typeface="+mn-ea"/>
        <a:cs typeface="+mn-cs"/>
      </a:defRPr>
    </a:lvl8pPr>
    <a:lvl9pPr marL="3657143" algn="l" defTabSz="9142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Advance to suspension.</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pPr/>
              <a:t>4</a:t>
            </a:fld>
            <a:endParaRPr lang="en-US"/>
          </a:p>
        </p:txBody>
      </p:sp>
    </p:spTree>
    <p:extLst>
      <p:ext uri="{BB962C8B-B14F-4D97-AF65-F5344CB8AC3E}">
        <p14:creationId xmlns="" xmlns:p14="http://schemas.microsoft.com/office/powerpoint/2010/main" val="4176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2" indent="0" algn="ctr">
              <a:buNone/>
              <a:defRPr>
                <a:solidFill>
                  <a:schemeClr val="tx1">
                    <a:tint val="75000"/>
                  </a:schemeClr>
                </a:solidFill>
              </a:defRPr>
            </a:lvl2pPr>
            <a:lvl3pPr marL="914288" indent="0" algn="ctr">
              <a:buNone/>
              <a:defRPr>
                <a:solidFill>
                  <a:schemeClr val="tx1">
                    <a:tint val="75000"/>
                  </a:schemeClr>
                </a:solidFill>
              </a:defRPr>
            </a:lvl3pPr>
            <a:lvl4pPr marL="1371430" indent="0" algn="ctr">
              <a:buNone/>
              <a:defRPr>
                <a:solidFill>
                  <a:schemeClr val="tx1">
                    <a:tint val="75000"/>
                  </a:schemeClr>
                </a:solidFill>
              </a:defRPr>
            </a:lvl4pPr>
            <a:lvl5pPr marL="1828574"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2" indent="0">
              <a:buNone/>
              <a:defRPr sz="1800">
                <a:solidFill>
                  <a:schemeClr val="tx1">
                    <a:tint val="75000"/>
                  </a:schemeClr>
                </a:solidFill>
              </a:defRPr>
            </a:lvl2pPr>
            <a:lvl3pPr marL="914288" indent="0">
              <a:buNone/>
              <a:defRPr sz="1600">
                <a:solidFill>
                  <a:schemeClr val="tx1">
                    <a:tint val="75000"/>
                  </a:schemeClr>
                </a:solidFill>
              </a:defRPr>
            </a:lvl3pPr>
            <a:lvl4pPr marL="1371430" indent="0">
              <a:buNone/>
              <a:defRPr sz="1400">
                <a:solidFill>
                  <a:schemeClr val="tx1">
                    <a:tint val="75000"/>
                  </a:schemeClr>
                </a:solidFill>
              </a:defRPr>
            </a:lvl4pPr>
            <a:lvl5pPr marL="1828574" indent="0">
              <a:buNone/>
              <a:defRPr sz="1400">
                <a:solidFill>
                  <a:schemeClr val="tx1">
                    <a:tint val="75000"/>
                  </a:schemeClr>
                </a:solidFill>
              </a:defRPr>
            </a:lvl5pPr>
            <a:lvl6pPr marL="2285715" indent="0">
              <a:buNone/>
              <a:defRPr sz="1400">
                <a:solidFill>
                  <a:schemeClr val="tx1">
                    <a:tint val="75000"/>
                  </a:schemeClr>
                </a:solidFill>
              </a:defRPr>
            </a:lvl6pPr>
            <a:lvl7pPr marL="2742857" indent="0">
              <a:buNone/>
              <a:defRPr sz="1400">
                <a:solidFill>
                  <a:schemeClr val="tx1">
                    <a:tint val="75000"/>
                  </a:schemeClr>
                </a:solidFill>
              </a:defRPr>
            </a:lvl7pPr>
            <a:lvl8pPr marL="3200000" indent="0">
              <a:buNone/>
              <a:defRPr sz="1400">
                <a:solidFill>
                  <a:schemeClr val="tx1">
                    <a:tint val="75000"/>
                  </a:schemeClr>
                </a:solidFill>
              </a:defRPr>
            </a:lvl8pPr>
            <a:lvl9pPr marL="36571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endParaRPr lang="en-US" dirty="0"/>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0" tIns="45715" rIns="91430" bIns="45715" rtlCol="0" anchor="ctr"/>
          <a:lstStyle>
            <a:lvl1pPr algn="l">
              <a:defRPr sz="1200">
                <a:solidFill>
                  <a:schemeClr val="tx1">
                    <a:tint val="75000"/>
                  </a:schemeClr>
                </a:solidFill>
              </a:defRPr>
            </a:lvl1pPr>
          </a:lstStyle>
          <a:p>
            <a:fld id="{1D8BD707-D9CF-40AE-B4C6-C98DA3205C09}" type="datetimeFigureOut">
              <a:rPr lang="en-US" smtClean="0"/>
              <a:pPr/>
              <a:t>11/18/2020</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0" tIns="45715" rIns="91430" bIns="45715"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88" rtl="0" eaLnBrk="1" latinLnBrk="0" hangingPunct="1">
        <a:spcBef>
          <a:spcPct val="0"/>
        </a:spcBef>
        <a:buNone/>
        <a:defRPr sz="4400" kern="1200">
          <a:solidFill>
            <a:schemeClr val="tx1"/>
          </a:solidFill>
          <a:latin typeface="+mj-lt"/>
          <a:ea typeface="+mj-ea"/>
          <a:cs typeface="+mj-cs"/>
        </a:defRPr>
      </a:lvl1pPr>
    </p:titleStyle>
    <p:bodyStyle>
      <a:lvl1pPr marL="342857" indent="-342857" algn="l" defTabSz="91428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9" indent="-285715" algn="l" defTabSz="91428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8" indent="-228570" algn="l" defTabSz="91428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0"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44"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85"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0"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3"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l2.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3181350"/>
            <a:ext cx="5334000" cy="1447800"/>
          </a:xfrm>
          <a:prstGeom prst="rect">
            <a:avLst/>
          </a:prstGeom>
          <a:ln/>
        </p:spPr>
        <p:style>
          <a:lnRef idx="0">
            <a:schemeClr val="accent4"/>
          </a:lnRef>
          <a:fillRef idx="3">
            <a:schemeClr val="accent4"/>
          </a:fillRef>
          <a:effectRef idx="3">
            <a:schemeClr val="accent4"/>
          </a:effectRef>
          <a:fontRef idx="minor">
            <a:schemeClr val="lt1"/>
          </a:fontRef>
        </p:style>
        <p:txBody>
          <a:bodyPr lIns="91430" tIns="45715" rIns="91430" bIns="45715" rtlCol="0" anchor="ctr"/>
          <a:lstStyle/>
          <a:p>
            <a:pPr algn="ctr"/>
            <a:r>
              <a:rPr lang="en-US" sz="8800" b="1" dirty="0" smtClean="0">
                <a:solidFill>
                  <a:schemeClr val="tx1"/>
                </a:solidFill>
                <a:latin typeface="Times New Roman" pitchFamily="18" charset="0"/>
                <a:cs typeface="Times New Roman" pitchFamily="18" charset="0"/>
              </a:rPr>
              <a:t>Sentence  </a:t>
            </a:r>
            <a:endParaRPr lang="en-US" sz="8800" b="1" dirty="0">
              <a:solidFill>
                <a:schemeClr val="tx1"/>
              </a:solidFill>
              <a:latin typeface="Times New Roman" pitchFamily="18" charset="0"/>
              <a:cs typeface="Times New Roman" pitchFamily="18" charset="0"/>
            </a:endParaRPr>
          </a:p>
        </p:txBody>
      </p:sp>
      <p:sp>
        <p:nvSpPr>
          <p:cNvPr id="15" name="Rectangle 14"/>
          <p:cNvSpPr/>
          <p:nvPr/>
        </p:nvSpPr>
        <p:spPr>
          <a:xfrm>
            <a:off x="2998146" y="841178"/>
            <a:ext cx="3962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2800" b="1" dirty="0" smtClean="0">
                <a:solidFill>
                  <a:srgbClr val="00B050"/>
                </a:solidFill>
                <a:latin typeface="Times New Roman" pitchFamily="18" charset="0"/>
                <a:cs typeface="Times New Roman" pitchFamily="18" charset="0"/>
              </a:rPr>
              <a:t> </a:t>
            </a:r>
            <a:endParaRPr lang="en-US" sz="2800" b="1" dirty="0">
              <a:solidFill>
                <a:srgbClr val="00B050"/>
              </a:solidFill>
              <a:latin typeface="Times New Roman" pitchFamily="18" charset="0"/>
              <a:cs typeface="Times New Roman" pitchFamily="18" charset="0"/>
            </a:endParaRPr>
          </a:p>
        </p:txBody>
      </p:sp>
      <p:sp>
        <p:nvSpPr>
          <p:cNvPr id="8" name="Oval 7"/>
          <p:cNvSpPr/>
          <p:nvPr/>
        </p:nvSpPr>
        <p:spPr>
          <a:xfrm>
            <a:off x="914400" y="0"/>
            <a:ext cx="6453624" cy="24955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b="1" dirty="0" smtClean="0">
                <a:latin typeface="Book Antiqua" pitchFamily="18" charset="0"/>
              </a:rPr>
              <a:t>Our Today’s lesson is-</a:t>
            </a:r>
            <a:endParaRPr lang="en-US" sz="5400" b="1" dirty="0">
              <a:latin typeface="Book Antiqua" pitchFamily="18" charset="0"/>
            </a:endParaRPr>
          </a:p>
        </p:txBody>
      </p:sp>
      <p:sp>
        <p:nvSpPr>
          <p:cNvPr id="9" name="Rectangle 8"/>
          <p:cNvSpPr/>
          <p:nvPr/>
        </p:nvSpPr>
        <p:spPr>
          <a:xfrm rot="15080191">
            <a:off x="-193119" y="1478678"/>
            <a:ext cx="1979067" cy="369332"/>
          </a:xfrm>
          <a:prstGeom prst="rect">
            <a:avLst/>
          </a:prstGeom>
        </p:spPr>
        <p:txBody>
          <a:bodyPr wrap="none">
            <a:spAutoFit/>
          </a:bodyPr>
          <a:lstStyle/>
          <a:p>
            <a:pPr algn="ctr"/>
            <a:r>
              <a:rPr lang="en-US" b="1" i="1" dirty="0" smtClean="0">
                <a:solidFill>
                  <a:srgbClr val="FF0000"/>
                </a:solidFill>
              </a:rPr>
              <a:t>He  is  taking  rest .</a:t>
            </a:r>
            <a:endParaRPr lang="en-US" b="1" i="1" dirty="0">
              <a:solidFill>
                <a:srgbClr val="FF0000"/>
              </a:solidFill>
            </a:endParaRPr>
          </a:p>
        </p:txBody>
      </p:sp>
      <p:sp>
        <p:nvSpPr>
          <p:cNvPr id="14" name="Rectangle 13"/>
          <p:cNvSpPr/>
          <p:nvPr/>
        </p:nvSpPr>
        <p:spPr>
          <a:xfrm rot="18504644">
            <a:off x="-84077" y="3442907"/>
            <a:ext cx="2013052" cy="369332"/>
          </a:xfrm>
          <a:prstGeom prst="rect">
            <a:avLst/>
          </a:prstGeom>
        </p:spPr>
        <p:txBody>
          <a:bodyPr wrap="none">
            <a:spAutoFit/>
          </a:bodyPr>
          <a:lstStyle/>
          <a:p>
            <a:r>
              <a:rPr lang="en-US" b="1" i="1" dirty="0" smtClean="0"/>
              <a:t>The tap is running. </a:t>
            </a:r>
            <a:endParaRPr lang="en-US" b="1" i="1" dirty="0"/>
          </a:p>
        </p:txBody>
      </p:sp>
      <p:sp>
        <p:nvSpPr>
          <p:cNvPr id="16" name="Rectangle 15"/>
          <p:cNvSpPr/>
          <p:nvPr/>
        </p:nvSpPr>
        <p:spPr>
          <a:xfrm rot="18949429">
            <a:off x="6818159" y="1100552"/>
            <a:ext cx="2269659" cy="369332"/>
          </a:xfrm>
          <a:prstGeom prst="rect">
            <a:avLst/>
          </a:prstGeom>
        </p:spPr>
        <p:txBody>
          <a:bodyPr wrap="none">
            <a:spAutoFit/>
          </a:bodyPr>
          <a:lstStyle/>
          <a:p>
            <a:pPr algn="ctr"/>
            <a:r>
              <a:rPr lang="en-US" b="1" i="1" dirty="0" smtClean="0">
                <a:solidFill>
                  <a:srgbClr val="002060"/>
                </a:solidFill>
              </a:rPr>
              <a:t>Brush    your     teeth .</a:t>
            </a:r>
            <a:endParaRPr lang="en-US" b="1" i="1" dirty="0">
              <a:solidFill>
                <a:srgbClr val="002060"/>
              </a:solidFill>
            </a:endParaRPr>
          </a:p>
        </p:txBody>
      </p:sp>
      <p:sp>
        <p:nvSpPr>
          <p:cNvPr id="17" name="Rectangle 16"/>
          <p:cNvSpPr/>
          <p:nvPr/>
        </p:nvSpPr>
        <p:spPr>
          <a:xfrm rot="2789361">
            <a:off x="6641463" y="2949163"/>
            <a:ext cx="2250103" cy="369332"/>
          </a:xfrm>
          <a:prstGeom prst="rect">
            <a:avLst/>
          </a:prstGeom>
        </p:spPr>
        <p:txBody>
          <a:bodyPr wrap="none">
            <a:spAutoFit/>
          </a:bodyPr>
          <a:lstStyle/>
          <a:p>
            <a:pPr algn="ctr"/>
            <a:r>
              <a:rPr lang="en-US" b="1" i="1" dirty="0" smtClean="0">
                <a:solidFill>
                  <a:srgbClr val="00B050"/>
                </a:solidFill>
              </a:rPr>
              <a:t>Switch   off   the   fan.</a:t>
            </a:r>
            <a:endParaRPr lang="en-US" b="1" i="1" dirty="0">
              <a:solidFill>
                <a:srgbClr val="00B050"/>
              </a:solidFill>
            </a:endParaRPr>
          </a:p>
        </p:txBody>
      </p:sp>
    </p:spTree>
    <p:extLst>
      <p:ext uri="{BB962C8B-B14F-4D97-AF65-F5344CB8AC3E}">
        <p14:creationId xmlns:p14="http://schemas.microsoft.com/office/powerpoint/2010/main" xmlns="" val="107936606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038350"/>
            <a:ext cx="8534400" cy="2246759"/>
          </a:xfrm>
          <a:prstGeom prst="rect">
            <a:avLst/>
          </a:prstGeom>
          <a:ln/>
        </p:spPr>
        <p:style>
          <a:lnRef idx="0">
            <a:schemeClr val="dk1"/>
          </a:lnRef>
          <a:fillRef idx="3">
            <a:schemeClr val="dk1"/>
          </a:fillRef>
          <a:effectRef idx="3">
            <a:schemeClr val="dk1"/>
          </a:effectRef>
          <a:fontRef idx="minor">
            <a:schemeClr val="lt1"/>
          </a:fontRef>
        </p:style>
        <p:txBody>
          <a:bodyPr wrap="square" lIns="91430" tIns="45715" rIns="91430" bIns="45715" rtlCol="0">
            <a:spAutoFit/>
          </a:bodyPr>
          <a:lstStyle/>
          <a:p>
            <a:r>
              <a:rPr lang="en-US" sz="2800" dirty="0"/>
              <a:t>By the end of the lesson the students will be able to</a:t>
            </a:r>
          </a:p>
          <a:p>
            <a:pPr marL="457142" indent="-457142">
              <a:buFont typeface="Arial" charset="0"/>
              <a:buChar char="•"/>
            </a:pPr>
            <a:r>
              <a:rPr lang="en-US" sz="2800" dirty="0" smtClean="0"/>
              <a:t>Learn the </a:t>
            </a:r>
            <a:r>
              <a:rPr lang="en-US" sz="2800" dirty="0" err="1" smtClean="0"/>
              <a:t>defination</a:t>
            </a:r>
            <a:r>
              <a:rPr lang="en-US" sz="2800" dirty="0" smtClean="0"/>
              <a:t> of Sentence .</a:t>
            </a:r>
          </a:p>
          <a:p>
            <a:pPr marL="457142" indent="-457142">
              <a:buFont typeface="Arial" charset="0"/>
              <a:buChar char="•"/>
            </a:pPr>
            <a:r>
              <a:rPr lang="en-US" sz="2800" dirty="0" smtClean="0"/>
              <a:t>Classify  the sentence .</a:t>
            </a:r>
          </a:p>
          <a:p>
            <a:pPr marL="457142" indent="-457142">
              <a:buFont typeface="Wingdings" pitchFamily="2" charset="2"/>
              <a:buChar char="§"/>
            </a:pPr>
            <a:r>
              <a:rPr lang="en-US" sz="2800" dirty="0" smtClean="0"/>
              <a:t>identify the Sentences</a:t>
            </a:r>
          </a:p>
          <a:p>
            <a:pPr marL="457142" indent="-457142"/>
            <a:endParaRPr lang="en-US" sz="2800" dirty="0"/>
          </a:p>
        </p:txBody>
      </p:sp>
      <p:sp>
        <p:nvSpPr>
          <p:cNvPr id="4" name="Up Ribbon 3"/>
          <p:cNvSpPr/>
          <p:nvPr/>
        </p:nvSpPr>
        <p:spPr>
          <a:xfrm>
            <a:off x="0" y="0"/>
            <a:ext cx="9144000" cy="1705476"/>
          </a:xfrm>
          <a:prstGeom prst="ribbon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i="1" dirty="0" smtClean="0"/>
              <a:t>LEARNING OUTCOMES </a:t>
            </a:r>
            <a:endParaRPr lang="en-US" sz="3200" i="1" dirty="0"/>
          </a:p>
        </p:txBody>
      </p:sp>
    </p:spTree>
    <p:extLst>
      <p:ext uri="{BB962C8B-B14F-4D97-AF65-F5344CB8AC3E}">
        <p14:creationId xmlns:p14="http://schemas.microsoft.com/office/powerpoint/2010/main" xmlns="" val="355515294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6.PNG"/>
          <p:cNvPicPr>
            <a:picLocks noChangeAspect="1"/>
          </p:cNvPicPr>
          <p:nvPr/>
        </p:nvPicPr>
        <p:blipFill>
          <a:blip r:embed="rId2"/>
          <a:stretch>
            <a:fillRect/>
          </a:stretch>
        </p:blipFill>
        <p:spPr>
          <a:xfrm>
            <a:off x="0" y="0"/>
            <a:ext cx="2438400" cy="1981200"/>
          </a:xfrm>
          <a:prstGeom prst="rect">
            <a:avLst/>
          </a:prstGeom>
        </p:spPr>
      </p:pic>
      <p:pic>
        <p:nvPicPr>
          <p:cNvPr id="3" name="Picture 2" descr="s7.PNG"/>
          <p:cNvPicPr>
            <a:picLocks noChangeAspect="1"/>
          </p:cNvPicPr>
          <p:nvPr/>
        </p:nvPicPr>
        <p:blipFill>
          <a:blip r:embed="rId3"/>
          <a:stretch>
            <a:fillRect/>
          </a:stretch>
        </p:blipFill>
        <p:spPr>
          <a:xfrm>
            <a:off x="1828800" y="0"/>
            <a:ext cx="404837" cy="438150"/>
          </a:xfrm>
          <a:prstGeom prst="rect">
            <a:avLst/>
          </a:prstGeom>
        </p:spPr>
      </p:pic>
      <p:sp>
        <p:nvSpPr>
          <p:cNvPr id="4" name="Oval Callout 3"/>
          <p:cNvSpPr/>
          <p:nvPr/>
        </p:nvSpPr>
        <p:spPr>
          <a:xfrm>
            <a:off x="2819400" y="133350"/>
            <a:ext cx="6172200" cy="1295400"/>
          </a:xfrm>
          <a:prstGeom prst="wedgeEllipseCallout">
            <a:avLst>
              <a:gd name="adj1" fmla="val -66218"/>
              <a:gd name="adj2" fmla="val 77250"/>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sz="4000" b="1" dirty="0" smtClean="0"/>
              <a:t>What is Sentence ?</a:t>
            </a:r>
            <a:endParaRPr lang="en-US" sz="4000" b="1" dirty="0"/>
          </a:p>
        </p:txBody>
      </p:sp>
      <p:sp>
        <p:nvSpPr>
          <p:cNvPr id="5" name="Rectangle 4"/>
          <p:cNvSpPr/>
          <p:nvPr/>
        </p:nvSpPr>
        <p:spPr>
          <a:xfrm>
            <a:off x="0" y="2034957"/>
            <a:ext cx="9144000" cy="3108543"/>
          </a:xfrm>
          <a:prstGeom prst="rect">
            <a:avLst/>
          </a:prstGeom>
        </p:spPr>
        <p:txBody>
          <a:bodyPr wrap="square">
            <a:spAutoFit/>
          </a:bodyPr>
          <a:lstStyle/>
          <a:p>
            <a:r>
              <a:rPr lang="en-US" sz="2800" b="1" dirty="0" smtClean="0">
                <a:solidFill>
                  <a:srgbClr val="FF0000"/>
                </a:solidFill>
              </a:rPr>
              <a:t>A sentence is a word or group of words that must expresses a complete idea or sense or meaning and that may consists of a subject and a verb.</a:t>
            </a:r>
            <a:r>
              <a:rPr lang="en-US" sz="2800" dirty="0" smtClean="0">
                <a:solidFill>
                  <a:srgbClr val="FF0000"/>
                </a:solidFill>
              </a:rPr>
              <a:t> </a:t>
            </a:r>
          </a:p>
          <a:p>
            <a:endParaRPr lang="en-US" sz="2800" dirty="0" smtClean="0">
              <a:solidFill>
                <a:srgbClr val="FF0000"/>
              </a:solidFill>
            </a:endParaRPr>
          </a:p>
          <a:p>
            <a:r>
              <a:rPr lang="en-US" sz="2800" b="1" dirty="0" smtClean="0"/>
              <a:t>Example:</a:t>
            </a:r>
            <a:r>
              <a:rPr lang="en-US" sz="2800" dirty="0" smtClean="0"/>
              <a:t/>
            </a:r>
            <a:br>
              <a:rPr lang="en-US" sz="2800" dirty="0" smtClean="0"/>
            </a:br>
            <a:r>
              <a:rPr lang="en-US" sz="2800" b="1" dirty="0" smtClean="0"/>
              <a:t>- We practice English everyday. (Here we is subject, practice is verb, English is object and everyday is adverb)</a:t>
            </a:r>
            <a:endParaRPr 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Kinds of Sentences - SENTENCES"/>
          <p:cNvPicPr>
            <a:picLocks noChangeAspect="1" noChangeArrowheads="1"/>
          </p:cNvPicPr>
          <p:nvPr/>
        </p:nvPicPr>
        <p:blipFill>
          <a:blip r:embed="rId2"/>
          <a:srcRect/>
          <a:stretch>
            <a:fillRect/>
          </a:stretch>
        </p:blipFill>
        <p:spPr bwMode="auto">
          <a:xfrm>
            <a:off x="381000" y="0"/>
            <a:ext cx="8763000" cy="3867150"/>
          </a:xfrm>
          <a:prstGeom prst="rect">
            <a:avLst/>
          </a:prstGeom>
          <a:noFill/>
        </p:spPr>
      </p:pic>
      <p:sp>
        <p:nvSpPr>
          <p:cNvPr id="4" name="TextBox 3"/>
          <p:cNvSpPr txBox="1"/>
          <p:nvPr/>
        </p:nvSpPr>
        <p:spPr>
          <a:xfrm>
            <a:off x="4267200" y="3867150"/>
            <a:ext cx="4495800" cy="923330"/>
          </a:xfrm>
          <a:prstGeom prst="rect">
            <a:avLst/>
          </a:prstGeom>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400" b="1" dirty="0" err="1" smtClean="0"/>
              <a:t>Optative</a:t>
            </a:r>
            <a:r>
              <a:rPr lang="en-US" sz="5400" b="1" dirty="0" smtClean="0"/>
              <a:t> </a:t>
            </a:r>
            <a:endParaRPr lang="en-US" sz="5400" b="1" dirty="0"/>
          </a:p>
        </p:txBody>
      </p:sp>
      <p:cxnSp>
        <p:nvCxnSpPr>
          <p:cNvPr id="6" name="Straight Connector 5"/>
          <p:cNvCxnSpPr>
            <a:endCxn id="4" idx="1"/>
          </p:cNvCxnSpPr>
          <p:nvPr/>
        </p:nvCxnSpPr>
        <p:spPr>
          <a:xfrm rot="16200000" flipH="1">
            <a:off x="2664768" y="2726382"/>
            <a:ext cx="2214265" cy="990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2236857" y="2236857"/>
            <a:ext cx="5181600" cy="707886"/>
          </a:xfrm>
          <a:prstGeom prst="rect">
            <a:avLst/>
          </a:prstGeom>
          <a:noFill/>
        </p:spPr>
        <p:txBody>
          <a:bodyPr wrap="square" rtlCol="0">
            <a:spAutoFit/>
          </a:bodyPr>
          <a:lstStyle/>
          <a:p>
            <a:r>
              <a:rPr lang="en-US" sz="4000" b="1" i="1" dirty="0" smtClean="0"/>
              <a:t>(According to meaning)</a:t>
            </a:r>
            <a:endParaRPr lang="en-US" sz="4000" b="1"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4343400" y="209550"/>
            <a:ext cx="4419600" cy="933450"/>
          </a:xfrm>
          <a:prstGeom prst="flowChartTerminator">
            <a:avLst/>
          </a:prstGeom>
          <a:scene3d>
            <a:camera prst="perspectiveContrastingLef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dirty="0" smtClean="0"/>
              <a:t>Simple </a:t>
            </a:r>
            <a:endParaRPr lang="en-US" sz="6000" dirty="0"/>
          </a:p>
        </p:txBody>
      </p:sp>
      <p:sp>
        <p:nvSpPr>
          <p:cNvPr id="5" name="Flowchart: Terminator 4"/>
          <p:cNvSpPr/>
          <p:nvPr/>
        </p:nvSpPr>
        <p:spPr>
          <a:xfrm>
            <a:off x="4343400" y="2114550"/>
            <a:ext cx="4419600" cy="933450"/>
          </a:xfrm>
          <a:prstGeom prst="flowChartTerminator">
            <a:avLst/>
          </a:prstGeom>
          <a:scene3d>
            <a:camera prst="perspectiveContrastingLef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dirty="0" smtClean="0"/>
              <a:t>Complex </a:t>
            </a:r>
            <a:endParaRPr lang="en-US" sz="6000" dirty="0"/>
          </a:p>
        </p:txBody>
      </p:sp>
      <p:sp>
        <p:nvSpPr>
          <p:cNvPr id="6" name="Flowchart: Terminator 5"/>
          <p:cNvSpPr/>
          <p:nvPr/>
        </p:nvSpPr>
        <p:spPr>
          <a:xfrm>
            <a:off x="4370696" y="3871984"/>
            <a:ext cx="4419600" cy="933450"/>
          </a:xfrm>
          <a:prstGeom prst="flowChartTerminator">
            <a:avLst/>
          </a:prstGeom>
          <a:scene3d>
            <a:camera prst="perspectiveContrastingLef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dirty="0" smtClean="0"/>
              <a:t>Compound </a:t>
            </a:r>
            <a:endParaRPr lang="en-US" sz="6000" dirty="0"/>
          </a:p>
        </p:txBody>
      </p:sp>
      <p:sp>
        <p:nvSpPr>
          <p:cNvPr id="7" name="Flowchart: Terminator 6"/>
          <p:cNvSpPr/>
          <p:nvPr/>
        </p:nvSpPr>
        <p:spPr>
          <a:xfrm>
            <a:off x="228600" y="1962150"/>
            <a:ext cx="4191000" cy="1143000"/>
          </a:xfrm>
          <a:prstGeom prst="flowChartTerminator">
            <a:avLst/>
          </a:prstGeom>
          <a:scene3d>
            <a:camera prst="isometricOffAxis1Righ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600" dirty="0" smtClean="0"/>
              <a:t>Sentence </a:t>
            </a:r>
            <a:endParaRPr lang="en-US" sz="6600" dirty="0"/>
          </a:p>
        </p:txBody>
      </p:sp>
      <p:cxnSp>
        <p:nvCxnSpPr>
          <p:cNvPr id="9" name="Straight Arrow Connector 8"/>
          <p:cNvCxnSpPr/>
          <p:nvPr/>
        </p:nvCxnSpPr>
        <p:spPr>
          <a:xfrm flipV="1">
            <a:off x="3886200" y="590550"/>
            <a:ext cx="12954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67200" y="2190750"/>
            <a:ext cx="7620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2724150"/>
            <a:ext cx="1295400" cy="114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9595516">
            <a:off x="-338669" y="407749"/>
            <a:ext cx="2667000" cy="954107"/>
          </a:xfrm>
          <a:prstGeom prst="rect">
            <a:avLst/>
          </a:prstGeom>
          <a:noFill/>
        </p:spPr>
        <p:txBody>
          <a:bodyPr wrap="square" rtlCol="0">
            <a:spAutoFit/>
          </a:bodyPr>
          <a:lstStyle/>
          <a:p>
            <a:pPr algn="ctr"/>
            <a:r>
              <a:rPr lang="en-US" sz="2800" dirty="0" smtClean="0"/>
              <a:t>According to structure</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38150"/>
            <a:ext cx="5410200" cy="707886"/>
          </a:xfrm>
          <a:prstGeom prst="rect">
            <a:avLst/>
          </a:prstGeom>
          <a:scene3d>
            <a:camera prst="isometricOffAxis2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dirty="0" smtClean="0"/>
              <a:t>Open Questions </a:t>
            </a:r>
            <a:endParaRPr lang="en-US" sz="4000" dirty="0"/>
          </a:p>
        </p:txBody>
      </p:sp>
      <p:sp>
        <p:nvSpPr>
          <p:cNvPr id="4" name="TextBox 3"/>
          <p:cNvSpPr txBox="1"/>
          <p:nvPr/>
        </p:nvSpPr>
        <p:spPr>
          <a:xfrm>
            <a:off x="0" y="1352550"/>
            <a:ext cx="9906000" cy="3477875"/>
          </a:xfrm>
          <a:prstGeom prst="rect">
            <a:avLst/>
          </a:prstGeom>
          <a:noFill/>
        </p:spPr>
        <p:txBody>
          <a:bodyPr wrap="square" rtlCol="0">
            <a:spAutoFit/>
          </a:bodyPr>
          <a:lstStyle/>
          <a:p>
            <a:pPr marL="742950" indent="-742950">
              <a:buAutoNum type="alphaLcParenR"/>
            </a:pPr>
            <a:r>
              <a:rPr lang="en-US" sz="4400" b="1" dirty="0" smtClean="0">
                <a:solidFill>
                  <a:srgbClr val="FF0000"/>
                </a:solidFill>
              </a:rPr>
              <a:t>How many  kinds of sentence according to meaning ?</a:t>
            </a:r>
          </a:p>
          <a:p>
            <a:pPr marL="742950" indent="-742950">
              <a:buAutoNum type="alphaLcParenR"/>
            </a:pPr>
            <a:r>
              <a:rPr lang="en-US" sz="4400" b="1" dirty="0" smtClean="0">
                <a:solidFill>
                  <a:srgbClr val="FF0000"/>
                </a:solidFill>
              </a:rPr>
              <a:t>How many  kinds of sentence according to structure ?</a:t>
            </a:r>
          </a:p>
          <a:p>
            <a:r>
              <a:rPr lang="en-US" sz="4400" b="1" dirty="0" smtClean="0">
                <a:solidFill>
                  <a:srgbClr val="FF0000"/>
                </a:solidFill>
              </a:rPr>
              <a:t>b) What are they?</a:t>
            </a:r>
            <a:endParaRPr 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047536"/>
          </a:xfrm>
          <a:prstGeom prst="rect">
            <a:avLst/>
          </a:prstGeom>
        </p:spPr>
        <p:txBody>
          <a:bodyPr wrap="square">
            <a:spAutoFit/>
          </a:bodyPr>
          <a:lstStyle/>
          <a:p>
            <a:pPr algn="ctr"/>
            <a:r>
              <a:rPr lang="en-US" sz="3600" b="1" u="sng" dirty="0" smtClean="0">
                <a:solidFill>
                  <a:srgbClr val="FF0000"/>
                </a:solidFill>
              </a:rPr>
              <a:t>The Simple Sentence </a:t>
            </a:r>
          </a:p>
          <a:p>
            <a:pPr algn="ctr"/>
            <a:r>
              <a:rPr lang="en-US" sz="3600" b="1" i="1" dirty="0" smtClean="0">
                <a:solidFill>
                  <a:srgbClr val="002060"/>
                </a:solidFill>
              </a:rPr>
              <a:t>A simple sentence has one independent clause and no subordinate clauses. </a:t>
            </a:r>
          </a:p>
          <a:p>
            <a:endParaRPr lang="en-US" dirty="0" smtClean="0"/>
          </a:p>
          <a:p>
            <a:r>
              <a:rPr lang="en-US" sz="2800" b="1" dirty="0" smtClean="0"/>
              <a:t>Look at the examples of simple sentences below. Notice that a simple sentence may have a compound subject (sentence 2) or a compound predicate (sentence 3</a:t>
            </a:r>
            <a:r>
              <a:rPr lang="en-US" sz="2400" b="1" dirty="0" smtClean="0"/>
              <a:t>) or both (sentence 4).</a:t>
            </a:r>
          </a:p>
          <a:p>
            <a:r>
              <a:rPr lang="en-US" sz="2800" b="1" dirty="0" smtClean="0"/>
              <a:t> A compound subject consists of two or more connected subjects that have the same verb.</a:t>
            </a:r>
          </a:p>
          <a:p>
            <a:r>
              <a:rPr lang="en-US" sz="2800" b="1" dirty="0" smtClean="0"/>
              <a:t> A compound predicate consists of two or more connected verbs that have the same subject.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0589"/>
            <a:ext cx="8915400" cy="3539430"/>
          </a:xfrm>
          <a:prstGeom prst="rect">
            <a:avLst/>
          </a:prstGeom>
        </p:spPr>
        <p:txBody>
          <a:bodyPr wrap="square">
            <a:spAutoFit/>
          </a:bodyPr>
          <a:lstStyle/>
          <a:p>
            <a:r>
              <a:rPr lang="en-US" sz="2800" b="1" dirty="0" smtClean="0"/>
              <a:t>1.Bangladesh has some beautiful tourist spots. </a:t>
            </a:r>
          </a:p>
          <a:p>
            <a:r>
              <a:rPr lang="en-US" sz="2800" b="1" dirty="0" smtClean="0"/>
              <a:t>2 The tea gardens in </a:t>
            </a:r>
            <a:r>
              <a:rPr lang="en-US" sz="2800" b="1" dirty="0" err="1" smtClean="0"/>
              <a:t>Sylhet</a:t>
            </a:r>
            <a:r>
              <a:rPr lang="en-US" sz="2800" b="1" dirty="0" smtClean="0"/>
              <a:t> and the forests of the </a:t>
            </a:r>
            <a:r>
              <a:rPr lang="en-US" sz="2800" b="1" dirty="0" err="1" smtClean="0"/>
              <a:t>Sundarbans</a:t>
            </a:r>
            <a:r>
              <a:rPr lang="en-US" sz="2800" b="1" dirty="0" smtClean="0"/>
              <a:t> are </a:t>
            </a:r>
            <a:r>
              <a:rPr lang="en-US" sz="2800" b="1" dirty="0" err="1" smtClean="0"/>
              <a:t>favourite</a:t>
            </a:r>
            <a:r>
              <a:rPr lang="en-US" sz="2800" b="1" dirty="0" smtClean="0"/>
              <a:t> tourist attractions. (The two parts of the compound subject have the same verb, are.)</a:t>
            </a:r>
          </a:p>
          <a:p>
            <a:r>
              <a:rPr lang="en-US" sz="2800" b="1" dirty="0" smtClean="0"/>
              <a:t> 3 We planned to go to </a:t>
            </a:r>
            <a:r>
              <a:rPr lang="en-US" sz="2800" b="1" dirty="0" err="1" smtClean="0"/>
              <a:t>Syhet</a:t>
            </a:r>
            <a:r>
              <a:rPr lang="en-US" sz="2800" b="1" dirty="0" smtClean="0"/>
              <a:t> but then went to the </a:t>
            </a:r>
            <a:r>
              <a:rPr lang="en-US" sz="2800" b="1" dirty="0" err="1" smtClean="0"/>
              <a:t>Sundarbans</a:t>
            </a:r>
            <a:r>
              <a:rPr lang="en-US" sz="2800" b="1" dirty="0" smtClean="0"/>
              <a:t> instead.</a:t>
            </a:r>
          </a:p>
          <a:p>
            <a:r>
              <a:rPr lang="en-US" sz="2800" b="1" dirty="0" smtClean="0"/>
              <a:t> 4 </a:t>
            </a:r>
            <a:r>
              <a:rPr lang="en-US" sz="2800" b="1" dirty="0" err="1" smtClean="0"/>
              <a:t>Paban</a:t>
            </a:r>
            <a:r>
              <a:rPr lang="en-US" sz="2800" b="1" dirty="0" smtClean="0"/>
              <a:t> and Sara brought some bananas and fed the monkeys.   </a:t>
            </a:r>
            <a:endParaRPr lang="en-US" sz="2800" b="1" dirty="0"/>
          </a:p>
        </p:txBody>
      </p:sp>
      <p:sp>
        <p:nvSpPr>
          <p:cNvPr id="3" name="Rectangle 2"/>
          <p:cNvSpPr/>
          <p:nvPr/>
        </p:nvSpPr>
        <p:spPr>
          <a:xfrm>
            <a:off x="0" y="0"/>
            <a:ext cx="9144000" cy="584775"/>
          </a:xfrm>
          <a:prstGeom prst="rect">
            <a:avLst/>
          </a:prstGeom>
        </p:spPr>
        <p:txBody>
          <a:bodyPr wrap="square">
            <a:spAutoFit/>
          </a:bodyPr>
          <a:lstStyle/>
          <a:p>
            <a:pPr algn="ctr"/>
            <a:r>
              <a:rPr lang="en-US" sz="3200" b="1" u="sng" dirty="0" smtClean="0">
                <a:solidFill>
                  <a:srgbClr val="FF0000"/>
                </a:solidFill>
              </a:rPr>
              <a:t>Look at the examples of simple sentences below.</a:t>
            </a:r>
            <a:endParaRPr lang="en-US" sz="3200" u="sng"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09091"/>
          </a:xfrm>
          <a:prstGeom prst="rect">
            <a:avLst/>
          </a:prstGeom>
        </p:spPr>
        <p:txBody>
          <a:bodyPr wrap="square">
            <a:spAutoFit/>
          </a:bodyPr>
          <a:lstStyle/>
          <a:p>
            <a:pPr algn="ctr"/>
            <a:r>
              <a:rPr lang="en-US" sz="6000" b="1" u="sng" dirty="0" smtClean="0">
                <a:solidFill>
                  <a:srgbClr val="FF0000"/>
                </a:solidFill>
              </a:rPr>
              <a:t>The Complex Sentence </a:t>
            </a:r>
          </a:p>
          <a:p>
            <a:pPr algn="ctr"/>
            <a:endParaRPr lang="en-US" dirty="0" smtClean="0"/>
          </a:p>
          <a:p>
            <a:pPr algn="ctr"/>
            <a:r>
              <a:rPr lang="en-US" sz="3600" b="1" dirty="0" smtClean="0"/>
              <a:t>A complex sentence consists of one independent clause and one or more subordinate clauses. </a:t>
            </a:r>
          </a:p>
          <a:p>
            <a:pPr algn="ctr"/>
            <a:r>
              <a:rPr lang="en-US" sz="2800" dirty="0" smtClean="0"/>
              <a:t>a)</a:t>
            </a:r>
            <a:r>
              <a:rPr lang="en-US" sz="2800" b="1" dirty="0" smtClean="0">
                <a:solidFill>
                  <a:srgbClr val="FF0000"/>
                </a:solidFill>
              </a:rPr>
              <a:t>We had lunch at the student cafeteria </a:t>
            </a:r>
            <a:r>
              <a:rPr lang="en-US" sz="2800" dirty="0" smtClean="0"/>
              <a:t>when we visited the college.</a:t>
            </a:r>
          </a:p>
          <a:p>
            <a:pPr algn="ctr"/>
            <a:r>
              <a:rPr lang="en-US" sz="2800" dirty="0" smtClean="0"/>
              <a:t>b) </a:t>
            </a:r>
            <a:r>
              <a:rPr lang="en-US" sz="2800" b="1" dirty="0" smtClean="0">
                <a:solidFill>
                  <a:srgbClr val="FF0000"/>
                </a:solidFill>
              </a:rPr>
              <a:t>He gave her a pair of bangles </a:t>
            </a:r>
            <a:r>
              <a:rPr lang="en-US" sz="2800" dirty="0" smtClean="0"/>
              <a:t>which belonged to his mother. </a:t>
            </a:r>
          </a:p>
          <a:p>
            <a:pPr algn="ctr"/>
            <a:r>
              <a:rPr lang="en-US" sz="2800" dirty="0" smtClean="0"/>
              <a:t>c)While we walked along the beach, </a:t>
            </a:r>
            <a:r>
              <a:rPr lang="en-US" sz="2800" b="1" dirty="0" smtClean="0">
                <a:solidFill>
                  <a:srgbClr val="FF0000"/>
                </a:solidFill>
              </a:rPr>
              <a:t>it started raining.</a:t>
            </a:r>
            <a:endParaRPr lang="en-US" sz="2800"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594"/>
            <a:ext cx="9144000" cy="4770537"/>
          </a:xfrm>
          <a:prstGeom prst="rect">
            <a:avLst/>
          </a:prstGeom>
        </p:spPr>
        <p:txBody>
          <a:bodyPr wrap="square">
            <a:spAutoFit/>
          </a:bodyPr>
          <a:lstStyle/>
          <a:p>
            <a:pPr algn="ctr"/>
            <a:r>
              <a:rPr lang="en-US" sz="4400" b="1" u="sng" dirty="0" smtClean="0"/>
              <a:t>The Compound Sentence</a:t>
            </a:r>
          </a:p>
          <a:p>
            <a:endParaRPr lang="en-US" dirty="0" smtClean="0"/>
          </a:p>
          <a:p>
            <a:endParaRPr lang="en-US" dirty="0" smtClean="0">
              <a:solidFill>
                <a:srgbClr val="FF0000"/>
              </a:solidFill>
            </a:endParaRPr>
          </a:p>
          <a:p>
            <a:r>
              <a:rPr lang="en-US" dirty="0" smtClean="0">
                <a:solidFill>
                  <a:srgbClr val="FF0000"/>
                </a:solidFill>
              </a:rPr>
              <a:t> </a:t>
            </a:r>
            <a:r>
              <a:rPr lang="en-US" sz="3200" b="1" dirty="0" smtClean="0">
                <a:solidFill>
                  <a:srgbClr val="FF0000"/>
                </a:solidFill>
              </a:rPr>
              <a:t>A compound sentence has two or more independent clauses but no subordinate clauses. </a:t>
            </a:r>
          </a:p>
          <a:p>
            <a:endParaRPr lang="en-US" sz="3200" b="1" dirty="0" smtClean="0"/>
          </a:p>
          <a:p>
            <a:r>
              <a:rPr lang="en-US" sz="3200" b="1" dirty="0" smtClean="0"/>
              <a:t>The independent clauses are usually joined by some connecting or linking words such as, and, but, or, nor, for, yet, however, therefore, etc. We can also join the independent clauses by using a semicolon.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72421" y="579749"/>
            <a:ext cx="3766348" cy="631971"/>
          </a:xfrm>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a:normAutofit fontScale="90000"/>
          </a:bodyPr>
          <a:lstStyle/>
          <a:p>
            <a:r>
              <a:rPr lang="en-US" b="1" i="1" dirty="0" err="1">
                <a:ln w="11430"/>
                <a:solidFill>
                  <a:schemeClr val="tx1">
                    <a:lumMod val="95000"/>
                    <a:lumOff val="5000"/>
                  </a:schemeClr>
                </a:solidFill>
                <a:effectLst>
                  <a:outerShdw blurRad="80000" dist="40000" dir="5040000" algn="tl">
                    <a:srgbClr val="000000">
                      <a:alpha val="30000"/>
                    </a:srgbClr>
                  </a:outerShdw>
                </a:effectLst>
              </a:rPr>
              <a:t>Md.Zuel</a:t>
            </a:r>
            <a:r>
              <a:rPr lang="en-US" b="1" i="1" dirty="0">
                <a:ln w="11430"/>
                <a:solidFill>
                  <a:schemeClr val="tx1">
                    <a:lumMod val="95000"/>
                    <a:lumOff val="5000"/>
                  </a:schemeClr>
                </a:solidFill>
                <a:effectLst>
                  <a:outerShdw blurRad="80000" dist="40000" dir="5040000" algn="tl">
                    <a:srgbClr val="000000">
                      <a:alpha val="30000"/>
                    </a:srgbClr>
                  </a:outerShdw>
                </a:effectLst>
              </a:rPr>
              <a:t> Hossain </a:t>
            </a:r>
            <a:endParaRPr lang="en-US" dirty="0"/>
          </a:p>
        </p:txBody>
      </p:sp>
      <p:sp>
        <p:nvSpPr>
          <p:cNvPr id="6" name="Text Placeholder 3"/>
          <p:cNvSpPr txBox="1">
            <a:spLocks/>
          </p:cNvSpPr>
          <p:nvPr/>
        </p:nvSpPr>
        <p:spPr>
          <a:xfrm>
            <a:off x="3572421" y="1511388"/>
            <a:ext cx="4968989" cy="1073806"/>
          </a:xfrm>
          <a:prstGeom prst="rect">
            <a:avLst/>
          </a:prstGeom>
          <a:solidFill>
            <a:srgbClr val="006600"/>
          </a:solidFill>
          <a:effectLst>
            <a:outerShdw blurRad="50800" dist="38100" algn="l" rotWithShape="0">
              <a:prstClr val="black">
                <a:alpha val="40000"/>
              </a:prstClr>
            </a:outerShdw>
          </a:effectLst>
        </p:spPr>
        <p:txBody>
          <a:bodyPr lIns="68580" tIns="34290" rIns="68580" bIns="3429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b="1" i="1" dirty="0">
                <a:ln w="11430"/>
                <a:solidFill>
                  <a:schemeClr val="bg1"/>
                </a:solidFill>
                <a:effectLst>
                  <a:outerShdw blurRad="80000" dist="40000" dir="5040000" algn="tl">
                    <a:srgbClr val="000000">
                      <a:alpha val="30000"/>
                    </a:srgbClr>
                  </a:outerShdw>
                </a:effectLst>
              </a:rPr>
              <a:t>Assistant Teacher ( English) </a:t>
            </a:r>
            <a:br>
              <a:rPr lang="en-US" sz="2100" b="1" i="1" dirty="0">
                <a:ln w="11430"/>
                <a:solidFill>
                  <a:schemeClr val="bg1"/>
                </a:solidFill>
                <a:effectLst>
                  <a:outerShdw blurRad="80000" dist="40000" dir="5040000" algn="tl">
                    <a:srgbClr val="000000">
                      <a:alpha val="30000"/>
                    </a:srgbClr>
                  </a:outerShdw>
                </a:effectLst>
              </a:rPr>
            </a:br>
            <a:r>
              <a:rPr lang="en-US" sz="2100" b="1" i="1" dirty="0" err="1">
                <a:ln w="11430"/>
                <a:solidFill>
                  <a:schemeClr val="bg1"/>
                </a:solidFill>
                <a:effectLst>
                  <a:outerShdw blurRad="80000" dist="40000" dir="5040000" algn="tl">
                    <a:srgbClr val="000000">
                      <a:alpha val="30000"/>
                    </a:srgbClr>
                  </a:outerShdw>
                </a:effectLst>
              </a:rPr>
              <a:t>Itbaria</a:t>
            </a:r>
            <a:r>
              <a:rPr lang="en-US" sz="2100" b="1" i="1" dirty="0">
                <a:ln w="11430"/>
                <a:solidFill>
                  <a:schemeClr val="bg1"/>
                </a:solidFill>
                <a:effectLst>
                  <a:outerShdw blurRad="80000" dist="40000" dir="5040000" algn="tl">
                    <a:srgbClr val="000000">
                      <a:alpha val="30000"/>
                    </a:srgbClr>
                  </a:outerShdw>
                </a:effectLst>
              </a:rPr>
              <a:t> UCK High School </a:t>
            </a:r>
            <a:br>
              <a:rPr lang="en-US" sz="2100" b="1" i="1" dirty="0">
                <a:ln w="11430"/>
                <a:solidFill>
                  <a:schemeClr val="bg1"/>
                </a:solidFill>
                <a:effectLst>
                  <a:outerShdw blurRad="80000" dist="40000" dir="5040000" algn="tl">
                    <a:srgbClr val="000000">
                      <a:alpha val="30000"/>
                    </a:srgbClr>
                  </a:outerShdw>
                </a:effectLst>
              </a:rPr>
            </a:br>
            <a:r>
              <a:rPr lang="en-US" sz="2100" b="1" i="1" dirty="0" err="1">
                <a:ln w="11430"/>
                <a:solidFill>
                  <a:schemeClr val="bg1"/>
                </a:solidFill>
                <a:effectLst>
                  <a:outerShdw blurRad="80000" dist="40000" dir="5040000" algn="tl">
                    <a:srgbClr val="000000">
                      <a:alpha val="30000"/>
                    </a:srgbClr>
                  </a:outerShdw>
                </a:effectLst>
              </a:rPr>
              <a:t>Pukurjana</a:t>
            </a:r>
            <a:r>
              <a:rPr lang="en-US" sz="2100" b="1" i="1" dirty="0">
                <a:ln w="11430"/>
                <a:solidFill>
                  <a:schemeClr val="bg1"/>
                </a:solidFill>
                <a:effectLst>
                  <a:outerShdw blurRad="80000" dist="40000" dir="5040000" algn="tl">
                    <a:srgbClr val="000000">
                      <a:alpha val="30000"/>
                    </a:srgbClr>
                  </a:outerShdw>
                </a:effectLst>
              </a:rPr>
              <a:t> ,</a:t>
            </a:r>
            <a:r>
              <a:rPr lang="en-US" sz="2100" b="1" i="1" dirty="0" err="1">
                <a:ln w="11430"/>
                <a:solidFill>
                  <a:schemeClr val="bg1"/>
                </a:solidFill>
                <a:effectLst>
                  <a:outerShdw blurRad="80000" dist="40000" dir="5040000" algn="tl">
                    <a:srgbClr val="000000">
                      <a:alpha val="30000"/>
                    </a:srgbClr>
                  </a:outerShdw>
                </a:effectLst>
              </a:rPr>
              <a:t>Patuakhali</a:t>
            </a:r>
            <a:r>
              <a:rPr lang="en-US" sz="2100" b="1" i="1" dirty="0">
                <a:ln w="11430"/>
                <a:solidFill>
                  <a:schemeClr val="bg1"/>
                </a:solidFill>
                <a:effectLst>
                  <a:outerShdw blurRad="80000" dist="40000" dir="5040000" algn="tl">
                    <a:srgbClr val="000000">
                      <a:alpha val="30000"/>
                    </a:srgbClr>
                  </a:outerShdw>
                </a:effectLst>
              </a:rPr>
              <a:t>.</a:t>
            </a:r>
            <a:br>
              <a:rPr lang="en-US" sz="2100" b="1" i="1" dirty="0">
                <a:ln w="11430"/>
                <a:solidFill>
                  <a:schemeClr val="bg1"/>
                </a:solidFill>
                <a:effectLst>
                  <a:outerShdw blurRad="80000" dist="40000" dir="5040000" algn="tl">
                    <a:srgbClr val="000000">
                      <a:alpha val="30000"/>
                    </a:srgbClr>
                  </a:outerShdw>
                </a:effectLst>
              </a:rPr>
            </a:br>
            <a:endParaRPr lang="en-US" sz="2100" dirty="0">
              <a:solidFill>
                <a:schemeClr val="bg1"/>
              </a:solidFill>
            </a:endParaRPr>
          </a:p>
        </p:txBody>
      </p:sp>
      <p:sp>
        <p:nvSpPr>
          <p:cNvPr id="7" name="Title 1"/>
          <p:cNvSpPr txBox="1">
            <a:spLocks/>
          </p:cNvSpPr>
          <p:nvPr/>
        </p:nvSpPr>
        <p:spPr>
          <a:xfrm>
            <a:off x="3574365" y="3129283"/>
            <a:ext cx="3227075" cy="525005"/>
          </a:xfrm>
          <a:prstGeom prst="rect">
            <a:avLst/>
          </a:prstGeom>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vert="horz" lIns="68580" tIns="34290" rIns="68580" bIns="34290" rtlCol="0" anchor="b">
            <a:normAutofit fontScale="47500" lnSpcReduction="20000"/>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i="1" dirty="0">
                <a:ln w="11430"/>
                <a:solidFill>
                  <a:schemeClr val="tx1">
                    <a:lumMod val="95000"/>
                    <a:lumOff val="5000"/>
                  </a:schemeClr>
                </a:solidFill>
                <a:effectLst>
                  <a:outerShdw blurRad="80000" dist="40000" dir="5040000" algn="tl">
                    <a:srgbClr val="000000">
                      <a:alpha val="30000"/>
                    </a:srgbClr>
                  </a:outerShdw>
                </a:effectLst>
              </a:rPr>
              <a:t>Email:mdzuelhossain248@gmail.com</a:t>
            </a:r>
            <a:r>
              <a:rPr lang="en-US" sz="2700" b="1" i="1" dirty="0">
                <a:ln w="11430"/>
                <a:solidFill>
                  <a:schemeClr val="tx1">
                    <a:lumMod val="95000"/>
                    <a:lumOff val="5000"/>
                  </a:schemeClr>
                </a:solidFill>
                <a:effectLst>
                  <a:outerShdw blurRad="80000" dist="40000" dir="5040000" algn="tl">
                    <a:srgbClr val="000000">
                      <a:alpha val="30000"/>
                    </a:srgbClr>
                  </a:outerShdw>
                </a:effectLst>
              </a:rPr>
              <a:t/>
            </a:r>
            <a:br>
              <a:rPr lang="en-US" sz="2700" b="1" i="1" dirty="0">
                <a:ln w="11430"/>
                <a:solidFill>
                  <a:schemeClr val="tx1">
                    <a:lumMod val="95000"/>
                    <a:lumOff val="5000"/>
                  </a:schemeClr>
                </a:solidFill>
                <a:effectLst>
                  <a:outerShdw blurRad="80000" dist="40000" dir="5040000" algn="tl">
                    <a:srgbClr val="000000">
                      <a:alpha val="30000"/>
                    </a:srgbClr>
                  </a:outerShdw>
                </a:effectLst>
              </a:rPr>
            </a:br>
            <a:endParaRPr lang="en-US" dirty="0"/>
          </a:p>
        </p:txBody>
      </p:sp>
      <p:sp>
        <p:nvSpPr>
          <p:cNvPr id="8" name="Text Placeholder 3"/>
          <p:cNvSpPr txBox="1">
            <a:spLocks/>
          </p:cNvSpPr>
          <p:nvPr/>
        </p:nvSpPr>
        <p:spPr>
          <a:xfrm>
            <a:off x="3572421" y="4390198"/>
            <a:ext cx="2956709" cy="348231"/>
          </a:xfrm>
          <a:prstGeom prst="rect">
            <a:avLst/>
          </a:prstGeom>
          <a:solidFill>
            <a:srgbClr val="006600"/>
          </a:solidFill>
          <a:effectLst>
            <a:outerShdw blurRad="50800" dist="38100" algn="l" rotWithShape="0">
              <a:prstClr val="black">
                <a:alpha val="40000"/>
              </a:prstClr>
            </a:outerShdw>
          </a:effectLst>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100" b="1" i="1" dirty="0" smtClean="0">
                <a:ln w="11430"/>
                <a:solidFill>
                  <a:schemeClr val="bg1"/>
                </a:solidFill>
                <a:effectLst>
                  <a:outerShdw blurRad="80000" dist="40000" dir="5040000" algn="tl">
                    <a:srgbClr val="000000">
                      <a:alpha val="30000"/>
                    </a:srgbClr>
                  </a:outerShdw>
                </a:effectLst>
              </a:rPr>
              <a:t>Mobile:01728591706</a:t>
            </a:r>
            <a:endParaRPr lang="en-US" sz="2100" dirty="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1388" y="702266"/>
            <a:ext cx="493902" cy="493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2727324" y="1849758"/>
            <a:ext cx="723823" cy="397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41388" y="3152144"/>
            <a:ext cx="478128" cy="502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22811" y="4225949"/>
            <a:ext cx="512480" cy="512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4" name="Picture 2" descr="No description available."/>
          <p:cNvPicPr>
            <a:picLocks noChangeAspect="1" noChangeArrowheads="1"/>
          </p:cNvPicPr>
          <p:nvPr/>
        </p:nvPicPr>
        <p:blipFill>
          <a:blip r:embed="rId8"/>
          <a:srcRect/>
          <a:stretch>
            <a:fillRect/>
          </a:stretch>
        </p:blipFill>
        <p:spPr bwMode="auto">
          <a:xfrm rot="20059622">
            <a:off x="117673" y="162250"/>
            <a:ext cx="2464662" cy="25119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5339478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bg/>
                                          </p:spTgt>
                                        </p:tgtEl>
                                        <p:attrNameLst>
                                          <p:attrName>style.visibility</p:attrName>
                                        </p:attrNameLst>
                                      </p:cBhvr>
                                      <p:to>
                                        <p:strVal val="visible"/>
                                      </p:to>
                                    </p:set>
                                    <p:anim calcmode="lin" valueType="num">
                                      <p:cBhvr>
                                        <p:cTn id="22" dur="1000" fill="hold"/>
                                        <p:tgtEl>
                                          <p:spTgt spid="6">
                                            <p:bg/>
                                          </p:spTgt>
                                        </p:tgtEl>
                                        <p:attrNameLst>
                                          <p:attrName>ppt_w</p:attrName>
                                        </p:attrNameLst>
                                      </p:cBhvr>
                                      <p:tavLst>
                                        <p:tav tm="0">
                                          <p:val>
                                            <p:strVal val="#ppt_w*0.70"/>
                                          </p:val>
                                        </p:tav>
                                        <p:tav tm="100000">
                                          <p:val>
                                            <p:strVal val="#ppt_w"/>
                                          </p:val>
                                        </p:tav>
                                      </p:tavLst>
                                    </p:anim>
                                    <p:anim calcmode="lin" valueType="num">
                                      <p:cBhvr>
                                        <p:cTn id="23" dur="1000" fill="hold"/>
                                        <p:tgtEl>
                                          <p:spTgt spid="6">
                                            <p:bg/>
                                          </p:spTgt>
                                        </p:tgtEl>
                                        <p:attrNameLst>
                                          <p:attrName>ppt_h</p:attrName>
                                        </p:attrNameLst>
                                      </p:cBhvr>
                                      <p:tavLst>
                                        <p:tav tm="0">
                                          <p:val>
                                            <p:strVal val="#ppt_h"/>
                                          </p:val>
                                        </p:tav>
                                        <p:tav tm="100000">
                                          <p:val>
                                            <p:strVal val="#ppt_h"/>
                                          </p:val>
                                        </p:tav>
                                      </p:tavLst>
                                    </p:anim>
                                    <p:animEffect transition="in" filter="fade">
                                      <p:cBhvr>
                                        <p:cTn id="24" dur="1000"/>
                                        <p:tgtEl>
                                          <p:spTgt spid="6">
                                            <p:bg/>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6">
                                            <p:txEl>
                                              <p:pRg st="0" end="0"/>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strVal val="#ppt_w*0.70"/>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Effect transition="in" filter="fade">
                                      <p:cBhvr>
                                        <p:cTn id="34" dur="1000"/>
                                        <p:tgtEl>
                                          <p:spTgt spid="11"/>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0.70"/>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par>
                                <p:cTn id="40" presetID="55"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strVal val="#ppt_w*0.70"/>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Effect transition="in" filter="fade">
                                      <p:cBhvr>
                                        <p:cTn id="44" dur="1000"/>
                                        <p:tgtEl>
                                          <p:spTgt spid="13"/>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strVal val="#ppt_w*0.70"/>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Effect transition="in" filter="fade">
                                      <p:cBhvr>
                                        <p:cTn id="4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01424"/>
          </a:xfrm>
          <a:prstGeom prst="rect">
            <a:avLst/>
          </a:prstGeom>
        </p:spPr>
        <p:txBody>
          <a:bodyPr wrap="square">
            <a:spAutoFit/>
          </a:bodyPr>
          <a:lstStyle/>
          <a:p>
            <a:pPr algn="ctr"/>
            <a:r>
              <a:rPr lang="en-US" sz="4000" dirty="0" smtClean="0"/>
              <a:t> </a:t>
            </a:r>
            <a:r>
              <a:rPr lang="en-US" sz="4000" b="1" u="sng" dirty="0" smtClean="0">
                <a:solidFill>
                  <a:srgbClr val="FF0000"/>
                </a:solidFill>
              </a:rPr>
              <a:t>Some examples of compound sentences:</a:t>
            </a:r>
          </a:p>
          <a:p>
            <a:r>
              <a:rPr lang="en-US" sz="2800" b="1" dirty="0" smtClean="0"/>
              <a:t>I like jogging, but I like swimming better.</a:t>
            </a:r>
          </a:p>
          <a:p>
            <a:endParaRPr lang="en-US" sz="2800" dirty="0" smtClean="0"/>
          </a:p>
          <a:p>
            <a:r>
              <a:rPr lang="en-US" sz="2800" b="1" dirty="0" err="1" smtClean="0"/>
              <a:t>Razzak</a:t>
            </a:r>
            <a:r>
              <a:rPr lang="en-US" sz="2800" b="1" dirty="0" smtClean="0"/>
              <a:t> graduated last year, and now he works in a private bank. </a:t>
            </a:r>
          </a:p>
          <a:p>
            <a:r>
              <a:rPr lang="en-US" sz="2800" b="1" dirty="0" smtClean="0"/>
              <a:t>I wanted to go to the concert, but I didn't get the ticket. </a:t>
            </a:r>
          </a:p>
          <a:p>
            <a:endParaRPr lang="en-US" sz="3200" b="1" dirty="0" smtClean="0"/>
          </a:p>
          <a:p>
            <a:r>
              <a:rPr lang="en-US" sz="3200" b="1" dirty="0" smtClean="0"/>
              <a:t>The giraffe has a long neck and long legs, but it is a very graceful animal</a:t>
            </a:r>
            <a:r>
              <a:rPr lang="en-US" sz="2800" dirty="0" smtClean="0"/>
              <a:t>. </a:t>
            </a:r>
          </a:p>
          <a:p>
            <a:endParaRPr lang="en-US" sz="2800" dirty="0" smtClean="0"/>
          </a:p>
          <a:p>
            <a:r>
              <a:rPr lang="en-US" sz="2800" i="1" u="sng" dirty="0" smtClean="0"/>
              <a:t>It was a good day for outing; I went cycling in the countryside</a:t>
            </a:r>
            <a:r>
              <a:rPr lang="en-US" sz="2800" dirty="0" smtClean="0"/>
              <a:t>. </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524000" y="361950"/>
            <a:ext cx="5943601"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dirty="0" smtClean="0"/>
              <a:t>Group work </a:t>
            </a:r>
            <a:endParaRPr lang="en-US" sz="4000" dirty="0"/>
          </a:p>
        </p:txBody>
      </p:sp>
      <p:sp>
        <p:nvSpPr>
          <p:cNvPr id="3" name="TextBox 2"/>
          <p:cNvSpPr txBox="1"/>
          <p:nvPr/>
        </p:nvSpPr>
        <p:spPr>
          <a:xfrm flipH="1">
            <a:off x="5410200" y="1809750"/>
            <a:ext cx="2438401"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dirty="0" smtClean="0"/>
              <a:t>Group-B  </a:t>
            </a:r>
            <a:endParaRPr lang="en-US" sz="4000" dirty="0"/>
          </a:p>
        </p:txBody>
      </p:sp>
      <p:sp>
        <p:nvSpPr>
          <p:cNvPr id="4" name="TextBox 3"/>
          <p:cNvSpPr txBox="1"/>
          <p:nvPr/>
        </p:nvSpPr>
        <p:spPr>
          <a:xfrm flipH="1">
            <a:off x="990600" y="1809750"/>
            <a:ext cx="2209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smtClean="0"/>
              <a:t>Group –A  </a:t>
            </a:r>
            <a:endParaRPr lang="en-US" sz="4000" dirty="0"/>
          </a:p>
        </p:txBody>
      </p:sp>
      <p:sp>
        <p:nvSpPr>
          <p:cNvPr id="5" name="TextBox 4"/>
          <p:cNvSpPr txBox="1"/>
          <p:nvPr/>
        </p:nvSpPr>
        <p:spPr>
          <a:xfrm flipH="1">
            <a:off x="228600" y="2876550"/>
            <a:ext cx="3581400" cy="193899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a)What is </a:t>
            </a:r>
            <a:r>
              <a:rPr lang="en-US" sz="2000" b="1" dirty="0" smtClean="0">
                <a:latin typeface="Arial" charset="0"/>
                <a:cs typeface="Arial" charset="0"/>
              </a:rPr>
              <a:t> sentence ?</a:t>
            </a:r>
          </a:p>
          <a:p>
            <a:r>
              <a:rPr lang="en-US" sz="2000" b="1" dirty="0" smtClean="0">
                <a:latin typeface="Arial" charset="0"/>
                <a:cs typeface="Arial" charset="0"/>
              </a:rPr>
              <a:t>b)How many kinds of</a:t>
            </a:r>
          </a:p>
          <a:p>
            <a:r>
              <a:rPr lang="en-US" sz="2000" b="1" dirty="0" smtClean="0">
                <a:latin typeface="Arial" charset="0"/>
                <a:cs typeface="Arial" charset="0"/>
              </a:rPr>
              <a:t>sentences ?</a:t>
            </a:r>
          </a:p>
          <a:p>
            <a:r>
              <a:rPr lang="en-US" sz="2000" b="1" dirty="0" smtClean="0">
                <a:latin typeface="Arial" charset="0"/>
                <a:cs typeface="Arial" charset="0"/>
              </a:rPr>
              <a:t>c) What is complex sentence ?Give some example .</a:t>
            </a:r>
            <a:r>
              <a:rPr lang="en-US" sz="2000" dirty="0" smtClean="0"/>
              <a:t> </a:t>
            </a:r>
          </a:p>
        </p:txBody>
      </p:sp>
      <p:sp>
        <p:nvSpPr>
          <p:cNvPr id="6" name="TextBox 5"/>
          <p:cNvSpPr txBox="1"/>
          <p:nvPr/>
        </p:nvSpPr>
        <p:spPr>
          <a:xfrm>
            <a:off x="5029200" y="2952750"/>
            <a:ext cx="3581400" cy="193899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400" dirty="0" smtClean="0"/>
              <a:t>a)What is </a:t>
            </a:r>
            <a:r>
              <a:rPr lang="en-US" sz="2400" b="1" dirty="0" smtClean="0">
                <a:latin typeface="Arial" charset="0"/>
                <a:cs typeface="Arial" charset="0"/>
              </a:rPr>
              <a:t> sentence ?</a:t>
            </a:r>
          </a:p>
          <a:p>
            <a:r>
              <a:rPr lang="en-US" sz="2400" b="1" dirty="0" smtClean="0">
                <a:latin typeface="Arial" charset="0"/>
                <a:cs typeface="Arial" charset="0"/>
              </a:rPr>
              <a:t>b)What is simple sentence?</a:t>
            </a:r>
          </a:p>
          <a:p>
            <a:r>
              <a:rPr lang="en-US" sz="2400" b="1" dirty="0" smtClean="0">
                <a:latin typeface="Arial" charset="0"/>
                <a:cs typeface="Arial" charset="0"/>
              </a:rPr>
              <a:t>c) What is compound sentence ?</a:t>
            </a:r>
            <a:r>
              <a:rPr lang="en-US" sz="2400" dirty="0" smtClean="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0" y="0"/>
            <a:ext cx="9144000" cy="1047750"/>
          </a:xfrm>
          <a:prstGeom prst="ribb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000" dirty="0" smtClean="0"/>
              <a:t>Home  work </a:t>
            </a:r>
            <a:endParaRPr lang="en-US" sz="6000" dirty="0"/>
          </a:p>
        </p:txBody>
      </p:sp>
      <p:sp>
        <p:nvSpPr>
          <p:cNvPr id="5" name="TextBox 4"/>
          <p:cNvSpPr txBox="1"/>
          <p:nvPr/>
        </p:nvSpPr>
        <p:spPr>
          <a:xfrm>
            <a:off x="0" y="1047750"/>
            <a:ext cx="91440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Identify simple, complex and compound sentences from the following text:(a) Once there lived an old king. (b}) He had much wealth and he was happy. (c) At the same time he had much curiosity to acquire knowledge and information. (d) He wanted to acquire knowledge on different subjects so that he could apply them in his personal life. (e) He asked his chief minister to invite the scholars of his country. (f) When all the scholars came to his court, he told them to provide him books on all sources of knowledge. (g) The scholars were happy and they went to collect. (h) Ten years later the scholars came back with 5000 books. (</a:t>
            </a:r>
            <a:r>
              <a:rPr lang="en-US" sz="2400" dirty="0" err="1" smtClean="0"/>
              <a:t>i</a:t>
            </a:r>
            <a:r>
              <a:rPr lang="en-US" sz="2400" dirty="0" smtClean="0"/>
              <a:t>) When the king saw all these books, he was overwhelmed. (</a:t>
            </a:r>
            <a:r>
              <a:rPr lang="en-US" sz="2400" dirty="0" err="1" smtClean="0"/>
              <a:t>i</a:t>
            </a:r>
            <a:r>
              <a:rPr lang="en-US" sz="2400" dirty="0" smtClean="0"/>
              <a:t>) He told them to get the books return and reduce the numbers</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hanks for Joining Us | Thankful, Church graphics, Highway signs"/>
          <p:cNvPicPr>
            <a:picLocks noChangeAspect="1" noChangeArrowheads="1"/>
          </p:cNvPicPr>
          <p:nvPr/>
        </p:nvPicPr>
        <p:blipFill>
          <a:blip r:embed="rId2"/>
          <a:srcRect/>
          <a:stretch>
            <a:fillRect/>
          </a:stretch>
        </p:blipFill>
        <p:spPr bwMode="auto">
          <a:xfrm>
            <a:off x="0" y="0"/>
            <a:ext cx="9144000" cy="5143500"/>
          </a:xfrm>
          <a:prstGeom prst="rect">
            <a:avLst/>
          </a:prstGeom>
          <a:noFill/>
        </p:spPr>
      </p:pic>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096000" y="2647950"/>
            <a:ext cx="2895600" cy="2495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edge">
                                      <p:cBhvr>
                                        <p:cTn id="7" dur="2000"/>
                                        <p:tgtEl>
                                          <p:spTgt spid="39938"/>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038600" y="1047752"/>
            <a:ext cx="4876800" cy="631971"/>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i="1" dirty="0" smtClean="0">
                <a:ln w="11430"/>
                <a:solidFill>
                  <a:schemeClr val="tx1">
                    <a:lumMod val="95000"/>
                    <a:lumOff val="5000"/>
                  </a:schemeClr>
                </a:solidFill>
                <a:effectLst>
                  <a:outerShdw blurRad="80000" dist="40000" dir="5040000" algn="tl">
                    <a:srgbClr val="000000">
                      <a:alpha val="30000"/>
                    </a:srgbClr>
                  </a:outerShdw>
                </a:effectLst>
              </a:rPr>
              <a:t> English Second Paper</a:t>
            </a:r>
            <a:endParaRPr lang="en-US" dirty="0"/>
          </a:p>
        </p:txBody>
      </p:sp>
      <p:sp>
        <p:nvSpPr>
          <p:cNvPr id="6" name="Title 1"/>
          <p:cNvSpPr txBox="1">
            <a:spLocks/>
          </p:cNvSpPr>
          <p:nvPr/>
        </p:nvSpPr>
        <p:spPr>
          <a:xfrm>
            <a:off x="4648200" y="3105152"/>
            <a:ext cx="3766348" cy="631971"/>
          </a:xfrm>
          <a:prstGeom prst="rect">
            <a:avLst/>
          </a:prstGeom>
        </p:spPr>
        <p:style>
          <a:lnRef idx="1">
            <a:schemeClr val="accent6"/>
          </a:lnRef>
          <a:fillRef idx="3">
            <a:schemeClr val="accent6"/>
          </a:fillRef>
          <a:effectRef idx="2">
            <a:schemeClr val="accent6"/>
          </a:effectRef>
          <a:fontRef idx="minor">
            <a:schemeClr val="lt1"/>
          </a:fontRef>
        </p:style>
        <p:txBody>
          <a:bodyPr vert="horz" lIns="91432" tIns="45716" rIns="91432" bIns="45716" rtlCol="0" anchor="ctr">
            <a:normAutofit fontScale="82500" lnSpcReduction="10000"/>
          </a:bodyPr>
          <a:lstStyle/>
          <a:p>
            <a:pPr algn="ctr" defTabSz="914310">
              <a:spcBef>
                <a:spcPct val="0"/>
              </a:spcBef>
              <a:defRPr/>
            </a:pPr>
            <a:r>
              <a:rPr lang="en-US" sz="4400" b="1" i="1" dirty="0" smtClean="0">
                <a:ln w="11430"/>
                <a:solidFill>
                  <a:schemeClr val="tx1">
                    <a:lumMod val="95000"/>
                    <a:lumOff val="5000"/>
                  </a:schemeClr>
                </a:solidFill>
                <a:effectLst>
                  <a:outerShdw blurRad="80000" dist="40000" dir="5040000" algn="tl">
                    <a:srgbClr val="000000">
                      <a:alpha val="30000"/>
                    </a:srgbClr>
                  </a:outerShdw>
                </a:effectLst>
              </a:rPr>
              <a:t>Time: 50 Minutes</a:t>
            </a:r>
            <a:endParaRPr lang="en-US" sz="4400" dirty="0"/>
          </a:p>
        </p:txBody>
      </p:sp>
      <p:sp>
        <p:nvSpPr>
          <p:cNvPr id="7" name="Title 1"/>
          <p:cNvSpPr txBox="1">
            <a:spLocks/>
          </p:cNvSpPr>
          <p:nvPr/>
        </p:nvSpPr>
        <p:spPr>
          <a:xfrm>
            <a:off x="4267200" y="4019552"/>
            <a:ext cx="4572000" cy="631971"/>
          </a:xfrm>
          <a:prstGeom prst="rect">
            <a:avLst/>
          </a:prstGeom>
        </p:spPr>
        <p:style>
          <a:lnRef idx="1">
            <a:schemeClr val="dk1"/>
          </a:lnRef>
          <a:fillRef idx="2">
            <a:schemeClr val="dk1"/>
          </a:fillRef>
          <a:effectRef idx="1">
            <a:schemeClr val="dk1"/>
          </a:effectRef>
          <a:fontRef idx="minor">
            <a:schemeClr val="dk1"/>
          </a:fontRef>
        </p:style>
        <p:txBody>
          <a:bodyPr vert="horz" lIns="91432" tIns="45716" rIns="91432" bIns="45716" rtlCol="0" anchor="ctr">
            <a:normAutofit fontScale="90000" lnSpcReduction="20000"/>
          </a:bodyPr>
          <a:lstStyle/>
          <a:p>
            <a:pPr algn="ctr" defTabSz="914310">
              <a:spcBef>
                <a:spcPct val="0"/>
              </a:spcBef>
              <a:defRPr/>
            </a:pPr>
            <a:r>
              <a:rPr lang="en-US" sz="4400" b="1" i="1" dirty="0" smtClean="0">
                <a:ln w="11430"/>
                <a:solidFill>
                  <a:schemeClr val="tx1">
                    <a:lumMod val="95000"/>
                    <a:lumOff val="5000"/>
                  </a:schemeClr>
                </a:solidFill>
                <a:effectLst>
                  <a:outerShdw blurRad="80000" dist="40000" dir="5040000" algn="tl">
                    <a:srgbClr val="000000">
                      <a:alpha val="30000"/>
                    </a:srgbClr>
                  </a:outerShdw>
                </a:effectLst>
              </a:rPr>
              <a:t>Date:00/00/00</a:t>
            </a:r>
            <a:endParaRPr lang="en-US" sz="4400" dirty="0"/>
          </a:p>
        </p:txBody>
      </p:sp>
      <p:sp>
        <p:nvSpPr>
          <p:cNvPr id="8" name="Right Arrow 7"/>
          <p:cNvSpPr/>
          <p:nvPr/>
        </p:nvSpPr>
        <p:spPr>
          <a:xfrm>
            <a:off x="152400" y="1428750"/>
            <a:ext cx="3581400" cy="2286000"/>
          </a:xfrm>
          <a:prstGeom prst="rightArrow">
            <a:avLst/>
          </a:prstGeom>
        </p:spPr>
        <p:style>
          <a:lnRef idx="0">
            <a:schemeClr val="accent2"/>
          </a:lnRef>
          <a:fillRef idx="3">
            <a:schemeClr val="accent2"/>
          </a:fillRef>
          <a:effectRef idx="3">
            <a:schemeClr val="accent2"/>
          </a:effectRef>
          <a:fontRef idx="minor">
            <a:schemeClr val="lt1"/>
          </a:fontRef>
        </p:style>
        <p:txBody>
          <a:bodyPr lIns="91432" tIns="45716" rIns="91432" bIns="45716" rtlCol="0" anchor="ctr"/>
          <a:lstStyle/>
          <a:p>
            <a:pPr algn="ctr"/>
            <a:endParaRPr lang="en-US"/>
          </a:p>
        </p:txBody>
      </p:sp>
      <p:sp>
        <p:nvSpPr>
          <p:cNvPr id="9" name="Title 1"/>
          <p:cNvSpPr txBox="1">
            <a:spLocks/>
          </p:cNvSpPr>
          <p:nvPr/>
        </p:nvSpPr>
        <p:spPr>
          <a:xfrm>
            <a:off x="228600" y="2266952"/>
            <a:ext cx="2590800" cy="631971"/>
          </a:xfrm>
          <a:prstGeom prst="rect">
            <a:avLst/>
          </a:prstGeom>
          <a:ln/>
        </p:spPr>
        <p:style>
          <a:lnRef idx="0">
            <a:schemeClr val="accent2"/>
          </a:lnRef>
          <a:fillRef idx="3">
            <a:schemeClr val="accent2"/>
          </a:fillRef>
          <a:effectRef idx="3">
            <a:schemeClr val="accent2"/>
          </a:effectRef>
          <a:fontRef idx="minor">
            <a:schemeClr val="lt1"/>
          </a:fontRef>
        </p:style>
        <p:txBody>
          <a:bodyPr vert="horz" lIns="91432" tIns="45716" rIns="91432" bIns="45716" rtlCol="0" anchor="ctr">
            <a:normAutofit fontScale="60000" lnSpcReduction="20000"/>
          </a:bodyPr>
          <a:lstStyle/>
          <a:p>
            <a:pPr algn="ctr" defTabSz="914310">
              <a:spcBef>
                <a:spcPct val="0"/>
              </a:spcBef>
              <a:defRPr/>
            </a:pPr>
            <a:r>
              <a:rPr lang="en-US" sz="4400" b="1" i="1" dirty="0" smtClean="0">
                <a:ln w="11430">
                  <a:noFill/>
                </a:ln>
                <a:solidFill>
                  <a:schemeClr val="tx1">
                    <a:lumMod val="95000"/>
                    <a:lumOff val="5000"/>
                  </a:schemeClr>
                </a:solidFill>
                <a:effectLst>
                  <a:outerShdw blurRad="80000" dist="40000" dir="5040000" algn="tl">
                    <a:srgbClr val="000000">
                      <a:alpha val="30000"/>
                    </a:srgbClr>
                  </a:outerShdw>
                </a:effectLst>
              </a:rPr>
              <a:t>Class: Nine /Ten</a:t>
            </a:r>
            <a:endParaRPr lang="en-US" sz="4400" dirty="0">
              <a:ln w="11430">
                <a:noFill/>
              </a:ln>
            </a:endParaRPr>
          </a:p>
        </p:txBody>
      </p:sp>
      <p:sp>
        <p:nvSpPr>
          <p:cNvPr id="10" name="Title 1"/>
          <p:cNvSpPr txBox="1">
            <a:spLocks/>
          </p:cNvSpPr>
          <p:nvPr/>
        </p:nvSpPr>
        <p:spPr>
          <a:xfrm>
            <a:off x="4648200" y="2114552"/>
            <a:ext cx="3766348" cy="631971"/>
          </a:xfrm>
          <a:prstGeom prst="rect">
            <a:avLst/>
          </a:prstGeom>
        </p:spPr>
        <p:style>
          <a:lnRef idx="0">
            <a:schemeClr val="accent3"/>
          </a:lnRef>
          <a:fillRef idx="3">
            <a:schemeClr val="accent3"/>
          </a:fillRef>
          <a:effectRef idx="3">
            <a:schemeClr val="accent3"/>
          </a:effectRef>
          <a:fontRef idx="minor">
            <a:schemeClr val="lt1"/>
          </a:fontRef>
        </p:style>
        <p:txBody>
          <a:bodyPr vert="horz" lIns="91432" tIns="45716" rIns="91432" bIns="45716" rtlCol="0" anchor="ctr">
            <a:normAutofit fontScale="90000" lnSpcReduction="20000"/>
          </a:bodyPr>
          <a:lstStyle/>
          <a:p>
            <a:pPr algn="ctr"/>
            <a:r>
              <a:rPr lang="en-US" sz="4400" b="1" spc="-100" smtClean="0">
                <a:solidFill>
                  <a:schemeClr val="tx1"/>
                </a:solidFill>
                <a:latin typeface="Book Antiqua" pitchFamily="18" charset="0"/>
              </a:rPr>
              <a:t>Unit-9, </a:t>
            </a:r>
            <a:r>
              <a:rPr lang="en-US" sz="4400" b="1" spc="-100" dirty="0" smtClean="0">
                <a:solidFill>
                  <a:schemeClr val="tx1"/>
                </a:solidFill>
                <a:latin typeface="Book Antiqua" pitchFamily="18" charset="0"/>
              </a:rPr>
              <a:t>Lesson-1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514350"/>
            <a:ext cx="6858000" cy="3581400"/>
          </a:xfrm>
          <a:prstGeom prst="ellipse">
            <a:avLst/>
          </a:prstGeom>
          <a:ln/>
        </p:spPr>
        <p:style>
          <a:lnRef idx="0">
            <a:schemeClr val="accent2"/>
          </a:lnRef>
          <a:fillRef idx="3">
            <a:schemeClr val="accent2"/>
          </a:fillRef>
          <a:effectRef idx="3">
            <a:schemeClr val="accent2"/>
          </a:effectRef>
          <a:fontRef idx="minor">
            <a:schemeClr val="lt1"/>
          </a:fontRef>
        </p:style>
        <p:txBody>
          <a:bodyPr lIns="91430" tIns="45715" rIns="91430" bIns="45715" rtlCol="0" anchor="ctr"/>
          <a:lstStyle/>
          <a:p>
            <a:pPr algn="ctr"/>
            <a:r>
              <a:rPr lang="en-US" sz="3600" b="1" dirty="0" smtClean="0">
                <a:latin typeface="Book Antiqua" pitchFamily="18" charset="0"/>
              </a:rPr>
              <a:t>Let’s see some image and texts to  guess something.</a:t>
            </a:r>
            <a:endParaRPr lang="en-US" sz="3600" b="1" dirty="0">
              <a:latin typeface="Book Antiqua" pitchFamily="18" charset="0"/>
            </a:endParaRPr>
          </a:p>
        </p:txBody>
      </p:sp>
    </p:spTree>
    <p:extLst>
      <p:ext uri="{BB962C8B-B14F-4D97-AF65-F5344CB8AC3E}">
        <p14:creationId xmlns="" xmlns:p14="http://schemas.microsoft.com/office/powerpoint/2010/main" val="391319254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1.PNG"/>
          <p:cNvPicPr>
            <a:picLocks noChangeAspect="1"/>
          </p:cNvPicPr>
          <p:nvPr/>
        </p:nvPicPr>
        <p:blipFill>
          <a:blip r:embed="rId2"/>
          <a:srcRect b="8512"/>
          <a:stretch>
            <a:fillRect/>
          </a:stretch>
        </p:blipFill>
        <p:spPr>
          <a:xfrm>
            <a:off x="0" y="0"/>
            <a:ext cx="9144000" cy="4200846"/>
          </a:xfrm>
          <a:prstGeom prst="rect">
            <a:avLst/>
          </a:prstGeom>
        </p:spPr>
      </p:pic>
      <p:pic>
        <p:nvPicPr>
          <p:cNvPr id="3" name="Picture 2" descr="s1.PNG"/>
          <p:cNvPicPr>
            <a:picLocks noChangeAspect="1"/>
          </p:cNvPicPr>
          <p:nvPr/>
        </p:nvPicPr>
        <p:blipFill>
          <a:blip r:embed="rId2"/>
          <a:srcRect t="92933"/>
          <a:stretch>
            <a:fillRect/>
          </a:stretch>
        </p:blipFill>
        <p:spPr>
          <a:xfrm>
            <a:off x="0" y="4171950"/>
            <a:ext cx="9144000" cy="609600"/>
          </a:xfrm>
          <a:prstGeom prst="rect">
            <a:avLst/>
          </a:prstGeom>
        </p:spPr>
      </p:pic>
      <p:pic>
        <p:nvPicPr>
          <p:cNvPr id="4" name="Picture 3" descr="s1.PNG"/>
          <p:cNvPicPr>
            <a:picLocks noChangeAspect="1"/>
          </p:cNvPicPr>
          <p:nvPr/>
        </p:nvPicPr>
        <p:blipFill>
          <a:blip r:embed="rId2"/>
          <a:srcRect t="92933"/>
          <a:stretch>
            <a:fillRect/>
          </a:stretch>
        </p:blipFill>
        <p:spPr>
          <a:xfrm>
            <a:off x="0" y="4781550"/>
            <a:ext cx="9144000" cy="361950"/>
          </a:xfrm>
          <a:prstGeom prst="rect">
            <a:avLst/>
          </a:prstGeom>
        </p:spPr>
      </p:pic>
      <p:sp>
        <p:nvSpPr>
          <p:cNvPr id="5" name="TextBox 4"/>
          <p:cNvSpPr txBox="1"/>
          <p:nvPr/>
        </p:nvSpPr>
        <p:spPr>
          <a:xfrm>
            <a:off x="4628725" y="3638550"/>
            <a:ext cx="4515275" cy="769441"/>
          </a:xfrm>
          <a:prstGeom prst="rect">
            <a:avLst/>
          </a:prstGeom>
          <a:noFill/>
        </p:spPr>
        <p:txBody>
          <a:bodyPr wrap="square" rtlCol="0">
            <a:spAutoFit/>
          </a:bodyPr>
          <a:lstStyle/>
          <a:p>
            <a:r>
              <a:rPr lang="en-US" sz="4400" b="1" dirty="0" smtClean="0"/>
              <a:t>The tap is running. </a:t>
            </a:r>
            <a:endParaRPr lang="en-US" sz="4400" b="1" dirty="0"/>
          </a:p>
        </p:txBody>
      </p:sp>
      <p:sp>
        <p:nvSpPr>
          <p:cNvPr id="6" name="Rectangle 5"/>
          <p:cNvSpPr/>
          <p:nvPr/>
        </p:nvSpPr>
        <p:spPr>
          <a:xfrm>
            <a:off x="4495800" y="1962150"/>
            <a:ext cx="631904" cy="707886"/>
          </a:xfrm>
          <a:prstGeom prst="rect">
            <a:avLst/>
          </a:prstGeom>
        </p:spPr>
        <p:txBody>
          <a:bodyPr wrap="none">
            <a:spAutoFit/>
          </a:bodyPr>
          <a:lstStyle/>
          <a:p>
            <a:r>
              <a:rPr lang="en-US" sz="4000" b="1" dirty="0" smtClean="0"/>
              <a:t>is </a:t>
            </a:r>
            <a:endParaRPr lang="en-US" sz="4000" dirty="0"/>
          </a:p>
        </p:txBody>
      </p:sp>
      <p:sp>
        <p:nvSpPr>
          <p:cNvPr id="7" name="Rectangle 6"/>
          <p:cNvSpPr/>
          <p:nvPr/>
        </p:nvSpPr>
        <p:spPr>
          <a:xfrm>
            <a:off x="2286000" y="2419350"/>
            <a:ext cx="1904496" cy="707886"/>
          </a:xfrm>
          <a:prstGeom prst="rect">
            <a:avLst/>
          </a:prstGeom>
        </p:spPr>
        <p:txBody>
          <a:bodyPr wrap="none">
            <a:spAutoFit/>
          </a:bodyPr>
          <a:lstStyle/>
          <a:p>
            <a:r>
              <a:rPr lang="en-US" sz="4000" b="1" dirty="0" smtClean="0"/>
              <a:t>The tap </a:t>
            </a:r>
            <a:endParaRPr lang="en-US" sz="4000" dirty="0"/>
          </a:p>
        </p:txBody>
      </p:sp>
      <p:sp>
        <p:nvSpPr>
          <p:cNvPr id="8" name="Rectangle 7"/>
          <p:cNvSpPr/>
          <p:nvPr/>
        </p:nvSpPr>
        <p:spPr>
          <a:xfrm>
            <a:off x="0" y="1657350"/>
            <a:ext cx="2092239" cy="707886"/>
          </a:xfrm>
          <a:prstGeom prst="rect">
            <a:avLst/>
          </a:prstGeom>
        </p:spPr>
        <p:txBody>
          <a:bodyPr wrap="none">
            <a:spAutoFit/>
          </a:bodyPr>
          <a:lstStyle/>
          <a:p>
            <a:r>
              <a:rPr lang="en-US" sz="4000" b="1" dirty="0" smtClean="0"/>
              <a:t> running.</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2.PNG"/>
          <p:cNvPicPr>
            <a:picLocks noChangeAspect="1"/>
          </p:cNvPicPr>
          <p:nvPr/>
        </p:nvPicPr>
        <p:blipFill>
          <a:blip r:embed="rId2"/>
          <a:stretch>
            <a:fillRect/>
          </a:stretch>
        </p:blipFill>
        <p:spPr>
          <a:xfrm>
            <a:off x="0" y="0"/>
            <a:ext cx="9144000" cy="4552950"/>
          </a:xfrm>
          <a:prstGeom prst="rect">
            <a:avLst/>
          </a:prstGeom>
        </p:spPr>
      </p:pic>
      <p:sp>
        <p:nvSpPr>
          <p:cNvPr id="3" name="TextBox 2"/>
          <p:cNvSpPr txBox="1"/>
          <p:nvPr/>
        </p:nvSpPr>
        <p:spPr>
          <a:xfrm>
            <a:off x="0" y="4497169"/>
            <a:ext cx="9144000" cy="646331"/>
          </a:xfrm>
          <a:prstGeom prst="rect">
            <a:avLst/>
          </a:prstGeom>
        </p:spPr>
        <p:style>
          <a:lnRef idx="2">
            <a:schemeClr val="accent2">
              <a:shade val="50000"/>
            </a:schemeClr>
          </a:lnRef>
          <a:fillRef idx="1003">
            <a:schemeClr val="dk2"/>
          </a:fillRef>
          <a:effectRef idx="0">
            <a:schemeClr val="accent2"/>
          </a:effectRef>
          <a:fontRef idx="minor">
            <a:schemeClr val="lt1"/>
          </a:fontRef>
        </p:style>
        <p:txBody>
          <a:bodyPr wrap="square" rtlCol="0">
            <a:spAutoFit/>
          </a:bodyPr>
          <a:lstStyle/>
          <a:p>
            <a:pPr algn="ctr"/>
            <a:r>
              <a:rPr lang="en-US" sz="3600" b="1" dirty="0" smtClean="0">
                <a:solidFill>
                  <a:schemeClr val="tx1"/>
                </a:solidFill>
              </a:rPr>
              <a:t>Brush    your     teeth .</a:t>
            </a:r>
            <a:endParaRPr lang="en-US" sz="3600" b="1" dirty="0">
              <a:solidFill>
                <a:schemeClr val="tx1"/>
              </a:solidFill>
            </a:endParaRPr>
          </a:p>
        </p:txBody>
      </p:sp>
      <p:sp>
        <p:nvSpPr>
          <p:cNvPr id="4" name="Rectangle 3"/>
          <p:cNvSpPr/>
          <p:nvPr/>
        </p:nvSpPr>
        <p:spPr>
          <a:xfrm>
            <a:off x="0" y="1123950"/>
            <a:ext cx="1410964" cy="707886"/>
          </a:xfrm>
          <a:prstGeom prst="rect">
            <a:avLst/>
          </a:prstGeom>
        </p:spPr>
        <p:txBody>
          <a:bodyPr wrap="none">
            <a:spAutoFit/>
          </a:bodyPr>
          <a:lstStyle/>
          <a:p>
            <a:r>
              <a:rPr lang="en-US" sz="4000" b="1" dirty="0" smtClean="0"/>
              <a:t>Brush</a:t>
            </a:r>
            <a:endParaRPr lang="en-US" sz="4000" dirty="0"/>
          </a:p>
        </p:txBody>
      </p:sp>
      <p:sp>
        <p:nvSpPr>
          <p:cNvPr id="5" name="Rectangle 4"/>
          <p:cNvSpPr/>
          <p:nvPr/>
        </p:nvSpPr>
        <p:spPr>
          <a:xfrm>
            <a:off x="228600" y="209550"/>
            <a:ext cx="1209883" cy="707886"/>
          </a:xfrm>
          <a:prstGeom prst="rect">
            <a:avLst/>
          </a:prstGeom>
        </p:spPr>
        <p:txBody>
          <a:bodyPr wrap="none">
            <a:spAutoFit/>
          </a:bodyPr>
          <a:lstStyle/>
          <a:p>
            <a:r>
              <a:rPr lang="en-US" sz="4000" b="1" dirty="0" smtClean="0"/>
              <a:t>your</a:t>
            </a:r>
            <a:r>
              <a:rPr lang="en-US" b="1" dirty="0" smtClean="0"/>
              <a:t> </a:t>
            </a:r>
            <a:endParaRPr lang="en-US" dirty="0"/>
          </a:p>
        </p:txBody>
      </p:sp>
      <p:sp>
        <p:nvSpPr>
          <p:cNvPr id="6" name="Rectangle 5"/>
          <p:cNvSpPr/>
          <p:nvPr/>
        </p:nvSpPr>
        <p:spPr>
          <a:xfrm>
            <a:off x="1447800" y="666750"/>
            <a:ext cx="1436419" cy="707886"/>
          </a:xfrm>
          <a:prstGeom prst="rect">
            <a:avLst/>
          </a:prstGeom>
        </p:spPr>
        <p:txBody>
          <a:bodyPr wrap="none">
            <a:spAutoFit/>
          </a:bodyPr>
          <a:lstStyle/>
          <a:p>
            <a:pPr algn="ctr"/>
            <a:r>
              <a:rPr lang="en-US" sz="4000" b="1" dirty="0" smtClean="0"/>
              <a:t>teeth</a:t>
            </a:r>
            <a:r>
              <a:rPr lang="en-US" b="1" dirty="0" smtClean="0"/>
              <a:t> .</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4.PNG"/>
          <p:cNvPicPr>
            <a:picLocks noChangeAspect="1"/>
          </p:cNvPicPr>
          <p:nvPr/>
        </p:nvPicPr>
        <p:blipFill>
          <a:blip r:embed="rId2"/>
          <a:stretch>
            <a:fillRect/>
          </a:stretch>
        </p:blipFill>
        <p:spPr>
          <a:xfrm>
            <a:off x="0" y="0"/>
            <a:ext cx="9144000" cy="4552950"/>
          </a:xfrm>
          <a:prstGeom prst="rect">
            <a:avLst/>
          </a:prstGeom>
        </p:spPr>
      </p:pic>
      <p:sp>
        <p:nvSpPr>
          <p:cNvPr id="3" name="TextBox 2"/>
          <p:cNvSpPr txBox="1"/>
          <p:nvPr/>
        </p:nvSpPr>
        <p:spPr>
          <a:xfrm>
            <a:off x="0" y="4497169"/>
            <a:ext cx="91440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600" b="1" dirty="0" smtClean="0"/>
              <a:t>Switch   off   the   fan.</a:t>
            </a:r>
            <a:endParaRPr lang="en-US" sz="3600" b="1" dirty="0"/>
          </a:p>
        </p:txBody>
      </p:sp>
      <p:sp>
        <p:nvSpPr>
          <p:cNvPr id="4" name="Rectangle 3"/>
          <p:cNvSpPr/>
          <p:nvPr/>
        </p:nvSpPr>
        <p:spPr>
          <a:xfrm>
            <a:off x="6096000" y="209550"/>
            <a:ext cx="1591846" cy="707886"/>
          </a:xfrm>
          <a:prstGeom prst="rect">
            <a:avLst/>
          </a:prstGeom>
        </p:spPr>
        <p:txBody>
          <a:bodyPr wrap="none">
            <a:spAutoFit/>
          </a:bodyPr>
          <a:lstStyle/>
          <a:p>
            <a:r>
              <a:rPr lang="en-US" sz="4000" b="1" dirty="0" smtClean="0"/>
              <a:t>Switch</a:t>
            </a:r>
            <a:endParaRPr lang="en-US" sz="4000" dirty="0"/>
          </a:p>
        </p:txBody>
      </p:sp>
      <p:sp>
        <p:nvSpPr>
          <p:cNvPr id="5" name="Rectangle 4"/>
          <p:cNvSpPr/>
          <p:nvPr/>
        </p:nvSpPr>
        <p:spPr>
          <a:xfrm>
            <a:off x="304800" y="0"/>
            <a:ext cx="1003544" cy="707886"/>
          </a:xfrm>
          <a:prstGeom prst="rect">
            <a:avLst/>
          </a:prstGeom>
        </p:spPr>
        <p:txBody>
          <a:bodyPr wrap="none">
            <a:spAutoFit/>
          </a:bodyPr>
          <a:lstStyle/>
          <a:p>
            <a:pPr algn="ctr"/>
            <a:r>
              <a:rPr lang="en-US" sz="4000" b="1" dirty="0" smtClean="0">
                <a:solidFill>
                  <a:srgbClr val="FF0000"/>
                </a:solidFill>
              </a:rPr>
              <a:t>fan.</a:t>
            </a:r>
            <a:endParaRPr lang="en-US" sz="4000" b="1" dirty="0">
              <a:solidFill>
                <a:srgbClr val="FF0000"/>
              </a:solidFill>
            </a:endParaRPr>
          </a:p>
        </p:txBody>
      </p:sp>
      <p:sp>
        <p:nvSpPr>
          <p:cNvPr id="6" name="Rectangle 5"/>
          <p:cNvSpPr/>
          <p:nvPr/>
        </p:nvSpPr>
        <p:spPr>
          <a:xfrm>
            <a:off x="3352800" y="133350"/>
            <a:ext cx="896399" cy="707886"/>
          </a:xfrm>
          <a:prstGeom prst="rect">
            <a:avLst/>
          </a:prstGeom>
        </p:spPr>
        <p:txBody>
          <a:bodyPr wrap="none">
            <a:spAutoFit/>
          </a:bodyPr>
          <a:lstStyle/>
          <a:p>
            <a:r>
              <a:rPr lang="en-US" sz="4000" b="1" dirty="0" smtClean="0"/>
              <a:t>the</a:t>
            </a:r>
            <a:endParaRPr lang="en-US" sz="4000" dirty="0"/>
          </a:p>
        </p:txBody>
      </p:sp>
      <p:sp>
        <p:nvSpPr>
          <p:cNvPr id="7" name="Rectangle 6"/>
          <p:cNvSpPr/>
          <p:nvPr/>
        </p:nvSpPr>
        <p:spPr>
          <a:xfrm>
            <a:off x="4724400" y="209550"/>
            <a:ext cx="784189" cy="707886"/>
          </a:xfrm>
          <a:prstGeom prst="rect">
            <a:avLst/>
          </a:prstGeom>
        </p:spPr>
        <p:txBody>
          <a:bodyPr wrap="none">
            <a:spAutoFit/>
          </a:bodyPr>
          <a:lstStyle/>
          <a:p>
            <a:r>
              <a:rPr lang="en-US" sz="4000" b="1" dirty="0" smtClean="0"/>
              <a:t>off</a:t>
            </a: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5.PNG"/>
          <p:cNvPicPr>
            <a:picLocks noChangeAspect="1"/>
          </p:cNvPicPr>
          <p:nvPr/>
        </p:nvPicPr>
        <p:blipFill>
          <a:blip r:embed="rId2"/>
          <a:stretch>
            <a:fillRect/>
          </a:stretch>
        </p:blipFill>
        <p:spPr>
          <a:xfrm>
            <a:off x="0" y="0"/>
            <a:ext cx="9144000" cy="4552950"/>
          </a:xfrm>
          <a:prstGeom prst="rect">
            <a:avLst/>
          </a:prstGeom>
        </p:spPr>
      </p:pic>
      <p:sp>
        <p:nvSpPr>
          <p:cNvPr id="3" name="TextBox 2"/>
          <p:cNvSpPr txBox="1"/>
          <p:nvPr/>
        </p:nvSpPr>
        <p:spPr>
          <a:xfrm>
            <a:off x="0" y="4497169"/>
            <a:ext cx="91440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600" b="1" dirty="0" smtClean="0">
                <a:solidFill>
                  <a:srgbClr val="FF0000"/>
                </a:solidFill>
              </a:rPr>
              <a:t>He  is  taking  rest .</a:t>
            </a:r>
            <a:endParaRPr lang="en-US" sz="3600" b="1" dirty="0">
              <a:solidFill>
                <a:srgbClr val="FF0000"/>
              </a:solidFill>
            </a:endParaRPr>
          </a:p>
        </p:txBody>
      </p:sp>
      <p:sp>
        <p:nvSpPr>
          <p:cNvPr id="4" name="Rectangle 3"/>
          <p:cNvSpPr/>
          <p:nvPr/>
        </p:nvSpPr>
        <p:spPr>
          <a:xfrm>
            <a:off x="3886200" y="0"/>
            <a:ext cx="824265" cy="769441"/>
          </a:xfrm>
          <a:prstGeom prst="rect">
            <a:avLst/>
          </a:prstGeom>
        </p:spPr>
        <p:txBody>
          <a:bodyPr wrap="none">
            <a:spAutoFit/>
          </a:bodyPr>
          <a:lstStyle/>
          <a:p>
            <a:r>
              <a:rPr lang="en-US" sz="4400" b="1" dirty="0" smtClean="0">
                <a:solidFill>
                  <a:srgbClr val="FF0000"/>
                </a:solidFill>
              </a:rPr>
              <a:t>He</a:t>
            </a:r>
            <a:endParaRPr lang="en-US" sz="4400" dirty="0">
              <a:solidFill>
                <a:srgbClr val="FF0000"/>
              </a:solidFill>
            </a:endParaRPr>
          </a:p>
        </p:txBody>
      </p:sp>
      <p:sp>
        <p:nvSpPr>
          <p:cNvPr id="5" name="Rectangle 4"/>
          <p:cNvSpPr/>
          <p:nvPr/>
        </p:nvSpPr>
        <p:spPr>
          <a:xfrm>
            <a:off x="2286000" y="285750"/>
            <a:ext cx="720069" cy="830997"/>
          </a:xfrm>
          <a:prstGeom prst="rect">
            <a:avLst/>
          </a:prstGeom>
        </p:spPr>
        <p:txBody>
          <a:bodyPr wrap="none">
            <a:spAutoFit/>
          </a:bodyPr>
          <a:lstStyle/>
          <a:p>
            <a:r>
              <a:rPr lang="en-US" sz="4800" b="1" dirty="0" smtClean="0"/>
              <a:t>is </a:t>
            </a:r>
            <a:endParaRPr lang="en-US" sz="4800" b="1" dirty="0"/>
          </a:p>
        </p:txBody>
      </p:sp>
      <p:sp>
        <p:nvSpPr>
          <p:cNvPr id="6" name="Rectangle 5"/>
          <p:cNvSpPr/>
          <p:nvPr/>
        </p:nvSpPr>
        <p:spPr>
          <a:xfrm>
            <a:off x="304800" y="209550"/>
            <a:ext cx="1248740" cy="707886"/>
          </a:xfrm>
          <a:prstGeom prst="rect">
            <a:avLst/>
          </a:prstGeom>
        </p:spPr>
        <p:txBody>
          <a:bodyPr wrap="none">
            <a:spAutoFit/>
          </a:bodyPr>
          <a:lstStyle/>
          <a:p>
            <a:pPr algn="ctr"/>
            <a:r>
              <a:rPr lang="en-US" sz="4000" b="1" dirty="0" smtClean="0"/>
              <a:t>rest .</a:t>
            </a:r>
            <a:endParaRPr lang="en-US" sz="4000" b="1" dirty="0"/>
          </a:p>
        </p:txBody>
      </p:sp>
      <p:sp>
        <p:nvSpPr>
          <p:cNvPr id="9" name="Rectangle 8"/>
          <p:cNvSpPr/>
          <p:nvPr/>
        </p:nvSpPr>
        <p:spPr>
          <a:xfrm>
            <a:off x="7239000" y="209550"/>
            <a:ext cx="1503745" cy="707886"/>
          </a:xfrm>
          <a:prstGeom prst="rect">
            <a:avLst/>
          </a:prstGeom>
        </p:spPr>
        <p:txBody>
          <a:bodyPr wrap="none">
            <a:spAutoFit/>
          </a:bodyPr>
          <a:lstStyle/>
          <a:p>
            <a:r>
              <a:rPr lang="en-US" sz="4000" b="1" dirty="0" smtClean="0"/>
              <a:t>taking</a:t>
            </a: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3400" y="1314450"/>
            <a:ext cx="7543800" cy="2183215"/>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t>Can you guess what are we going to discuss today?</a:t>
            </a:r>
          </a:p>
        </p:txBody>
      </p:sp>
    </p:spTree>
    <p:extLst>
      <p:ext uri="{BB962C8B-B14F-4D97-AF65-F5344CB8AC3E}">
        <p14:creationId xmlns="" xmlns:p14="http://schemas.microsoft.com/office/powerpoint/2010/main" val="31898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3330</TotalTime>
  <Words>795</Words>
  <Application>Microsoft Office PowerPoint</Application>
  <PresentationFormat>On-screen Show (16:9)</PresentationFormat>
  <Paragraphs>102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Md.Zuel Hossain </vt:lpstr>
      <vt:lpstr> English Second Paper</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win10</cp:lastModifiedBy>
  <cp:revision>352</cp:revision>
  <dcterms:created xsi:type="dcterms:W3CDTF">2006-08-16T00:00:00Z</dcterms:created>
  <dcterms:modified xsi:type="dcterms:W3CDTF">2020-11-18T15:54:02Z</dcterms:modified>
</cp:coreProperties>
</file>