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58" r:id="rId3"/>
    <p:sldId id="325" r:id="rId4"/>
    <p:sldId id="285" r:id="rId5"/>
    <p:sldId id="286" r:id="rId6"/>
    <p:sldId id="287" r:id="rId7"/>
    <p:sldId id="293" r:id="rId8"/>
    <p:sldId id="296" r:id="rId9"/>
    <p:sldId id="298" r:id="rId10"/>
    <p:sldId id="294" r:id="rId11"/>
    <p:sldId id="257" r:id="rId12"/>
    <p:sldId id="277" r:id="rId13"/>
    <p:sldId id="308" r:id="rId14"/>
    <p:sldId id="256" r:id="rId15"/>
    <p:sldId id="306" r:id="rId16"/>
    <p:sldId id="270" r:id="rId17"/>
    <p:sldId id="323" r:id="rId18"/>
    <p:sldId id="324" r:id="rId19"/>
    <p:sldId id="321" r:id="rId20"/>
    <p:sldId id="273" r:id="rId21"/>
    <p:sldId id="307" r:id="rId22"/>
    <p:sldId id="274" r:id="rId23"/>
    <p:sldId id="282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0"/>
    <p:restoredTop sz="94419"/>
  </p:normalViewPr>
  <p:slideViewPr>
    <p:cSldViewPr snapToGrid="0">
      <p:cViewPr varScale="1">
        <p:scale>
          <a:sx n="76" d="100"/>
          <a:sy n="76" d="100"/>
        </p:scale>
        <p:origin x="2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9521B-4B65-4496-B251-9A8050B4D0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DF79-5047-4F13-92C8-BA5D6D94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5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9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9B427-0AB4-4711-B69E-313FCDDE6E5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ACE052-D0AA-7A4B-A6B0-3B9396E6A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93" y="447411"/>
            <a:ext cx="7239000" cy="60016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A5BD51-65FC-1148-807E-7EE318AFE93E}"/>
              </a:ext>
            </a:extLst>
          </p:cNvPr>
          <p:cNvSpPr txBox="1"/>
          <p:nvPr/>
        </p:nvSpPr>
        <p:spPr>
          <a:xfrm>
            <a:off x="2705086" y="498211"/>
            <a:ext cx="1065040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96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</a:p>
          <a:p>
            <a:r>
              <a:rPr lang="bn-IN" sz="96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r>
              <a:rPr lang="bn-IN" sz="9600" b="1" spc="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bn-IN" sz="9600" b="1" spc="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0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D52E18-BEDF-4743-98BD-9BB8D640B7C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3AE4C5D-CF63-594E-A44F-5A79C8921FD2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3FEDDE9-E285-4844-8847-7DDBB691F8BB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66C6975-79F3-DA4C-86EB-1318B08D25CD}"/>
              </a:ext>
            </a:extLst>
          </p:cNvPr>
          <p:cNvSpPr txBox="1"/>
          <p:nvPr/>
        </p:nvSpPr>
        <p:spPr>
          <a:xfrm>
            <a:off x="1050376" y="498210"/>
            <a:ext cx="1065040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96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r>
              <a:rPr lang="bn-IN" sz="9600" b="1" spc="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96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r>
              <a:rPr lang="bn-IN" sz="96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9600" b="1" spc="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page62image25042448">
            <a:extLst>
              <a:ext uri="{FF2B5EF4-FFF2-40B4-BE49-F238E27FC236}">
                <a16:creationId xmlns:a16="http://schemas.microsoft.com/office/drawing/2014/main" id="{40DB4506-03EB-F749-B350-A782DA1C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B72934-D2C5-F340-AC46-1E8248AAA7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4D309705-C624-9945-860A-0BE668A35259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9C8F4EE4-DCE4-A048-B0E3-459FEEDDC2F6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1" descr="page27image24909504">
            <a:extLst>
              <a:ext uri="{FF2B5EF4-FFF2-40B4-BE49-F238E27FC236}">
                <a16:creationId xmlns:a16="http://schemas.microsoft.com/office/drawing/2014/main" id="{5FCB8965-9DEF-174F-9A72-F1F922F4D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40464" r="8709" b="1823"/>
          <a:stretch/>
        </p:blipFill>
        <p:spPr bwMode="auto">
          <a:xfrm>
            <a:off x="3487812" y="548169"/>
            <a:ext cx="8082364" cy="59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que 11">
            <a:extLst>
              <a:ext uri="{FF2B5EF4-FFF2-40B4-BE49-F238E27FC236}">
                <a16:creationId xmlns:a16="http://schemas.microsoft.com/office/drawing/2014/main" id="{699E389B-C7D2-A143-8960-1ED6E30F785E}"/>
              </a:ext>
            </a:extLst>
          </p:cNvPr>
          <p:cNvSpPr/>
          <p:nvPr/>
        </p:nvSpPr>
        <p:spPr>
          <a:xfrm>
            <a:off x="455066" y="470017"/>
            <a:ext cx="2499823" cy="95794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67E5D83C-5B4F-4B40-9464-5631ED207B9D}"/>
              </a:ext>
            </a:extLst>
          </p:cNvPr>
          <p:cNvSpPr/>
          <p:nvPr/>
        </p:nvSpPr>
        <p:spPr>
          <a:xfrm>
            <a:off x="2314296" y="2781300"/>
            <a:ext cx="8819561" cy="1847214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তোমরা গত ক্লাসের মত তিনটি দল গঠন কর এবং তোমার পাঠ্য বইয়ের ২২ পৃষ্ঠায় প্রদত্ত ছকটি তোমার খাতায় আঁক।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1695AE-CBF7-5343-8B06-8AE10A1A9F8D}"/>
              </a:ext>
            </a:extLst>
          </p:cNvPr>
          <p:cNvSpPr/>
          <p:nvPr/>
        </p:nvSpPr>
        <p:spPr>
          <a:xfrm>
            <a:off x="1001110" y="2097887"/>
            <a:ext cx="10189779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পরবর্তি স্লাইডে  </a:t>
            </a:r>
          </a:p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880FF8-B0E3-1844-A625-B3B24FECA3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DF38E279-E4AC-E84B-9243-D74DFEAF432F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A520E4B8-2CA0-7540-B102-4EFD19174340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CD1A7A1-BD79-1A44-8900-A5AB027E021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BE729BA0-F9D2-4C44-A2E1-206946B8D3AB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4650047C-594A-E742-AD4B-78E89F74DBF3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46AAD9-E6D8-2346-9A6D-F881225AA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/>
          <a:stretch/>
        </p:blipFill>
        <p:spPr>
          <a:xfrm>
            <a:off x="6169981" y="544112"/>
            <a:ext cx="5647380" cy="2884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A7388E-EDC8-AF46-95FD-3E3CFFD1B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2" y="3564937"/>
            <a:ext cx="5636426" cy="2837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B22A8-A0A4-4543-B64F-0E004A07275A}"/>
              </a:ext>
            </a:extLst>
          </p:cNvPr>
          <p:cNvGrpSpPr/>
          <p:nvPr/>
        </p:nvGrpSpPr>
        <p:grpSpPr>
          <a:xfrm>
            <a:off x="339604" y="540858"/>
            <a:ext cx="5647380" cy="2884889"/>
            <a:chOff x="-2019561" y="2023510"/>
            <a:chExt cx="7620000" cy="40097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D06253-3FCF-F748-AAD7-7C05E2E19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4"/>
            <a:stretch/>
          </p:blipFill>
          <p:spPr>
            <a:xfrm>
              <a:off x="-2019561" y="2023510"/>
              <a:ext cx="7620000" cy="40097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651522F-37EF-4F43-9D2F-E259B3FB4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156" b="93350" l="10000" r="92750">
                          <a14:foregroundMark x1="78667" y1="8156" x2="78083" y2="14555"/>
                          <a14:foregroundMark x1="92750" y1="35508" x2="84000" y2="44291"/>
                          <a14:foregroundMark x1="61250" y1="88331" x2="77250" y2="79423"/>
                          <a14:foregroundMark x1="69583" y1="90088" x2="77167" y2="88582"/>
                          <a14:foregroundMark x1="77167" y1="88582" x2="79417" y2="87077"/>
                          <a14:foregroundMark x1="47667" y1="83563" x2="51083" y2="88708"/>
                          <a14:foregroundMark x1="51083" y1="88708" x2="55250" y2="92221"/>
                          <a14:foregroundMark x1="55250" y1="92221" x2="60750" y2="93350"/>
                          <a14:foregroundMark x1="60750" y1="93350" x2="64167" y2="92472"/>
                          <a14:backgroundMark x1="23333" y1="43538" x2="19667" y2="93099"/>
                          <a14:backgroundMark x1="19667" y1="93099" x2="19667" y2="93099"/>
                          <a14:backgroundMark x1="54500" y1="67378" x2="53667" y2="73400"/>
                          <a14:backgroundMark x1="75417" y1="61355" x2="76833" y2="66499"/>
                          <a14:backgroundMark x1="72333" y1="78419" x2="73167" y2="78419"/>
                          <a14:backgroundMark x1="72417" y1="77917" x2="71500" y2="78168"/>
                          <a14:backgroundMark x1="75250" y1="78043" x2="76000" y2="77917"/>
                          <a14:backgroundMark x1="81667" y1="74529" x2="81750" y2="754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90"/>
            <a:stretch/>
          </p:blipFill>
          <p:spPr>
            <a:xfrm>
              <a:off x="437345" y="2153745"/>
              <a:ext cx="3142085" cy="3420541"/>
            </a:xfrm>
            <a:prstGeom prst="rect">
              <a:avLst/>
            </a:prstGeom>
          </p:spPr>
        </p:pic>
      </p:grpSp>
      <p:pic>
        <p:nvPicPr>
          <p:cNvPr id="1028" name="Picture 4" descr="Arial Beel-15, Munshigonj, Dhaka – SAAN Images">
            <a:extLst>
              <a:ext uri="{FF2B5EF4-FFF2-40B4-BE49-F238E27FC236}">
                <a16:creationId xmlns:a16="http://schemas.microsoft.com/office/drawing/2014/main" id="{66B10973-DFB9-E24B-B5EF-52D5E31E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80" y="3564937"/>
            <a:ext cx="5636427" cy="2884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43DC82D-7D06-064B-93D1-824FA6036EF8}"/>
              </a:ext>
            </a:extLst>
          </p:cNvPr>
          <p:cNvSpPr txBox="1"/>
          <p:nvPr/>
        </p:nvSpPr>
        <p:spPr>
          <a:xfrm>
            <a:off x="5038058" y="2715185"/>
            <a:ext cx="983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4B08D3-F4F7-5645-9C3C-FAB4FC3E7B68}"/>
              </a:ext>
            </a:extLst>
          </p:cNvPr>
          <p:cNvSpPr txBox="1"/>
          <p:nvPr/>
        </p:nvSpPr>
        <p:spPr>
          <a:xfrm>
            <a:off x="10544842" y="2677085"/>
            <a:ext cx="111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AE0396-5C8E-3848-BF4F-6D4A806F12FF}"/>
              </a:ext>
            </a:extLst>
          </p:cNvPr>
          <p:cNvSpPr txBox="1"/>
          <p:nvPr/>
        </p:nvSpPr>
        <p:spPr>
          <a:xfrm>
            <a:off x="4690142" y="5610785"/>
            <a:ext cx="1012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15AD27-951D-3648-8EDD-0FBAD18AA703}"/>
              </a:ext>
            </a:extLst>
          </p:cNvPr>
          <p:cNvSpPr txBox="1"/>
          <p:nvPr/>
        </p:nvSpPr>
        <p:spPr>
          <a:xfrm>
            <a:off x="10570242" y="5572685"/>
            <a:ext cx="948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CD1A7A1-BD79-1A44-8900-A5AB027E021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BE729BA0-F9D2-4C44-A2E1-206946B8D3AB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4650047C-594A-E742-AD4B-78E89F74DBF3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ED14D2A-3B95-1C48-A5DF-7FA073A39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4734"/>
            <a:ext cx="11430000" cy="6327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177166-A375-2F4A-A07D-C43186A821F7}"/>
              </a:ext>
            </a:extLst>
          </p:cNvPr>
          <p:cNvSpPr/>
          <p:nvPr/>
        </p:nvSpPr>
        <p:spPr>
          <a:xfrm>
            <a:off x="10712830" y="5737280"/>
            <a:ext cx="761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B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662B9F-5A32-154A-ACE1-849F02672A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0025F9C-C4C6-4E4D-B9ED-9EC8853DEAC4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2BCD69A-95B6-1846-8993-9761C3ADACBE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তৃষ্ণা নিবারণে জন্য খামারের স্বেচ প্রকল্পের টিউবওয়েল থেকে পানি পান করছে  শিশুরা। প্রত্যন্ত অঞ্চলের গ্রামগুলোতে এখোনো রয়েছে বিশুদ্ধ ...">
            <a:extLst>
              <a:ext uri="{FF2B5EF4-FFF2-40B4-BE49-F238E27FC236}">
                <a16:creationId xmlns:a16="http://schemas.microsoft.com/office/drawing/2014/main" id="{387622D0-9433-8C4E-B72D-CA591AA1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19" y="463820"/>
            <a:ext cx="5464329" cy="2907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C7DD2E-4F1D-694F-9878-1902605B2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7" y="3630054"/>
            <a:ext cx="5464329" cy="2995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A81B9C-B99E-7C44-BE38-DC3F467AE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8" y="376388"/>
            <a:ext cx="5464329" cy="2995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Filter Lead From Water In Older Schools Sen. Cruz Says | Health News Florida">
            <a:extLst>
              <a:ext uri="{FF2B5EF4-FFF2-40B4-BE49-F238E27FC236}">
                <a16:creationId xmlns:a16="http://schemas.microsoft.com/office/drawing/2014/main" id="{03DFD303-8A1E-194F-BD75-B25496E3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19" y="3612468"/>
            <a:ext cx="5464329" cy="2995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F4242B-364A-5440-8707-F5CE622F27D6}"/>
              </a:ext>
            </a:extLst>
          </p:cNvPr>
          <p:cNvSpPr txBox="1"/>
          <p:nvPr/>
        </p:nvSpPr>
        <p:spPr>
          <a:xfrm>
            <a:off x="4837905" y="2659559"/>
            <a:ext cx="983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কূয়া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0E382-F9A6-AB41-90E7-1C85C9C28B22}"/>
              </a:ext>
            </a:extLst>
          </p:cNvPr>
          <p:cNvSpPr txBox="1"/>
          <p:nvPr/>
        </p:nvSpPr>
        <p:spPr>
          <a:xfrm>
            <a:off x="9715002" y="2601995"/>
            <a:ext cx="1803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টিউবয়েল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1AD8B0-9F84-0A4B-8243-E907F8A45CC9}"/>
              </a:ext>
            </a:extLst>
          </p:cNvPr>
          <p:cNvSpPr txBox="1"/>
          <p:nvPr/>
        </p:nvSpPr>
        <p:spPr>
          <a:xfrm>
            <a:off x="4494508" y="5610785"/>
            <a:ext cx="1207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CAF73-9D7C-624E-85CB-BCEB5F324AC6}"/>
              </a:ext>
            </a:extLst>
          </p:cNvPr>
          <p:cNvSpPr txBox="1"/>
          <p:nvPr/>
        </p:nvSpPr>
        <p:spPr>
          <a:xfrm>
            <a:off x="10570242" y="5838076"/>
            <a:ext cx="948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ট্যাপ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662B9F-5A32-154A-ACE1-849F02672A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0025F9C-C4C6-4E4D-B9ED-9EC8853DEAC4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2BCD69A-95B6-1846-8993-9761C3ADACBE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2" descr="page28image25144288">
            <a:extLst>
              <a:ext uri="{FF2B5EF4-FFF2-40B4-BE49-F238E27FC236}">
                <a16:creationId xmlns:a16="http://schemas.microsoft.com/office/drawing/2014/main" id="{3CBF6B0E-20E2-D94A-92B8-10702C34F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9712" r="6363" b="55385"/>
          <a:stretch/>
        </p:blipFill>
        <p:spPr bwMode="auto">
          <a:xfrm>
            <a:off x="481603" y="1511300"/>
            <a:ext cx="11254194" cy="445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8A1B29-9C43-E147-875A-BB3EBA523087}"/>
              </a:ext>
            </a:extLst>
          </p:cNvPr>
          <p:cNvSpPr txBox="1"/>
          <p:nvPr/>
        </p:nvSpPr>
        <p:spPr>
          <a:xfrm>
            <a:off x="2678778" y="479851"/>
            <a:ext cx="67751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এবার পানির উৎসগুলো চিনিঃ 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page28image25144288">
            <a:extLst>
              <a:ext uri="{FF2B5EF4-FFF2-40B4-BE49-F238E27FC236}">
                <a16:creationId xmlns:a16="http://schemas.microsoft.com/office/drawing/2014/main" id="{35688941-6448-A140-8B92-384F28BA5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44191" r="7861" b="29329"/>
          <a:stretch/>
        </p:blipFill>
        <p:spPr bwMode="auto">
          <a:xfrm>
            <a:off x="481603" y="1511300"/>
            <a:ext cx="11328401" cy="445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40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4044B3-41D5-B24A-B557-378CD4BEE5DD}"/>
              </a:ext>
            </a:extLst>
          </p:cNvPr>
          <p:cNvSpPr/>
          <p:nvPr/>
        </p:nvSpPr>
        <p:spPr>
          <a:xfrm>
            <a:off x="480370" y="405408"/>
            <a:ext cx="408958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E5069-D7E1-A647-894A-519E9A3DED06}"/>
              </a:ext>
            </a:extLst>
          </p:cNvPr>
          <p:cNvSpPr/>
          <p:nvPr/>
        </p:nvSpPr>
        <p:spPr>
          <a:xfrm>
            <a:off x="354485" y="1987678"/>
            <a:ext cx="293894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পাঠ্য বইয়ের ২২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২৩ পৃষ্টা খুলতে বলবো এবং নিরবে পড়তে বলব।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53188E-BB9F-4B4E-B317-7E51DD5584C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D9307BE3-C815-2943-AD8B-CF7ADB78618B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0011721B-9474-0643-9F6B-2FDED128398B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7605E0-64B3-CE44-8298-827E068F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16" y="1647327"/>
            <a:ext cx="4073733" cy="5088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C57E4-BBF3-DC46-8AA7-8E0545B6A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49" y="1647327"/>
            <a:ext cx="4073733" cy="5088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71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662B9F-5A32-154A-ACE1-849F02672A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0025F9C-C4C6-4E4D-B9ED-9EC8853DEAC4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2BCD69A-95B6-1846-8993-9761C3ADACBE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D02BA6-99E2-2C49-8FFA-A8212A3CF785}"/>
              </a:ext>
            </a:extLst>
          </p:cNvPr>
          <p:cNvSpPr/>
          <p:nvPr/>
        </p:nvSpPr>
        <p:spPr>
          <a:xfrm>
            <a:off x="4125997" y="469693"/>
            <a:ext cx="356044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6585A8-7A28-4A45-926B-185B98CE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32658"/>
              </p:ext>
            </p:extLst>
          </p:nvPr>
        </p:nvGraphicFramePr>
        <p:xfrm>
          <a:off x="404322" y="2839192"/>
          <a:ext cx="11003798" cy="35491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01899">
                  <a:extLst>
                    <a:ext uri="{9D8B030D-6E8A-4147-A177-3AD203B41FA5}">
                      <a16:colId xmlns:a16="http://schemas.microsoft.com/office/drawing/2014/main" val="850411736"/>
                    </a:ext>
                  </a:extLst>
                </a:gridCol>
                <a:gridCol w="5501899">
                  <a:extLst>
                    <a:ext uri="{9D8B030D-6E8A-4147-A177-3AD203B41FA5}">
                      <a16:colId xmlns:a16="http://schemas.microsoft.com/office/drawing/2014/main" val="1062925596"/>
                    </a:ext>
                  </a:extLst>
                </a:gridCol>
              </a:tblGrid>
              <a:tr h="709823">
                <a:tc>
                  <a:txBody>
                    <a:bodyPr/>
                    <a:lstStyle/>
                    <a:p>
                      <a:pPr algn="ctr"/>
                      <a:r>
                        <a:rPr lang="en-BD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পানির উৎস </a:t>
                      </a:r>
                      <a:endParaRPr lang="en-BD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D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তৈরি পানির উৎস </a:t>
                      </a:r>
                      <a:endParaRPr lang="en-BD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013674"/>
                  </a:ext>
                </a:extLst>
              </a:tr>
              <a:tr h="709823">
                <a:tc>
                  <a:txBody>
                    <a:bodyPr/>
                    <a:lstStyle/>
                    <a:p>
                      <a:endParaRPr lang="en-B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95547"/>
                  </a:ext>
                </a:extLst>
              </a:tr>
              <a:tr h="709823">
                <a:tc>
                  <a:txBody>
                    <a:bodyPr/>
                    <a:lstStyle/>
                    <a:p>
                      <a:endParaRPr lang="en-B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82074"/>
                  </a:ext>
                </a:extLst>
              </a:tr>
              <a:tr h="709823">
                <a:tc>
                  <a:txBody>
                    <a:bodyPr/>
                    <a:lstStyle/>
                    <a:p>
                      <a:endParaRPr lang="en-B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253035"/>
                  </a:ext>
                </a:extLst>
              </a:tr>
              <a:tr h="709823">
                <a:tc>
                  <a:txBody>
                    <a:bodyPr/>
                    <a:lstStyle/>
                    <a:p>
                      <a:endParaRPr lang="en-B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89075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9230AA-7374-534B-8CF7-D32F6222E143}"/>
              </a:ext>
            </a:extLst>
          </p:cNvPr>
          <p:cNvSpPr/>
          <p:nvPr/>
        </p:nvSpPr>
        <p:spPr>
          <a:xfrm>
            <a:off x="404322" y="1899018"/>
            <a:ext cx="6988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662B9F-5A32-154A-ACE1-849F02672A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0025F9C-C4C6-4E4D-B9ED-9EC8853DEAC4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2BCD69A-95B6-1846-8993-9761C3ADACBE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94FA32-6297-B844-808F-BB73A882602F}"/>
              </a:ext>
            </a:extLst>
          </p:cNvPr>
          <p:cNvSpPr txBox="1"/>
          <p:nvPr/>
        </p:nvSpPr>
        <p:spPr>
          <a:xfrm>
            <a:off x="6568803" y="318189"/>
            <a:ext cx="504617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F24596-061D-5546-816E-50B673824391}"/>
              </a:ext>
            </a:extLst>
          </p:cNvPr>
          <p:cNvSpPr/>
          <p:nvPr/>
        </p:nvSpPr>
        <p:spPr>
          <a:xfrm>
            <a:off x="1149430" y="1808137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ডানপাশের</a:t>
            </a:r>
            <a:r>
              <a:rPr lang="bn-IN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সঙ্গে বাম পাশের মিল করঃ  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19C50A-682F-C942-AC95-C42280803156}"/>
              </a:ext>
            </a:extLst>
          </p:cNvPr>
          <p:cNvSpPr/>
          <p:nvPr/>
        </p:nvSpPr>
        <p:spPr>
          <a:xfrm>
            <a:off x="4225539" y="521703"/>
            <a:ext cx="359816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6CF6604-ED46-0143-9A26-4CF1C8BC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35512"/>
              </p:ext>
            </p:extLst>
          </p:nvPr>
        </p:nvGraphicFramePr>
        <p:xfrm>
          <a:off x="1149430" y="2577578"/>
          <a:ext cx="9893139" cy="3624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0939">
                  <a:extLst>
                    <a:ext uri="{9D8B030D-6E8A-4147-A177-3AD203B41FA5}">
                      <a16:colId xmlns:a16="http://schemas.microsoft.com/office/drawing/2014/main" val="2521487806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60013260"/>
                    </a:ext>
                  </a:extLst>
                </a:gridCol>
              </a:tblGrid>
              <a:tr h="779091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/>
                        <a:t> </a:t>
                      </a:r>
                      <a:r>
                        <a:rPr lang="en-BD" sz="4000" dirty="0"/>
                        <a:t>বাম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D" sz="4000" dirty="0"/>
                        <a:t>ডান</a:t>
                      </a:r>
                      <a:r>
                        <a:rPr lang="bn-IN" sz="4000" dirty="0"/>
                        <a:t> </a:t>
                      </a:r>
                      <a:endParaRPr lang="en-BD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13504"/>
                  </a:ext>
                </a:extLst>
              </a:tr>
              <a:tr h="711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3600" dirty="0" err="1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উৎসগুলো  </a:t>
                      </a:r>
                      <a:endParaRPr lang="en-US" sz="36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D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(1)</a:t>
                      </a:r>
                      <a:r>
                        <a:rPr lang="bn-IN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BD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IN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তৈরি উৎস </a:t>
                      </a:r>
                      <a:endParaRPr lang="en-BD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45094"/>
                  </a:ext>
                </a:extLst>
              </a:tr>
              <a:tr h="711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D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en-BD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নদ-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BD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নদী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, খাল–বিল, সাগর ইত্যাদি </a:t>
                      </a:r>
                      <a:endParaRPr lang="en-US" sz="36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D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(2)</a:t>
                      </a:r>
                      <a:r>
                        <a:rPr lang="bn-IN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BD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bn-IN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BD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2566"/>
                  </a:ext>
                </a:extLst>
              </a:tr>
              <a:tr h="711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D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en-BD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</a:t>
                      </a:r>
                      <a:r>
                        <a:rPr lang="en-BD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বয়েল,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কূয়ো, পুকুর ইত্যাদি </a:t>
                      </a:r>
                      <a:endParaRPr lang="en-US" sz="36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D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(৩)</a:t>
                      </a:r>
                      <a:r>
                        <a:rPr lang="bn-IN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BD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IN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ধরণের </a:t>
                      </a:r>
                      <a:endParaRPr lang="en-BD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2013"/>
                  </a:ext>
                </a:extLst>
              </a:tr>
              <a:tr h="711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D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ঘ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en-BD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bn-IN" sz="360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ও উদ্ভিদের জন্য প্রয়োজন </a:t>
                      </a:r>
                      <a:endParaRPr lang="en-US" sz="36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D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(৪)</a:t>
                      </a:r>
                      <a:r>
                        <a:rPr lang="bn-IN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BD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 </a:t>
                      </a:r>
                      <a:endParaRPr lang="en-BD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1649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E5F8F3-FA2C-514F-8A4E-905982276723}"/>
              </a:ext>
            </a:extLst>
          </p:cNvPr>
          <p:cNvCxnSpPr/>
          <p:nvPr/>
        </p:nvCxnSpPr>
        <p:spPr>
          <a:xfrm>
            <a:off x="4225539" y="3640667"/>
            <a:ext cx="3174328" cy="1507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6FFEF6-AAB7-814A-AAF6-6C3883222761}"/>
              </a:ext>
            </a:extLst>
          </p:cNvPr>
          <p:cNvCxnSpPr>
            <a:cxnSpLocks/>
          </p:cNvCxnSpPr>
          <p:nvPr/>
        </p:nvCxnSpPr>
        <p:spPr>
          <a:xfrm>
            <a:off x="6568803" y="4389811"/>
            <a:ext cx="828184" cy="1467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1D7FD3-55D7-A647-A93E-80A363CC73FD}"/>
              </a:ext>
            </a:extLst>
          </p:cNvPr>
          <p:cNvCxnSpPr>
            <a:cxnSpLocks/>
          </p:cNvCxnSpPr>
          <p:nvPr/>
        </p:nvCxnSpPr>
        <p:spPr>
          <a:xfrm flipV="1">
            <a:off x="6009174" y="3636278"/>
            <a:ext cx="1387813" cy="1435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33FD70-8867-6B4A-A811-8BCA9D77340B}"/>
              </a:ext>
            </a:extLst>
          </p:cNvPr>
          <p:cNvCxnSpPr>
            <a:cxnSpLocks/>
          </p:cNvCxnSpPr>
          <p:nvPr/>
        </p:nvCxnSpPr>
        <p:spPr>
          <a:xfrm flipV="1">
            <a:off x="6006294" y="4389811"/>
            <a:ext cx="1390693" cy="1507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662B9F-5A32-154A-ACE1-849F02672A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0025F9C-C4C6-4E4D-B9ED-9EC8853DEAC4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2BCD69A-95B6-1846-8993-9761C3ADACBE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324226-3ADE-2047-93A1-235FCF462D56}"/>
              </a:ext>
            </a:extLst>
          </p:cNvPr>
          <p:cNvSpPr txBox="1"/>
          <p:nvPr/>
        </p:nvSpPr>
        <p:spPr>
          <a:xfrm>
            <a:off x="4817856" y="519651"/>
            <a:ext cx="2332244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D8AF3-4B0D-AE46-9CEA-0FB8A124324C}"/>
              </a:ext>
            </a:extLst>
          </p:cNvPr>
          <p:cNvSpPr txBox="1"/>
          <p:nvPr/>
        </p:nvSpPr>
        <p:spPr>
          <a:xfrm>
            <a:off x="1719056" y="3414443"/>
            <a:ext cx="748844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পানির উৎসের নাম লিখ 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2. পানির উৎসকে কয় ভাগে ভাগ করা যায়।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28BB9-1B0F-0A49-B1A4-817255FCF695}"/>
              </a:ext>
            </a:extLst>
          </p:cNvPr>
          <p:cNvSpPr txBox="1"/>
          <p:nvPr/>
        </p:nvSpPr>
        <p:spPr>
          <a:xfrm>
            <a:off x="901700" y="1704621"/>
            <a:ext cx="93726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প্রশ্নগুলোর উত্তর তোমার অনুশীলন খাতায় লেখঃ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AC95C8-EFA2-4643-81AC-59B4C294E5A0}"/>
              </a:ext>
            </a:extLst>
          </p:cNvPr>
          <p:cNvSpPr txBox="1"/>
          <p:nvPr/>
        </p:nvSpPr>
        <p:spPr>
          <a:xfrm>
            <a:off x="5226907" y="2407725"/>
            <a:ext cx="5762711" cy="3123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spc="-1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মোঃসুলতানুল আরেফীন </a:t>
            </a:r>
            <a:endParaRPr lang="en-GB" sz="6000" spc="-15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 </a:t>
            </a:r>
            <a:r>
              <a:rPr lang="bn-BD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 </a:t>
            </a:r>
            <a:r>
              <a:rPr lang="bn-BD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গুরুদাসপুর, নাটোর। </a:t>
            </a:r>
          </a:p>
          <a:p>
            <a:pPr algn="ctr"/>
            <a:endParaRPr lang="bn-BD" sz="9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CB5F-0AA4-6042-90E5-64752F2F0077}"/>
              </a:ext>
            </a:extLst>
          </p:cNvPr>
          <p:cNvSpPr/>
          <p:nvPr/>
        </p:nvSpPr>
        <p:spPr>
          <a:xfrm>
            <a:off x="3960782" y="687844"/>
            <a:ext cx="396614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5CD636-6A8F-7F49-8AAC-73F9EEB6140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6021975-04DA-6F46-A93B-8C0B31C8236F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CB8CFA0-2A87-7B48-AC9D-25A43C03AF16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5C2B90-DE2E-4246-9777-AC4E41D76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6" y="2411652"/>
            <a:ext cx="2745604" cy="312000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Chevron 3">
            <a:extLst>
              <a:ext uri="{FF2B5EF4-FFF2-40B4-BE49-F238E27FC236}">
                <a16:creationId xmlns:a16="http://schemas.microsoft.com/office/drawing/2014/main" id="{9CC41F6C-6AE1-AA4B-8830-229CFABD2C69}"/>
              </a:ext>
            </a:extLst>
          </p:cNvPr>
          <p:cNvSpPr/>
          <p:nvPr/>
        </p:nvSpPr>
        <p:spPr>
          <a:xfrm>
            <a:off x="3849571" y="3563540"/>
            <a:ext cx="586962" cy="786224"/>
          </a:xfrm>
          <a:prstGeom prst="chevr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57ED8EF4-1B17-F344-B8A7-9065FC0BFDF8}"/>
              </a:ext>
            </a:extLst>
          </p:cNvPr>
          <p:cNvSpPr/>
          <p:nvPr/>
        </p:nvSpPr>
        <p:spPr>
          <a:xfrm>
            <a:off x="4052771" y="3563540"/>
            <a:ext cx="586962" cy="786224"/>
          </a:xfrm>
          <a:prstGeom prst="chevr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3198466F-B835-4148-B201-F0FCCB2C675E}"/>
              </a:ext>
            </a:extLst>
          </p:cNvPr>
          <p:cNvSpPr/>
          <p:nvPr/>
        </p:nvSpPr>
        <p:spPr>
          <a:xfrm>
            <a:off x="4289837" y="3563540"/>
            <a:ext cx="586962" cy="786224"/>
          </a:xfrm>
          <a:prstGeom prst="chevr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163685-9606-8B48-B3BA-A8E2220F1149}"/>
              </a:ext>
            </a:extLst>
          </p:cNvPr>
          <p:cNvSpPr/>
          <p:nvPr/>
        </p:nvSpPr>
        <p:spPr>
          <a:xfrm>
            <a:off x="5287662" y="389552"/>
            <a:ext cx="2318263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B05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08352A-C096-4B49-8CF9-AD6B096E709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F378E4C9-95E3-6E43-AF22-A710F6DA8814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A64B57BA-E242-3E47-9578-EDD946A9A226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84D19-B032-FA4C-B371-DBBFBABB89F7}"/>
              </a:ext>
            </a:extLst>
          </p:cNvPr>
          <p:cNvSpPr/>
          <p:nvPr/>
        </p:nvSpPr>
        <p:spPr>
          <a:xfrm>
            <a:off x="876314" y="1783100"/>
            <a:ext cx="5044971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লেখঃ </a:t>
            </a:r>
            <a:endParaRPr lang="en-US" sz="4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9D29C4-867D-354F-8C9A-D060C41C7C77}"/>
              </a:ext>
            </a:extLst>
          </p:cNvPr>
          <p:cNvSpPr/>
          <p:nvPr/>
        </p:nvSpPr>
        <p:spPr>
          <a:xfrm>
            <a:off x="1585026" y="2868871"/>
            <a:ext cx="8351966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উৎসগুলোকে কয় ভাগে ভাগ করা যায় ? 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0ACF08-598D-3F48-A648-14583FBC24D5}"/>
              </a:ext>
            </a:extLst>
          </p:cNvPr>
          <p:cNvSpPr/>
          <p:nvPr/>
        </p:nvSpPr>
        <p:spPr>
          <a:xfrm>
            <a:off x="2938825" y="3935671"/>
            <a:ext cx="1568058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এক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156549-3EA7-244F-BD66-B06CFEA91769}"/>
              </a:ext>
            </a:extLst>
          </p:cNvPr>
          <p:cNvSpPr/>
          <p:nvPr/>
        </p:nvSpPr>
        <p:spPr>
          <a:xfrm>
            <a:off x="2938825" y="5250144"/>
            <a:ext cx="1564852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তিন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FA6776-2F54-E044-8C7F-418DA21F4903}"/>
              </a:ext>
            </a:extLst>
          </p:cNvPr>
          <p:cNvSpPr/>
          <p:nvPr/>
        </p:nvSpPr>
        <p:spPr>
          <a:xfrm>
            <a:off x="6839529" y="3935671"/>
            <a:ext cx="1532792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দুই 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098D06-81F4-A045-B183-A2B9445B94A4}"/>
              </a:ext>
            </a:extLst>
          </p:cNvPr>
          <p:cNvSpPr/>
          <p:nvPr/>
        </p:nvSpPr>
        <p:spPr>
          <a:xfrm>
            <a:off x="6839529" y="5250144"/>
            <a:ext cx="1532792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চার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22A86-55DC-194D-8085-5C7557C3F99C}"/>
              </a:ext>
            </a:extLst>
          </p:cNvPr>
          <p:cNvSpPr/>
          <p:nvPr/>
        </p:nvSpPr>
        <p:spPr>
          <a:xfrm>
            <a:off x="1737929" y="2860960"/>
            <a:ext cx="6537367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পানির উৎস কোনটি? 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C846B1B-CDEE-1148-8B46-5A60D15CC255}"/>
              </a:ext>
            </a:extLst>
          </p:cNvPr>
          <p:cNvSpPr/>
          <p:nvPr/>
        </p:nvSpPr>
        <p:spPr>
          <a:xfrm>
            <a:off x="2804173" y="3777017"/>
            <a:ext cx="1699504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সাগর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2BE8D5-EEBC-C94C-98D2-FAFC2802D147}"/>
              </a:ext>
            </a:extLst>
          </p:cNvPr>
          <p:cNvSpPr/>
          <p:nvPr/>
        </p:nvSpPr>
        <p:spPr>
          <a:xfrm>
            <a:off x="2804173" y="4867533"/>
            <a:ext cx="1699504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পুকুর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69E152-C205-0545-AFD6-8DFD99E7E8DF}"/>
              </a:ext>
            </a:extLst>
          </p:cNvPr>
          <p:cNvSpPr/>
          <p:nvPr/>
        </p:nvSpPr>
        <p:spPr>
          <a:xfrm>
            <a:off x="5958835" y="3686616"/>
            <a:ext cx="1508747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নদী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4EABE0-8979-3842-973F-5BFE160F77E9}"/>
              </a:ext>
            </a:extLst>
          </p:cNvPr>
          <p:cNvSpPr/>
          <p:nvPr/>
        </p:nvSpPr>
        <p:spPr>
          <a:xfrm>
            <a:off x="5958834" y="4741904"/>
            <a:ext cx="1508747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বিল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521127-ADD6-C746-8D28-348A1327E4C0}"/>
              </a:ext>
            </a:extLst>
          </p:cNvPr>
          <p:cNvSpPr/>
          <p:nvPr/>
        </p:nvSpPr>
        <p:spPr>
          <a:xfrm>
            <a:off x="1685071" y="2860960"/>
            <a:ext cx="6974986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প্রাকৃতিক পানির উৎস ? 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E8A9087-0053-AE41-BEFB-BAC43C32EB81}"/>
              </a:ext>
            </a:extLst>
          </p:cNvPr>
          <p:cNvSpPr/>
          <p:nvPr/>
        </p:nvSpPr>
        <p:spPr>
          <a:xfrm>
            <a:off x="2981743" y="3915583"/>
            <a:ext cx="1572867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বৃষ্টি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0F8A1BF-6235-4445-B706-7127599146D3}"/>
              </a:ext>
            </a:extLst>
          </p:cNvPr>
          <p:cNvSpPr/>
          <p:nvPr/>
        </p:nvSpPr>
        <p:spPr>
          <a:xfrm>
            <a:off x="2981433" y="5221476"/>
            <a:ext cx="1572867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পুকুর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AD9926-E54E-7E4C-A928-299593997B45}"/>
              </a:ext>
            </a:extLst>
          </p:cNvPr>
          <p:cNvSpPr/>
          <p:nvPr/>
        </p:nvSpPr>
        <p:spPr>
          <a:xfrm>
            <a:off x="6295996" y="3915583"/>
            <a:ext cx="1715534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কূয়া 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793FC2-0EA8-1C4B-8FEE-74DDCEBBA181}"/>
              </a:ext>
            </a:extLst>
          </p:cNvPr>
          <p:cNvSpPr/>
          <p:nvPr/>
        </p:nvSpPr>
        <p:spPr>
          <a:xfrm>
            <a:off x="6295995" y="5221476"/>
            <a:ext cx="1715533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খাল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662B9F-5A32-154A-ACE1-849F02672A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0025F9C-C4C6-4E4D-B9ED-9EC8853DEAC4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2BCD69A-95B6-1846-8993-9761C3ADACBE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52C5A1-A76B-4446-93AF-E84008D7AB79}"/>
              </a:ext>
            </a:extLst>
          </p:cNvPr>
          <p:cNvSpPr txBox="1"/>
          <p:nvPr/>
        </p:nvSpPr>
        <p:spPr>
          <a:xfrm>
            <a:off x="4042131" y="982139"/>
            <a:ext cx="385726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 ব্যবস্থা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40319-B9B6-D34B-B629-9B15CE354350}"/>
              </a:ext>
            </a:extLst>
          </p:cNvPr>
          <p:cNvSpPr txBox="1"/>
          <p:nvPr/>
        </p:nvSpPr>
        <p:spPr>
          <a:xfrm>
            <a:off x="1447800" y="3173680"/>
            <a:ext cx="92964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পারগ শিক্ষার্থী দিয়ে অপারগ শিক্ষার্থীর শিখন ঘাটতি পূরণের ব্যবস্থা করব প্রয়োজনে সাহায্য করব।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38F6E-1C62-D840-A113-B15EF318F2DF}"/>
              </a:ext>
            </a:extLst>
          </p:cNvPr>
          <p:cNvSpPr/>
          <p:nvPr/>
        </p:nvSpPr>
        <p:spPr>
          <a:xfrm>
            <a:off x="1122027" y="925409"/>
            <a:ext cx="9973345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আমরা যা শিখলাম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BE89D-FA12-DA42-BAF4-1C1E55A93C68}"/>
              </a:ext>
            </a:extLst>
          </p:cNvPr>
          <p:cNvSpPr/>
          <p:nvPr/>
        </p:nvSpPr>
        <p:spPr>
          <a:xfrm>
            <a:off x="769890" y="3829013"/>
            <a:ext cx="10677618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 আমরা দেখি বা ব্যবহার করি এমন সব পানির উৎস সমূহ।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D356B7-F5D2-9B48-88AB-F687D0A30D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8344A59A-46B4-6944-AC35-7984E54BC6E5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85C000DE-7186-EB48-8FA3-BDF80EAE9C03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7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A9B010-1C3A-A940-A788-AEC937C62473}"/>
              </a:ext>
            </a:extLst>
          </p:cNvPr>
          <p:cNvSpPr/>
          <p:nvPr/>
        </p:nvSpPr>
        <p:spPr>
          <a:xfrm>
            <a:off x="1171901" y="3737727"/>
            <a:ext cx="1025034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আশেপাশে কি কি পানির উৎস আছে এবং কোনটি কোন ধরণের উৎস তা নোট খাতায় লিখে আনবে।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6DDE3-D086-3944-8CBF-04D830A116B0}"/>
              </a:ext>
            </a:extLst>
          </p:cNvPr>
          <p:cNvGrpSpPr/>
          <p:nvPr/>
        </p:nvGrpSpPr>
        <p:grpSpPr>
          <a:xfrm>
            <a:off x="600332" y="457337"/>
            <a:ext cx="2236573" cy="1478666"/>
            <a:chOff x="469557" y="415636"/>
            <a:chExt cx="3429000" cy="27682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E33509-A193-EA4E-B7E1-68C7E3F5B8B0}"/>
                </a:ext>
              </a:extLst>
            </p:cNvPr>
            <p:cNvSpPr/>
            <p:nvPr/>
          </p:nvSpPr>
          <p:spPr>
            <a:xfrm>
              <a:off x="850557" y="1914067"/>
              <a:ext cx="2667000" cy="1066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B66368C-2F94-2F4C-9F74-C9A0A5174FFD}"/>
                </a:ext>
              </a:extLst>
            </p:cNvPr>
            <p:cNvSpPr/>
            <p:nvPr/>
          </p:nvSpPr>
          <p:spPr>
            <a:xfrm>
              <a:off x="469557" y="415636"/>
              <a:ext cx="3429000" cy="14478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7429C4-E68B-5A44-BFEB-2CE6FFA0C8C6}"/>
                </a:ext>
              </a:extLst>
            </p:cNvPr>
            <p:cNvSpPr/>
            <p:nvPr/>
          </p:nvSpPr>
          <p:spPr>
            <a:xfrm>
              <a:off x="621957" y="3031498"/>
              <a:ext cx="3200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E92FB4-2476-4A4E-BEB9-E71576741954}"/>
                </a:ext>
              </a:extLst>
            </p:cNvPr>
            <p:cNvSpPr/>
            <p:nvPr/>
          </p:nvSpPr>
          <p:spPr>
            <a:xfrm>
              <a:off x="1993557" y="2127221"/>
              <a:ext cx="457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BCFB2D-61E5-6746-90C0-C9E5FC1301A6}"/>
                </a:ext>
              </a:extLst>
            </p:cNvPr>
            <p:cNvSpPr/>
            <p:nvPr/>
          </p:nvSpPr>
          <p:spPr>
            <a:xfrm>
              <a:off x="1117257" y="2280603"/>
              <a:ext cx="457200" cy="332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54E926-C8A5-BF43-9043-06BB9F3BA7E1}"/>
                </a:ext>
              </a:extLst>
            </p:cNvPr>
            <p:cNvSpPr/>
            <p:nvPr/>
          </p:nvSpPr>
          <p:spPr>
            <a:xfrm>
              <a:off x="2831757" y="2280603"/>
              <a:ext cx="457200" cy="333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0318DD3-BF35-6043-8C84-9D08C5B318B9}"/>
              </a:ext>
            </a:extLst>
          </p:cNvPr>
          <p:cNvSpPr/>
          <p:nvPr/>
        </p:nvSpPr>
        <p:spPr>
          <a:xfrm>
            <a:off x="4389319" y="942177"/>
            <a:ext cx="343876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6F2184-C7CE-824C-91CC-5229F2ED6A7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28A2F42E-CDE7-FB46-ABF2-14B064F607BA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1CD0ED7A-2F84-9A4D-9198-2C58523A84C2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1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FEB6EEC-5CF4-EE46-9E3E-CD04EC9BA20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9FC280F8-96A5-734A-B7CF-A60C54EF41B0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BE721A6D-3381-664F-940B-76AC20391FA9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C86C8A-3EE7-7242-906A-191859E1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1" y="516466"/>
            <a:ext cx="5128782" cy="5825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412E4F-88B1-8842-9623-69C0740D4C22}"/>
              </a:ext>
            </a:extLst>
          </p:cNvPr>
          <p:cNvSpPr/>
          <p:nvPr/>
        </p:nvSpPr>
        <p:spPr>
          <a:xfrm>
            <a:off x="6449183" y="612844"/>
            <a:ext cx="4860466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সোনামণিরা </a:t>
            </a:r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সকলকে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F12A19-F5C3-3848-A3A4-964462191682}"/>
              </a:ext>
            </a:extLst>
          </p:cNvPr>
          <p:cNvSpPr/>
          <p:nvPr/>
        </p:nvSpPr>
        <p:spPr>
          <a:xfrm>
            <a:off x="4224104" y="863960"/>
            <a:ext cx="32848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D9D7C3-0BA2-414A-8EA5-6552E4731711}"/>
              </a:ext>
            </a:extLst>
          </p:cNvPr>
          <p:cNvSpPr/>
          <p:nvPr/>
        </p:nvSpPr>
        <p:spPr>
          <a:xfrm>
            <a:off x="5446183" y="2371602"/>
            <a:ext cx="6119284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800" b="1" spc="-1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4800" b="1" spc="-15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-15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bn-IN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পানি </a:t>
            </a:r>
          </a:p>
          <a:p>
            <a:pPr algn="ctr"/>
            <a:r>
              <a:rPr lang="en-US" sz="40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bn-IN" sz="4000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 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পানি 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উৎস 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5CD636-6A8F-7F49-8AAC-73F9EEB6140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6021975-04DA-6F46-A93B-8C0B31C8236F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CB8CFA0-2A87-7B48-AC9D-25A43C03AF16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Chevron 6">
            <a:extLst>
              <a:ext uri="{FF2B5EF4-FFF2-40B4-BE49-F238E27FC236}">
                <a16:creationId xmlns:a16="http://schemas.microsoft.com/office/drawing/2014/main" id="{BD37BFEF-E0A6-0046-84B7-E9D9CBE4D09F}"/>
              </a:ext>
            </a:extLst>
          </p:cNvPr>
          <p:cNvSpPr/>
          <p:nvPr/>
        </p:nvSpPr>
        <p:spPr>
          <a:xfrm>
            <a:off x="3849571" y="3563540"/>
            <a:ext cx="586962" cy="786224"/>
          </a:xfrm>
          <a:prstGeom prst="chevr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ADE4BFA1-47B1-A542-889D-2FA1A1093080}"/>
              </a:ext>
            </a:extLst>
          </p:cNvPr>
          <p:cNvSpPr/>
          <p:nvPr/>
        </p:nvSpPr>
        <p:spPr>
          <a:xfrm>
            <a:off x="4052771" y="3563540"/>
            <a:ext cx="586962" cy="786224"/>
          </a:xfrm>
          <a:prstGeom prst="chevr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4FFF1525-0384-064D-9EEF-129A0D7CEC07}"/>
              </a:ext>
            </a:extLst>
          </p:cNvPr>
          <p:cNvSpPr/>
          <p:nvPr/>
        </p:nvSpPr>
        <p:spPr>
          <a:xfrm>
            <a:off x="4289837" y="3563540"/>
            <a:ext cx="586962" cy="786224"/>
          </a:xfrm>
          <a:prstGeom prst="chevr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38752-EA54-5941-AC1C-750834861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2371602"/>
            <a:ext cx="26001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E7A35C-6CB9-F442-BFCA-A543859EE58C}"/>
              </a:ext>
            </a:extLst>
          </p:cNvPr>
          <p:cNvGrpSpPr/>
          <p:nvPr/>
        </p:nvGrpSpPr>
        <p:grpSpPr>
          <a:xfrm>
            <a:off x="0" y="0"/>
            <a:ext cx="12361333" cy="6858000"/>
            <a:chOff x="0" y="0"/>
            <a:chExt cx="12192000" cy="7065818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5716" y="2253708"/>
            <a:ext cx="633628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লাগলে আমরা কী 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" y="3126687"/>
            <a:ext cx="681651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দ্বারা গোসল 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A3D5B-E09B-0C4D-8B46-537CCF95E71C}"/>
              </a:ext>
            </a:extLst>
          </p:cNvPr>
          <p:cNvSpPr txBox="1"/>
          <p:nvPr/>
        </p:nvSpPr>
        <p:spPr>
          <a:xfrm>
            <a:off x="747014" y="3992472"/>
            <a:ext cx="856437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দ্বারা কাপড় চোপড় ও থালা বাসন ধুই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CC92A-ED34-B144-B05C-8E240086CFF8}"/>
              </a:ext>
            </a:extLst>
          </p:cNvPr>
          <p:cNvSpPr txBox="1"/>
          <p:nvPr/>
        </p:nvSpPr>
        <p:spPr>
          <a:xfrm>
            <a:off x="747014" y="4880946"/>
            <a:ext cx="900658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উপর দিয়ে নৌকা বা জাহাজ চালাই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0301F-5461-DF44-B29E-A52C95723DB5}"/>
              </a:ext>
            </a:extLst>
          </p:cNvPr>
          <p:cNvSpPr/>
          <p:nvPr/>
        </p:nvSpPr>
        <p:spPr>
          <a:xfrm>
            <a:off x="3872128" y="593445"/>
            <a:ext cx="349647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Correlations in Tropical Tree Species Richness and Abundance Reject  Neutrality | Science">
            <a:extLst>
              <a:ext uri="{FF2B5EF4-FFF2-40B4-BE49-F238E27FC236}">
                <a16:creationId xmlns:a16="http://schemas.microsoft.com/office/drawing/2014/main" id="{1A2E8666-3987-7946-B879-A40455CFA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1"/>
          <a:stretch/>
        </p:blipFill>
        <p:spPr bwMode="auto">
          <a:xfrm>
            <a:off x="342900" y="344938"/>
            <a:ext cx="11480800" cy="487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B327AF-83AB-114F-B6B8-995D663A380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77008C87-1255-8246-8324-F902D5E8CD5E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0B403430-06F6-3C47-A4DB-2B4F70A338C1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B737C2F-EC6C-5645-B9F9-AA3DB28210F0}"/>
              </a:ext>
            </a:extLst>
          </p:cNvPr>
          <p:cNvSpPr txBox="1"/>
          <p:nvPr/>
        </p:nvSpPr>
        <p:spPr>
          <a:xfrm>
            <a:off x="1140671" y="5548705"/>
            <a:ext cx="325508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2E8FF4-3CC6-EA42-826E-38BBF0EDA8DF}"/>
              </a:ext>
            </a:extLst>
          </p:cNvPr>
          <p:cNvSpPr/>
          <p:nvPr/>
        </p:nvSpPr>
        <p:spPr>
          <a:xfrm>
            <a:off x="8530947" y="5547789"/>
            <a:ext cx="147989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9D9C-3FA4-074D-97FC-D11591E748E6}"/>
              </a:ext>
            </a:extLst>
          </p:cNvPr>
          <p:cNvSpPr txBox="1"/>
          <p:nvPr/>
        </p:nvSpPr>
        <p:spPr>
          <a:xfrm>
            <a:off x="1140671" y="5541159"/>
            <a:ext cx="444888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 বাস করি 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FF1D61-2018-374D-ADDB-30DF8432A963}"/>
              </a:ext>
            </a:extLst>
          </p:cNvPr>
          <p:cNvSpPr/>
          <p:nvPr/>
        </p:nvSpPr>
        <p:spPr>
          <a:xfrm>
            <a:off x="8530947" y="5536915"/>
            <a:ext cx="171713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8AA412-D610-3A48-8D56-456322300850}"/>
              </a:ext>
            </a:extLst>
          </p:cNvPr>
          <p:cNvSpPr txBox="1"/>
          <p:nvPr/>
        </p:nvSpPr>
        <p:spPr>
          <a:xfrm>
            <a:off x="8530947" y="5568037"/>
            <a:ext cx="22370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ও পানি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9F039C-1667-0E45-B1D9-FEEEBBC4B4B6}"/>
              </a:ext>
            </a:extLst>
          </p:cNvPr>
          <p:cNvSpPr txBox="1"/>
          <p:nvPr/>
        </p:nvSpPr>
        <p:spPr>
          <a:xfrm>
            <a:off x="1111740" y="5549592"/>
            <a:ext cx="42837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কী দিয়ে ঢাকা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CBC7CE-FA97-CD49-AF99-48BE0CD29A68}"/>
              </a:ext>
            </a:extLst>
          </p:cNvPr>
          <p:cNvSpPr txBox="1"/>
          <p:nvPr/>
        </p:nvSpPr>
        <p:spPr>
          <a:xfrm>
            <a:off x="1140671" y="5547789"/>
            <a:ext cx="64808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মাটি না পানির পরিমাণ বেশি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82E68-624A-AB4C-941A-2BDCFB7A2359}"/>
              </a:ext>
            </a:extLst>
          </p:cNvPr>
          <p:cNvSpPr txBox="1"/>
          <p:nvPr/>
        </p:nvSpPr>
        <p:spPr>
          <a:xfrm>
            <a:off x="8525469" y="5568037"/>
            <a:ext cx="10198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BE0B9E-E5A3-8B47-9189-A93A53E652A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59299C7-3C96-4A49-A143-6636B673186A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5E4D9586-896B-8545-A2C8-7AC318F03897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586B177-4998-2C49-B8C1-CAA654F9D8DF}"/>
              </a:ext>
            </a:extLst>
          </p:cNvPr>
          <p:cNvSpPr txBox="1"/>
          <p:nvPr/>
        </p:nvSpPr>
        <p:spPr>
          <a:xfrm>
            <a:off x="487872" y="891529"/>
            <a:ext cx="10886536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পৃষ্ঠের প্রায় চার ভাগের তিন ভাগ হল পানি। আমাদের প্রয়োজনীয় পানি আমরা কোথা থেকে পাই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এটাই আমাদের আজকের পাঠের মূল প্রশ্ন। আমরা বিভিন্ন কাজের মাধ্যমে এই প্রশ্নের সমাধান করব।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B131E-B2C2-3A4A-9C32-62F884EC0F2C}"/>
              </a:ext>
            </a:extLst>
          </p:cNvPr>
          <p:cNvSpPr txBox="1"/>
          <p:nvPr/>
        </p:nvSpPr>
        <p:spPr>
          <a:xfrm>
            <a:off x="2144143" y="4445920"/>
            <a:ext cx="757399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আমরা কোথা থেকে পাই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81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page62image25042448">
            <a:extLst>
              <a:ext uri="{FF2B5EF4-FFF2-40B4-BE49-F238E27FC236}">
                <a16:creationId xmlns:a16="http://schemas.microsoft.com/office/drawing/2014/main" id="{40DB4506-03EB-F749-B350-A782DA1C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B72934-D2C5-F340-AC46-1E8248AAA7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4D309705-C624-9945-860A-0BE668A35259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9C8F4EE4-DCE4-A048-B0E3-459FEEDDC2F6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334663-38E0-2E4E-82C2-B2EFFCF1D38B}"/>
              </a:ext>
            </a:extLst>
          </p:cNvPr>
          <p:cNvSpPr txBox="1"/>
          <p:nvPr/>
        </p:nvSpPr>
        <p:spPr>
          <a:xfrm>
            <a:off x="2936670" y="596642"/>
            <a:ext cx="608413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1ED49-3565-4349-A892-C22D4E857057}"/>
              </a:ext>
            </a:extLst>
          </p:cNvPr>
          <p:cNvSpPr txBox="1"/>
          <p:nvPr/>
        </p:nvSpPr>
        <p:spPr>
          <a:xfrm>
            <a:off x="1404258" y="2781300"/>
            <a:ext cx="9434284" cy="264687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page62image25042448">
            <a:extLst>
              <a:ext uri="{FF2B5EF4-FFF2-40B4-BE49-F238E27FC236}">
                <a16:creationId xmlns:a16="http://schemas.microsoft.com/office/drawing/2014/main" id="{40DB4506-03EB-F749-B350-A782DA1C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B72934-D2C5-F340-AC46-1E8248AAA7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4D309705-C624-9945-860A-0BE668A35259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9C8F4EE4-DCE4-A048-B0E3-459FEEDDC2F6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BAA631-B156-BF43-92BC-94E0B848560C}"/>
              </a:ext>
            </a:extLst>
          </p:cNvPr>
          <p:cNvSpPr txBox="1"/>
          <p:nvPr/>
        </p:nvSpPr>
        <p:spPr>
          <a:xfrm>
            <a:off x="3796954" y="1287087"/>
            <a:ext cx="375142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 err="1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800" b="1" kern="0" dirty="0">
              <a:ln w="11430"/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A6FE95-E210-874B-9D5D-7EF5F655F9AE}"/>
              </a:ext>
            </a:extLst>
          </p:cNvPr>
          <p:cNvSpPr/>
          <p:nvPr/>
        </p:nvSpPr>
        <p:spPr>
          <a:xfrm>
            <a:off x="712354" y="4035273"/>
            <a:ext cx="1079269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3.1.1 পানির উৎসসমুহ  চিহ্নিত  করতে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5111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page62image25042448">
            <a:extLst>
              <a:ext uri="{FF2B5EF4-FFF2-40B4-BE49-F238E27FC236}">
                <a16:creationId xmlns:a16="http://schemas.microsoft.com/office/drawing/2014/main" id="{40DB4506-03EB-F749-B350-A782DA1C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B72934-D2C5-F340-AC46-1E8248AAA7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7065818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4D309705-C624-9945-860A-0BE668A35259}"/>
                </a:ext>
              </a:extLst>
            </p:cNvPr>
            <p:cNvSpPr/>
            <p:nvPr/>
          </p:nvSpPr>
          <p:spPr>
            <a:xfrm>
              <a:off x="0" y="0"/>
              <a:ext cx="12192000" cy="7065818"/>
            </a:xfrm>
            <a:prstGeom prst="frame">
              <a:avLst>
                <a:gd name="adj1" fmla="val 171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9C8F4EE4-DCE4-A048-B0E3-459FEEDDC2F6}"/>
                </a:ext>
              </a:extLst>
            </p:cNvPr>
            <p:cNvSpPr/>
            <p:nvPr/>
          </p:nvSpPr>
          <p:spPr>
            <a:xfrm>
              <a:off x="114300" y="117770"/>
              <a:ext cx="11988800" cy="6830291"/>
            </a:xfrm>
            <a:prstGeom prst="frame">
              <a:avLst>
                <a:gd name="adj1" fmla="val 174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6A0719A-E3E6-DB49-B41F-48709D691412}"/>
              </a:ext>
            </a:extLst>
          </p:cNvPr>
          <p:cNvSpPr/>
          <p:nvPr/>
        </p:nvSpPr>
        <p:spPr>
          <a:xfrm>
            <a:off x="1162662" y="1301062"/>
            <a:ext cx="9671601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209373-0505-134C-B3CF-8E1768BA1B89}"/>
              </a:ext>
            </a:extLst>
          </p:cNvPr>
          <p:cNvSpPr/>
          <p:nvPr/>
        </p:nvSpPr>
        <p:spPr>
          <a:xfrm>
            <a:off x="743711" y="3595813"/>
            <a:ext cx="1050950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31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487</Words>
  <Application>Microsoft Macintosh PowerPoint</Application>
  <PresentationFormat>Widescreen</PresentationFormat>
  <Paragraphs>102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</dc:creator>
  <cp:lastModifiedBy>Microsoft Office User</cp:lastModifiedBy>
  <cp:revision>163</cp:revision>
  <dcterms:created xsi:type="dcterms:W3CDTF">2019-08-26T15:30:24Z</dcterms:created>
  <dcterms:modified xsi:type="dcterms:W3CDTF">2020-11-18T10:13:49Z</dcterms:modified>
</cp:coreProperties>
</file>