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7" r:id="rId6"/>
    <p:sldId id="278" r:id="rId7"/>
    <p:sldId id="279" r:id="rId8"/>
    <p:sldId id="280" r:id="rId9"/>
    <p:sldId id="281" r:id="rId10"/>
    <p:sldId id="282" r:id="rId11"/>
    <p:sldId id="283" r:id="rId12"/>
    <p:sldId id="287" r:id="rId13"/>
    <p:sldId id="284" r:id="rId14"/>
    <p:sldId id="285" r:id="rId15"/>
    <p:sldId id="286" r:id="rId16"/>
    <p:sldId id="28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E35D8-62CC-402F-ABB0-30B5F0226DCD}"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AD055-9302-4ABD-9F25-6EE48725F897}" type="slidenum">
              <a:rPr lang="en-US" smtClean="0"/>
              <a:t>‹#›</a:t>
            </a:fld>
            <a:endParaRPr lang="en-US"/>
          </a:p>
        </p:txBody>
      </p:sp>
    </p:spTree>
    <p:extLst>
      <p:ext uri="{BB962C8B-B14F-4D97-AF65-F5344CB8AC3E}">
        <p14:creationId xmlns:p14="http://schemas.microsoft.com/office/powerpoint/2010/main" val="419652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E35D8-62CC-402F-ABB0-30B5F0226DCD}"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AD055-9302-4ABD-9F25-6EE48725F897}" type="slidenum">
              <a:rPr lang="en-US" smtClean="0"/>
              <a:t>‹#›</a:t>
            </a:fld>
            <a:endParaRPr lang="en-US"/>
          </a:p>
        </p:txBody>
      </p:sp>
    </p:spTree>
    <p:extLst>
      <p:ext uri="{BB962C8B-B14F-4D97-AF65-F5344CB8AC3E}">
        <p14:creationId xmlns:p14="http://schemas.microsoft.com/office/powerpoint/2010/main" val="315521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E35D8-62CC-402F-ABB0-30B5F0226DCD}"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AD055-9302-4ABD-9F25-6EE48725F897}" type="slidenum">
              <a:rPr lang="en-US" smtClean="0"/>
              <a:t>‹#›</a:t>
            </a:fld>
            <a:endParaRPr lang="en-US"/>
          </a:p>
        </p:txBody>
      </p:sp>
    </p:spTree>
    <p:extLst>
      <p:ext uri="{BB962C8B-B14F-4D97-AF65-F5344CB8AC3E}">
        <p14:creationId xmlns:p14="http://schemas.microsoft.com/office/powerpoint/2010/main" val="2206126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E35D8-62CC-402F-ABB0-30B5F0226DCD}"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AD055-9302-4ABD-9F25-6EE48725F897}" type="slidenum">
              <a:rPr lang="en-US" smtClean="0"/>
              <a:t>‹#›</a:t>
            </a:fld>
            <a:endParaRPr lang="en-US"/>
          </a:p>
        </p:txBody>
      </p:sp>
    </p:spTree>
    <p:extLst>
      <p:ext uri="{BB962C8B-B14F-4D97-AF65-F5344CB8AC3E}">
        <p14:creationId xmlns:p14="http://schemas.microsoft.com/office/powerpoint/2010/main" val="582784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E35D8-62CC-402F-ABB0-30B5F0226DCD}"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AD055-9302-4ABD-9F25-6EE48725F897}" type="slidenum">
              <a:rPr lang="en-US" smtClean="0"/>
              <a:t>‹#›</a:t>
            </a:fld>
            <a:endParaRPr lang="en-US"/>
          </a:p>
        </p:txBody>
      </p:sp>
    </p:spTree>
    <p:extLst>
      <p:ext uri="{BB962C8B-B14F-4D97-AF65-F5344CB8AC3E}">
        <p14:creationId xmlns:p14="http://schemas.microsoft.com/office/powerpoint/2010/main" val="65563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E35D8-62CC-402F-ABB0-30B5F0226DCD}"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AD055-9302-4ABD-9F25-6EE48725F897}" type="slidenum">
              <a:rPr lang="en-US" smtClean="0"/>
              <a:t>‹#›</a:t>
            </a:fld>
            <a:endParaRPr lang="en-US"/>
          </a:p>
        </p:txBody>
      </p:sp>
    </p:spTree>
    <p:extLst>
      <p:ext uri="{BB962C8B-B14F-4D97-AF65-F5344CB8AC3E}">
        <p14:creationId xmlns:p14="http://schemas.microsoft.com/office/powerpoint/2010/main" val="1633717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E35D8-62CC-402F-ABB0-30B5F0226DCD}" type="datetimeFigureOut">
              <a:rPr lang="en-US" smtClean="0"/>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CAD055-9302-4ABD-9F25-6EE48725F897}" type="slidenum">
              <a:rPr lang="en-US" smtClean="0"/>
              <a:t>‹#›</a:t>
            </a:fld>
            <a:endParaRPr lang="en-US"/>
          </a:p>
        </p:txBody>
      </p:sp>
    </p:spTree>
    <p:extLst>
      <p:ext uri="{BB962C8B-B14F-4D97-AF65-F5344CB8AC3E}">
        <p14:creationId xmlns:p14="http://schemas.microsoft.com/office/powerpoint/2010/main" val="3139751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E35D8-62CC-402F-ABB0-30B5F0226DCD}" type="datetimeFigureOut">
              <a:rPr lang="en-US" smtClean="0"/>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CAD055-9302-4ABD-9F25-6EE48725F897}" type="slidenum">
              <a:rPr lang="en-US" smtClean="0"/>
              <a:t>‹#›</a:t>
            </a:fld>
            <a:endParaRPr lang="en-US"/>
          </a:p>
        </p:txBody>
      </p:sp>
    </p:spTree>
    <p:extLst>
      <p:ext uri="{BB962C8B-B14F-4D97-AF65-F5344CB8AC3E}">
        <p14:creationId xmlns:p14="http://schemas.microsoft.com/office/powerpoint/2010/main" val="2660015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E35D8-62CC-402F-ABB0-30B5F0226DCD}" type="datetimeFigureOut">
              <a:rPr lang="en-US" smtClean="0"/>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CAD055-9302-4ABD-9F25-6EE48725F897}" type="slidenum">
              <a:rPr lang="en-US" smtClean="0"/>
              <a:t>‹#›</a:t>
            </a:fld>
            <a:endParaRPr lang="en-US"/>
          </a:p>
        </p:txBody>
      </p:sp>
    </p:spTree>
    <p:extLst>
      <p:ext uri="{BB962C8B-B14F-4D97-AF65-F5344CB8AC3E}">
        <p14:creationId xmlns:p14="http://schemas.microsoft.com/office/powerpoint/2010/main" val="232179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E35D8-62CC-402F-ABB0-30B5F0226DCD}"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AD055-9302-4ABD-9F25-6EE48725F897}" type="slidenum">
              <a:rPr lang="en-US" smtClean="0"/>
              <a:t>‹#›</a:t>
            </a:fld>
            <a:endParaRPr lang="en-US"/>
          </a:p>
        </p:txBody>
      </p:sp>
    </p:spTree>
    <p:extLst>
      <p:ext uri="{BB962C8B-B14F-4D97-AF65-F5344CB8AC3E}">
        <p14:creationId xmlns:p14="http://schemas.microsoft.com/office/powerpoint/2010/main" val="135266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E35D8-62CC-402F-ABB0-30B5F0226DCD}"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CAD055-9302-4ABD-9F25-6EE48725F897}" type="slidenum">
              <a:rPr lang="en-US" smtClean="0"/>
              <a:t>‹#›</a:t>
            </a:fld>
            <a:endParaRPr lang="en-US"/>
          </a:p>
        </p:txBody>
      </p:sp>
    </p:spTree>
    <p:extLst>
      <p:ext uri="{BB962C8B-B14F-4D97-AF65-F5344CB8AC3E}">
        <p14:creationId xmlns:p14="http://schemas.microsoft.com/office/powerpoint/2010/main" val="125152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E35D8-62CC-402F-ABB0-30B5F0226DCD}" type="datetimeFigureOut">
              <a:rPr lang="en-US" smtClean="0"/>
              <a:t>11/16/2020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AD055-9302-4ABD-9F25-6EE48725F897}" type="slidenum">
              <a:rPr lang="en-US" smtClean="0"/>
              <a:t>‹#›</a:t>
            </a:fld>
            <a:endParaRPr lang="en-US"/>
          </a:p>
        </p:txBody>
      </p:sp>
    </p:spTree>
    <p:extLst>
      <p:ext uri="{BB962C8B-B14F-4D97-AF65-F5344CB8AC3E}">
        <p14:creationId xmlns:p14="http://schemas.microsoft.com/office/powerpoint/2010/main" val="1222655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mehedulislam190179@gmail.com"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564918" y="188272"/>
            <a:ext cx="2467428" cy="6481455"/>
          </a:xfrm>
          <a:prstGeom prst="rect">
            <a:avLst/>
          </a:prstGeom>
        </p:spPr>
      </p:pic>
      <p:sp>
        <p:nvSpPr>
          <p:cNvPr id="2" name="TextBox 1"/>
          <p:cNvSpPr txBox="1"/>
          <p:nvPr/>
        </p:nvSpPr>
        <p:spPr>
          <a:xfrm>
            <a:off x="3439885" y="522515"/>
            <a:ext cx="6255658" cy="830997"/>
          </a:xfrm>
          <a:prstGeom prst="rect">
            <a:avLst/>
          </a:prstGeom>
          <a:noFill/>
        </p:spPr>
        <p:txBody>
          <a:bodyPr wrap="square" rtlCol="0">
            <a:spAutoFit/>
          </a:bodyPr>
          <a:lstStyle/>
          <a:p>
            <a:r>
              <a:rPr lang="bn-BD" sz="4800" u="sng" dirty="0" smtClean="0">
                <a:solidFill>
                  <a:srgbClr val="00B050"/>
                </a:solidFill>
                <a:latin typeface="NikoshBAN" panose="02000000000000000000" pitchFamily="2" charset="0"/>
                <a:cs typeface="NikoshBAN" panose="02000000000000000000" pitchFamily="2" charset="0"/>
              </a:rPr>
              <a:t>মাল্টিমিডিয়া ক্লাস শেষে স্বাগতম </a:t>
            </a:r>
            <a:endParaRPr lang="en-US" sz="4800" u="sng" dirty="0">
              <a:solidFill>
                <a:srgbClr val="00B05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0057" y="1353513"/>
            <a:ext cx="8011885" cy="497471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032346" cy="6858000"/>
          </a:xfrm>
          <a:prstGeom prst="rect">
            <a:avLst/>
          </a:prstGeom>
        </p:spPr>
      </p:pic>
    </p:spTree>
    <p:extLst>
      <p:ext uri="{BB962C8B-B14F-4D97-AF65-F5344CB8AC3E}">
        <p14:creationId xmlns:p14="http://schemas.microsoft.com/office/powerpoint/2010/main" val="17177157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2" name="TextBox 1"/>
          <p:cNvSpPr txBox="1"/>
          <p:nvPr/>
        </p:nvSpPr>
        <p:spPr>
          <a:xfrm>
            <a:off x="1611086" y="740229"/>
            <a:ext cx="9593943" cy="707886"/>
          </a:xfrm>
          <a:prstGeom prst="rect">
            <a:avLst/>
          </a:prstGeom>
          <a:noFill/>
        </p:spPr>
        <p:txBody>
          <a:bodyPr wrap="square" rtlCol="0">
            <a:spAutoFit/>
          </a:bodyPr>
          <a:lstStyle/>
          <a:p>
            <a:r>
              <a:rPr lang="bn-BD" sz="4000" u="sng"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প্রাচীন বাংলার শিল্পকলার স্থাপত্য ও ভাস্কর্য সম্পর্কে আলোচনা </a:t>
            </a:r>
            <a:endParaRPr lang="en-US" sz="4000" u="sng"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5" name="TextBox 4"/>
          <p:cNvSpPr txBox="1"/>
          <p:nvPr/>
        </p:nvSpPr>
        <p:spPr>
          <a:xfrm>
            <a:off x="1611086" y="1901371"/>
            <a:ext cx="9332684" cy="37856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4000" dirty="0" smtClean="0">
                <a:latin typeface="NikoshBAN" panose="02000000000000000000" pitchFamily="2" charset="0"/>
                <a:cs typeface="NikoshBAN" panose="02000000000000000000" pitchFamily="2" charset="0"/>
              </a:rPr>
              <a:t>=বাংলাদেশের নানা স্থানে প্রাচিন বাংলার স্থাপত্য , ভাস্কর্য, ও চিত্রশিল্পের বহু নির্দশন পাওয়া গেছে। নানা কারণে এসব শিল্পকলা ধবংশ হয়ে গেছে। তবু ও নিঃসন্দেহে বলা হয় , প্রাচীন যুগে বাংলার শিল্পকলা একাডেমি খুবি উন্নত ছিল। </a:t>
            </a:r>
          </a:p>
          <a:p>
            <a:pPr algn="just"/>
            <a:r>
              <a:rPr lang="bn-BD" sz="4000" dirty="0" smtClean="0">
                <a:latin typeface="NikoshBAN" panose="02000000000000000000" pitchFamily="2" charset="0"/>
                <a:cs typeface="NikoshBAN" panose="02000000000000000000" pitchFamily="2" charset="0"/>
              </a:rPr>
              <a:t>স্থাপত্যঃ প্রাচীন বাংলার স্থাপত্য শিল্পের নির্দশন অতি সামান্যি আবিস্কৃত হয়েছে।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6837517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2"/>
                                        </p:tgtEl>
                                        <p:attrNameLst>
                                          <p:attrName>ppt_x</p:attrName>
                                          <p:attrName>ppt_y</p:attrName>
                                        </p:attrNameLst>
                                      </p:cBhvr>
                                    </p:animMotion>
                                    <p:animRot by="1500000">
                                      <p:cBhvr>
                                        <p:cTn id="15" dur="125" fill="hold">
                                          <p:stCondLst>
                                            <p:cond delay="0"/>
                                          </p:stCondLst>
                                        </p:cTn>
                                        <p:tgtEl>
                                          <p:spTgt spid="2"/>
                                        </p:tgtEl>
                                        <p:attrNameLst>
                                          <p:attrName>r</p:attrName>
                                        </p:attrNameLst>
                                      </p:cBhvr>
                                    </p:animRot>
                                    <p:animRot by="-1500000">
                                      <p:cBhvr>
                                        <p:cTn id="16" dur="125" fill="hold">
                                          <p:stCondLst>
                                            <p:cond delay="125"/>
                                          </p:stCondLst>
                                        </p:cTn>
                                        <p:tgtEl>
                                          <p:spTgt spid="2"/>
                                        </p:tgtEl>
                                        <p:attrNameLst>
                                          <p:attrName>r</p:attrName>
                                        </p:attrNameLst>
                                      </p:cBhvr>
                                    </p:animRot>
                                    <p:animRot by="-1500000">
                                      <p:cBhvr>
                                        <p:cTn id="17" dur="125" fill="hold">
                                          <p:stCondLst>
                                            <p:cond delay="250"/>
                                          </p:stCondLst>
                                        </p:cTn>
                                        <p:tgtEl>
                                          <p:spTgt spid="2"/>
                                        </p:tgtEl>
                                        <p:attrNameLst>
                                          <p:attrName>r</p:attrName>
                                        </p:attrNameLst>
                                      </p:cBhvr>
                                    </p:animRot>
                                    <p:animRot by="1500000">
                                      <p:cBhvr>
                                        <p:cTn id="18"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2" name="TextBox 1"/>
          <p:cNvSpPr txBox="1"/>
          <p:nvPr/>
        </p:nvSpPr>
        <p:spPr>
          <a:xfrm>
            <a:off x="4419465" y="275622"/>
            <a:ext cx="3732756"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bn-BD" sz="5400" dirty="0" smtClean="0">
                <a:latin typeface="NikoshBAN" panose="02000000000000000000" pitchFamily="2" charset="0"/>
                <a:cs typeface="NikoshBAN" panose="02000000000000000000" pitchFamily="2" charset="0"/>
              </a:rPr>
              <a:t>ভাস্কর্য সম্পর্কে </a:t>
            </a:r>
            <a:endParaRPr lang="en-US" sz="54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9274" y="1356848"/>
            <a:ext cx="7108722" cy="3170905"/>
          </a:xfrm>
          <a:prstGeom prst="rect">
            <a:avLst/>
          </a:prstGeom>
          <a:ln w="88900" cap="sq" cmpd="thickThin">
            <a:solidFill>
              <a:srgbClr val="000000"/>
            </a:solidFill>
            <a:prstDash val="solid"/>
            <a:miter lim="800000"/>
          </a:ln>
          <a:effectLst>
            <a:innerShdw blurRad="76200">
              <a:srgbClr val="000000"/>
            </a:innerShdw>
          </a:effectLst>
        </p:spPr>
      </p:pic>
      <p:sp>
        <p:nvSpPr>
          <p:cNvPr id="6" name="TextBox 5"/>
          <p:cNvSpPr txBox="1"/>
          <p:nvPr/>
        </p:nvSpPr>
        <p:spPr>
          <a:xfrm>
            <a:off x="457201" y="4527753"/>
            <a:ext cx="10486570" cy="2308324"/>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প্রাচীন বাংলার স্থাপত্য শিল্পের পাশা –পাশি ভাস্কর্য শিল্পের চর্চার  হতো ।প্রাচীন বাংলায় বহু মন্দির ছিল ।তাই ভাস্কর্য শিল্পের ও শিল্পকলা ও যে উন্নত ছিল তাতে সন্দেহ নেই। অনেক স্থানে মন্দির ধবংশ হলে ও তার মধ্যে দেব দেবির মূর্তি রক্ষিত ছিল।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6854690"/>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2" name="TextBox 1"/>
          <p:cNvSpPr txBox="1"/>
          <p:nvPr/>
        </p:nvSpPr>
        <p:spPr>
          <a:xfrm>
            <a:off x="4439265" y="766916"/>
            <a:ext cx="3436374" cy="101566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bn-BD" sz="6000" dirty="0" smtClean="0">
                <a:latin typeface="NikoshBAN" panose="02000000000000000000" pitchFamily="2" charset="0"/>
                <a:cs typeface="NikoshBAN" panose="02000000000000000000" pitchFamily="2" charset="0"/>
              </a:rPr>
              <a:t>  চিত্র শিল্পি </a:t>
            </a:r>
            <a:endParaRPr lang="en-US" sz="60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4555" y="1917903"/>
            <a:ext cx="8082116" cy="302219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p:cNvSpPr txBox="1"/>
          <p:nvPr/>
        </p:nvSpPr>
        <p:spPr>
          <a:xfrm>
            <a:off x="530943" y="4986670"/>
            <a:ext cx="10840064" cy="1938992"/>
          </a:xfrm>
          <a:prstGeom prst="rect">
            <a:avLst/>
          </a:prstGeom>
          <a:noFill/>
        </p:spPr>
        <p:txBody>
          <a:bodyPr wrap="square" rtlCol="0">
            <a:spAutoFit/>
          </a:bodyPr>
          <a:lstStyle/>
          <a:p>
            <a:r>
              <a:rPr lang="bn-BD" sz="4000" dirty="0" smtClean="0">
                <a:latin typeface="NikoshBAN" panose="02000000000000000000" pitchFamily="2" charset="0"/>
                <a:cs typeface="NikoshBAN" panose="02000000000000000000" pitchFamily="2" charset="0"/>
              </a:rPr>
              <a:t>পাল যুগের পূর্বের কোন চিত্র আজ পর্যন্ত পাওয়া যায়নি। কিন্তু প্রাচীঙ্কালে যে বাংলায় চিত্র অংকনের চর্চা ছিল তাতে কোন সন্দেহ নেই।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4533256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2" name="TextBox 1"/>
          <p:cNvSpPr txBox="1"/>
          <p:nvPr/>
        </p:nvSpPr>
        <p:spPr>
          <a:xfrm>
            <a:off x="3935361" y="324465"/>
            <a:ext cx="4321277" cy="1015663"/>
          </a:xfrm>
          <a:prstGeom prst="rect">
            <a:avLst/>
          </a:prstGeom>
          <a:noFill/>
        </p:spPr>
        <p:txBody>
          <a:bodyPr wrap="square" rtlCol="0">
            <a:spAutoFit/>
          </a:bodyPr>
          <a:lstStyle/>
          <a:p>
            <a:r>
              <a:rPr lang="bn-BD" sz="6000" u="sng" dirty="0" smtClean="0">
                <a:latin typeface="NikoshBAN" panose="02000000000000000000" pitchFamily="2" charset="0"/>
                <a:cs typeface="NikoshBAN" panose="02000000000000000000" pitchFamily="2" charset="0"/>
              </a:rPr>
              <a:t>দলগত কাজ </a:t>
            </a:r>
            <a:endParaRPr lang="en-US" sz="6000" u="sng"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8183" y="1340128"/>
            <a:ext cx="5663381" cy="2966402"/>
          </a:xfrm>
          <a:prstGeom prst="rect">
            <a:avLst/>
          </a:prstGeom>
        </p:spPr>
      </p:pic>
      <p:sp>
        <p:nvSpPr>
          <p:cNvPr id="6" name="TextBox 5"/>
          <p:cNvSpPr txBox="1"/>
          <p:nvPr/>
        </p:nvSpPr>
        <p:spPr>
          <a:xfrm>
            <a:off x="1002890" y="4630994"/>
            <a:ext cx="9320981"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bn-BD" sz="4000" dirty="0" smtClean="0">
                <a:latin typeface="NikoshBAN" panose="02000000000000000000" pitchFamily="2" charset="0"/>
                <a:cs typeface="NikoshBAN" panose="02000000000000000000" pitchFamily="2" charset="0"/>
              </a:rPr>
              <a:t>ভাস্কর্য সিল্পের পরিচয় সম্পর্কে ই যান তোমরা সবাই খাতায় ভালো করে লিখে আনবে। </a:t>
            </a:r>
            <a:endParaRPr lang="en-US" sz="4000" dirty="0">
              <a:latin typeface="NikoshBAN" panose="02000000000000000000" pitchFamily="2" charset="0"/>
              <a:cs typeface="NikoshBAN" panose="02000000000000000000" pitchFamily="2" charset="0"/>
            </a:endParaRPr>
          </a:p>
        </p:txBody>
      </p:sp>
      <p:sp>
        <p:nvSpPr>
          <p:cNvPr id="7" name="TextBox 6"/>
          <p:cNvSpPr txBox="1"/>
          <p:nvPr/>
        </p:nvSpPr>
        <p:spPr>
          <a:xfrm>
            <a:off x="9099755" y="832296"/>
            <a:ext cx="2035277"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bn-BD" sz="3200" dirty="0" smtClean="0">
                <a:latin typeface="NikoshBAN" panose="02000000000000000000" pitchFamily="2" charset="0"/>
                <a:cs typeface="NikoshBAN" panose="02000000000000000000" pitchFamily="2" charset="0"/>
              </a:rPr>
              <a:t>সময়-৭মিনিট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310999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2" name="TextBox 1"/>
          <p:cNvSpPr txBox="1"/>
          <p:nvPr/>
        </p:nvSpPr>
        <p:spPr>
          <a:xfrm>
            <a:off x="3701845" y="486697"/>
            <a:ext cx="4041058" cy="110799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6600" dirty="0" smtClean="0">
                <a:latin typeface="NikoshBAN" panose="02000000000000000000" pitchFamily="2" charset="0"/>
                <a:cs typeface="NikoshBAN" panose="02000000000000000000" pitchFamily="2" charset="0"/>
              </a:rPr>
              <a:t>    মূল্যায়ন </a:t>
            </a:r>
            <a:endParaRPr lang="en-US" sz="6600" dirty="0">
              <a:latin typeface="NikoshBAN" panose="02000000000000000000" pitchFamily="2" charset="0"/>
              <a:cs typeface="NikoshBAN" panose="02000000000000000000" pitchFamily="2" charset="0"/>
            </a:endParaRPr>
          </a:p>
        </p:txBody>
      </p:sp>
      <p:sp>
        <p:nvSpPr>
          <p:cNvPr id="6" name="TextBox 5"/>
          <p:cNvSpPr txBox="1"/>
          <p:nvPr/>
        </p:nvSpPr>
        <p:spPr>
          <a:xfrm>
            <a:off x="1991032" y="2690025"/>
            <a:ext cx="8952738" cy="369332"/>
          </a:xfrm>
          <a:prstGeom prst="rect">
            <a:avLst/>
          </a:prstGeom>
          <a:noFill/>
        </p:spPr>
        <p:txBody>
          <a:bodyPr wrap="square" rtlCol="0">
            <a:spAutoFit/>
          </a:bodyPr>
          <a:lstStyle/>
          <a:p>
            <a:endParaRPr lang="en-US" dirty="0">
              <a:latin typeface="NikoshBAN" panose="02000000000000000000" pitchFamily="2" charset="0"/>
              <a:cs typeface="NikoshBAN" panose="02000000000000000000" pitchFamily="2" charset="0"/>
            </a:endParaRPr>
          </a:p>
        </p:txBody>
      </p:sp>
      <p:sp>
        <p:nvSpPr>
          <p:cNvPr id="7" name="TextBox 6"/>
          <p:cNvSpPr txBox="1"/>
          <p:nvPr/>
        </p:nvSpPr>
        <p:spPr>
          <a:xfrm>
            <a:off x="1991032" y="1771225"/>
            <a:ext cx="8952738" cy="369332"/>
          </a:xfrm>
          <a:prstGeom prst="rect">
            <a:avLst/>
          </a:prstGeom>
          <a:noFill/>
        </p:spPr>
        <p:txBody>
          <a:bodyPr wrap="square" rtlCol="0">
            <a:spAutoFit/>
          </a:bodyPr>
          <a:lstStyle/>
          <a:p>
            <a:endParaRPr lang="en-US" dirty="0">
              <a:latin typeface="NikoshBAN" panose="02000000000000000000" pitchFamily="2" charset="0"/>
              <a:cs typeface="NikoshBAN" panose="02000000000000000000" pitchFamily="2" charset="0"/>
            </a:endParaRPr>
          </a:p>
        </p:txBody>
      </p:sp>
      <p:sp>
        <p:nvSpPr>
          <p:cNvPr id="8" name="TextBox 7"/>
          <p:cNvSpPr txBox="1"/>
          <p:nvPr/>
        </p:nvSpPr>
        <p:spPr>
          <a:xfrm>
            <a:off x="1991032" y="2428462"/>
            <a:ext cx="8952738" cy="369332"/>
          </a:xfrm>
          <a:prstGeom prst="rect">
            <a:avLst/>
          </a:prstGeom>
          <a:noFill/>
        </p:spPr>
        <p:txBody>
          <a:bodyPr wrap="square" rtlCol="0">
            <a:spAutoFit/>
          </a:bodyPr>
          <a:lstStyle/>
          <a:p>
            <a:endParaRPr lang="en-US" dirty="0">
              <a:latin typeface="NikoshBAN" panose="02000000000000000000" pitchFamily="2" charset="0"/>
              <a:cs typeface="NikoshBAN" panose="02000000000000000000" pitchFamily="2" charset="0"/>
            </a:endParaRPr>
          </a:p>
        </p:txBody>
      </p:sp>
      <p:sp>
        <p:nvSpPr>
          <p:cNvPr id="9" name="TextBox 8"/>
          <p:cNvSpPr txBox="1"/>
          <p:nvPr/>
        </p:nvSpPr>
        <p:spPr>
          <a:xfrm>
            <a:off x="1991032" y="1762121"/>
            <a:ext cx="8952738" cy="5016758"/>
          </a:xfrm>
          <a:prstGeom prst="rect">
            <a:avLst/>
          </a:prstGeom>
          <a:noFill/>
        </p:spPr>
        <p:txBody>
          <a:bodyPr wrap="square" rtlCol="0">
            <a:spAutoFit/>
          </a:bodyPr>
          <a:lstStyle/>
          <a:p>
            <a:r>
              <a:rPr lang="bn-BD" sz="4000" dirty="0" smtClean="0">
                <a:latin typeface="NikoshBAN" panose="02000000000000000000" pitchFamily="2" charset="0"/>
                <a:cs typeface="NikoshBAN" panose="02000000000000000000" pitchFamily="2" charset="0"/>
              </a:rPr>
              <a:t>১= বৈদিক ভাষার পরবর্তী  নাম কি ?</a:t>
            </a:r>
          </a:p>
          <a:p>
            <a:r>
              <a:rPr lang="bn-BD" sz="4000" dirty="0" smtClean="0">
                <a:latin typeface="NikoshBAN" panose="02000000000000000000" pitchFamily="2" charset="0"/>
                <a:cs typeface="NikoshBAN" panose="02000000000000000000" pitchFamily="2" charset="0"/>
              </a:rPr>
              <a:t>২=বর্ধমান মহাবীর কোন ধর্মের প্রবর্তক ছিলেন ?</a:t>
            </a:r>
          </a:p>
          <a:p>
            <a:r>
              <a:rPr lang="bn-BD" sz="4000" dirty="0" smtClean="0">
                <a:latin typeface="NikoshBAN" panose="02000000000000000000" pitchFamily="2" charset="0"/>
                <a:cs typeface="NikoshBAN" panose="02000000000000000000" pitchFamily="2" charset="0"/>
              </a:rPr>
              <a:t>৩=নদীপথে বাণিজ্যের প্রসার ঘটেছিল কেন ? </a:t>
            </a:r>
          </a:p>
          <a:p>
            <a:r>
              <a:rPr lang="bn-BD" sz="4000" dirty="0" smtClean="0">
                <a:latin typeface="NikoshBAN" panose="02000000000000000000" pitchFamily="2" charset="0"/>
                <a:cs typeface="NikoshBAN" panose="02000000000000000000" pitchFamily="2" charset="0"/>
              </a:rPr>
              <a:t>৪=শাহ মুহাম্মদ সগীর  রচনা করেন কে ?</a:t>
            </a:r>
          </a:p>
          <a:p>
            <a:r>
              <a:rPr lang="bn-BD" sz="4000" dirty="0" smtClean="0">
                <a:latin typeface="NikoshBAN" panose="02000000000000000000" pitchFamily="2" charset="0"/>
                <a:cs typeface="NikoshBAN" panose="02000000000000000000" pitchFamily="2" charset="0"/>
              </a:rPr>
              <a:t>৫=প্রাচীন বাংলার কত প্রকার ছিল ? </a:t>
            </a:r>
          </a:p>
          <a:p>
            <a:r>
              <a:rPr lang="bn-BD" sz="4000" dirty="0" smtClean="0">
                <a:latin typeface="NikoshBAN" panose="02000000000000000000" pitchFamily="2" charset="0"/>
                <a:cs typeface="NikoshBAN" panose="02000000000000000000" pitchFamily="2" charset="0"/>
              </a:rPr>
              <a:t>৬=কোন শিল্পটি প্রাচীন বাংলার বেশ সমৃদ্ধ ছিল ?</a:t>
            </a:r>
          </a:p>
          <a:p>
            <a:r>
              <a:rPr lang="bn-BD" sz="4000" dirty="0" smtClean="0">
                <a:latin typeface="NikoshBAN" panose="02000000000000000000" pitchFamily="2" charset="0"/>
                <a:cs typeface="NikoshBAN" panose="02000000000000000000" pitchFamily="2" charset="0"/>
              </a:rPr>
              <a:t>৭- উয়ারী বটেশর কত বৎসর পূর্বের ধবংশাবশেসষ হয়েছিল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5807928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9"/>
                                        </p:tgtEl>
                                        <p:attrNameLst>
                                          <p:attrName>ppt_x</p:attrName>
                                          <p:attrName>ppt_y</p:attrName>
                                        </p:attrNameLst>
                                      </p:cBhvr>
                                    </p:animMotion>
                                    <p:animRot by="1500000">
                                      <p:cBhvr>
                                        <p:cTn id="7" dur="125" fill="hold">
                                          <p:stCondLst>
                                            <p:cond delay="0"/>
                                          </p:stCondLst>
                                        </p:cTn>
                                        <p:tgtEl>
                                          <p:spTgt spid="9"/>
                                        </p:tgtEl>
                                        <p:attrNameLst>
                                          <p:attrName>r</p:attrName>
                                        </p:attrNameLst>
                                      </p:cBhvr>
                                    </p:animRot>
                                    <p:animRot by="-1500000">
                                      <p:cBhvr>
                                        <p:cTn id="8" dur="125" fill="hold">
                                          <p:stCondLst>
                                            <p:cond delay="125"/>
                                          </p:stCondLst>
                                        </p:cTn>
                                        <p:tgtEl>
                                          <p:spTgt spid="9"/>
                                        </p:tgtEl>
                                        <p:attrNameLst>
                                          <p:attrName>r</p:attrName>
                                        </p:attrNameLst>
                                      </p:cBhvr>
                                    </p:animRot>
                                    <p:animRot by="-1500000">
                                      <p:cBhvr>
                                        <p:cTn id="9" dur="125" fill="hold">
                                          <p:stCondLst>
                                            <p:cond delay="250"/>
                                          </p:stCondLst>
                                        </p:cTn>
                                        <p:tgtEl>
                                          <p:spTgt spid="9"/>
                                        </p:tgtEl>
                                        <p:attrNameLst>
                                          <p:attrName>r</p:attrName>
                                        </p:attrNameLst>
                                      </p:cBhvr>
                                    </p:animRot>
                                    <p:animRot by="1500000">
                                      <p:cBhvr>
                                        <p:cTn id="10" dur="125" fill="hold">
                                          <p:stCondLst>
                                            <p:cond delay="375"/>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2" name="TextBox 1"/>
          <p:cNvSpPr txBox="1"/>
          <p:nvPr/>
        </p:nvSpPr>
        <p:spPr>
          <a:xfrm>
            <a:off x="4527755" y="442452"/>
            <a:ext cx="4336026" cy="1015663"/>
          </a:xfrm>
          <a:prstGeom prst="rect">
            <a:avLst/>
          </a:prstGeom>
          <a:noFill/>
        </p:spPr>
        <p:txBody>
          <a:bodyPr wrap="square" rtlCol="0">
            <a:spAutoFit/>
          </a:bodyPr>
          <a:lstStyle/>
          <a:p>
            <a:r>
              <a:rPr lang="bn-BD" sz="6000" u="sng" dirty="0" smtClean="0">
                <a:latin typeface="NikoshBAN" panose="02000000000000000000" pitchFamily="2" charset="0"/>
                <a:cs typeface="NikoshBAN" panose="02000000000000000000" pitchFamily="2" charset="0"/>
              </a:rPr>
              <a:t> বাড়ির কাজ </a:t>
            </a:r>
            <a:endParaRPr lang="en-US" sz="6000" u="sng"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1406" y="1581148"/>
            <a:ext cx="5722375" cy="3064594"/>
          </a:xfrm>
          <a:prstGeom prst="rect">
            <a:avLst/>
          </a:prstGeom>
        </p:spPr>
      </p:pic>
      <p:sp>
        <p:nvSpPr>
          <p:cNvPr id="7" name="TextBox 6"/>
          <p:cNvSpPr txBox="1"/>
          <p:nvPr/>
        </p:nvSpPr>
        <p:spPr>
          <a:xfrm>
            <a:off x="1607574" y="5117690"/>
            <a:ext cx="8450826"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4800" dirty="0" smtClean="0">
                <a:latin typeface="NikoshBAN" panose="02000000000000000000" pitchFamily="2" charset="0"/>
                <a:cs typeface="NikoshBAN" panose="02000000000000000000" pitchFamily="2" charset="0"/>
              </a:rPr>
              <a:t>বাড়ি থেকে প্রাচীন বাংলারধর্মীয় সম্প্রদায় গুলোর বিস্তারি নাম লিখে আনবে? </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020904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2" name="TextBox 1"/>
          <p:cNvSpPr txBox="1"/>
          <p:nvPr/>
        </p:nvSpPr>
        <p:spPr>
          <a:xfrm>
            <a:off x="678426" y="678426"/>
            <a:ext cx="10751574" cy="830997"/>
          </a:xfrm>
          <a:prstGeom prst="rect">
            <a:avLst/>
          </a:prstGeom>
          <a:noFill/>
        </p:spPr>
        <p:txBody>
          <a:bodyPr wrap="square" rtlCol="0">
            <a:spAutoFit/>
          </a:bodyPr>
          <a:lstStyle/>
          <a:p>
            <a:r>
              <a:rPr lang="bn-BD" sz="4800" u="sng" dirty="0" smtClean="0">
                <a:solidFill>
                  <a:srgbClr val="00B0F0"/>
                </a:solidFill>
              </a:rPr>
              <a:t>মাল্টিমিডিয়া ক্লাস শেষে সবাইকে ধন্যবাদ </a:t>
            </a:r>
            <a:endParaRPr lang="en-US" sz="4800" u="sng" dirty="0">
              <a:solidFill>
                <a:srgbClr val="00B0F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1710" y="1771434"/>
            <a:ext cx="9085006" cy="3847701"/>
          </a:xfrm>
          <a:prstGeom prst="rect">
            <a:avLst/>
          </a:prstGeom>
        </p:spPr>
      </p:pic>
    </p:spTree>
    <p:extLst>
      <p:ext uri="{BB962C8B-B14F-4D97-AF65-F5344CB8AC3E}">
        <p14:creationId xmlns:p14="http://schemas.microsoft.com/office/powerpoint/2010/main" val="19598532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1016346" y="188271"/>
            <a:ext cx="1015999" cy="6481455"/>
          </a:xfrm>
          <a:prstGeom prst="rect">
            <a:avLst/>
          </a:prstGeom>
        </p:spPr>
      </p:pic>
      <p:sp>
        <p:nvSpPr>
          <p:cNvPr id="2" name="TextBox 1"/>
          <p:cNvSpPr txBox="1"/>
          <p:nvPr/>
        </p:nvSpPr>
        <p:spPr>
          <a:xfrm>
            <a:off x="4209143" y="464457"/>
            <a:ext cx="3773714" cy="923330"/>
          </a:xfrm>
          <a:prstGeom prst="rect">
            <a:avLst/>
          </a:prstGeom>
          <a:noFill/>
        </p:spPr>
        <p:txBody>
          <a:bodyPr wrap="square" rtlCol="0">
            <a:spAutoFit/>
          </a:bodyPr>
          <a:lstStyle/>
          <a:p>
            <a:r>
              <a:rPr lang="bn-BD" sz="5400" u="sng" dirty="0" smtClean="0">
                <a:solidFill>
                  <a:srgbClr val="00B0F0"/>
                </a:solidFill>
                <a:latin typeface="NikoshBAN" panose="02000000000000000000" pitchFamily="2" charset="0"/>
                <a:cs typeface="NikoshBAN" panose="02000000000000000000" pitchFamily="2" charset="0"/>
              </a:rPr>
              <a:t>শিক্ষক পরিচিতি </a:t>
            </a:r>
            <a:endParaRPr lang="en-US" sz="5400" u="sng" dirty="0">
              <a:solidFill>
                <a:srgbClr val="00B0F0"/>
              </a:solidFill>
              <a:latin typeface="NikoshBAN" panose="02000000000000000000" pitchFamily="2" charset="0"/>
              <a:cs typeface="NikoshBAN" panose="02000000000000000000" pitchFamily="2" charset="0"/>
            </a:endParaRPr>
          </a:p>
        </p:txBody>
      </p:sp>
      <p:sp>
        <p:nvSpPr>
          <p:cNvPr id="5" name="TextBox 4"/>
          <p:cNvSpPr txBox="1"/>
          <p:nvPr/>
        </p:nvSpPr>
        <p:spPr>
          <a:xfrm>
            <a:off x="5544457" y="1387787"/>
            <a:ext cx="145143" cy="5158156"/>
          </a:xfrm>
          <a:prstGeom prst="rect">
            <a:avLst/>
          </a:prstGeom>
          <a:solidFill>
            <a:srgbClr val="FF0000"/>
          </a:solidFill>
        </p:spPr>
        <p:txBody>
          <a:bodyPr wrap="square" rtlCol="0">
            <a:spAutoFit/>
          </a:bodyPr>
          <a:lstStyle/>
          <a:p>
            <a:endParaRPr lang="en-US" dirty="0"/>
          </a:p>
        </p:txBody>
      </p:sp>
      <p:sp>
        <p:nvSpPr>
          <p:cNvPr id="6" name="TextBox 5"/>
          <p:cNvSpPr txBox="1"/>
          <p:nvPr/>
        </p:nvSpPr>
        <p:spPr>
          <a:xfrm>
            <a:off x="5907315" y="2244059"/>
            <a:ext cx="5109032" cy="236988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bn-BD" sz="4000" dirty="0" smtClean="0">
                <a:solidFill>
                  <a:srgbClr val="00B050"/>
                </a:solidFill>
                <a:latin typeface="NikoshBAN" panose="02000000000000000000" pitchFamily="2" charset="0"/>
                <a:cs typeface="NikoshBAN" panose="02000000000000000000" pitchFamily="2" charset="0"/>
              </a:rPr>
              <a:t>      মোঃমেহেদুল ইসলাম</a:t>
            </a:r>
          </a:p>
          <a:p>
            <a:r>
              <a:rPr lang="bn-BD" sz="2400" dirty="0" smtClean="0">
                <a:latin typeface="NikoshBAN" panose="02000000000000000000" pitchFamily="2" charset="0"/>
                <a:cs typeface="NikoshBAN" panose="02000000000000000000" pitchFamily="2" charset="0"/>
              </a:rPr>
              <a:t>                 </a:t>
            </a:r>
            <a:r>
              <a:rPr lang="bn-BD" sz="2400" dirty="0" smtClean="0">
                <a:solidFill>
                  <a:srgbClr val="00B0F0"/>
                </a:solidFill>
                <a:latin typeface="NikoshBAN" panose="02000000000000000000" pitchFamily="2" charset="0"/>
                <a:cs typeface="NikoshBAN" panose="02000000000000000000" pitchFamily="2" charset="0"/>
              </a:rPr>
              <a:t>শারীরিক শিক্ষক</a:t>
            </a:r>
          </a:p>
          <a:p>
            <a:r>
              <a:rPr lang="bn-BD" sz="3200" dirty="0" smtClean="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মাহমুদপুর উচ্চ বিদ্যালয় ক্ষেতলাল জয়পুরহাট</a:t>
            </a:r>
          </a:p>
          <a:p>
            <a:r>
              <a:rPr lang="bn-BD" sz="3200" dirty="0" smtClean="0">
                <a:latin typeface="NikoshBAN" panose="02000000000000000000" pitchFamily="2" charset="0"/>
                <a:cs typeface="NikoshBAN" panose="02000000000000000000" pitchFamily="2" charset="0"/>
              </a:rPr>
              <a:t>         </a:t>
            </a:r>
            <a:r>
              <a:rPr lang="bn-BD" sz="2800" dirty="0" smtClean="0">
                <a:latin typeface="NikoshBAN" panose="02000000000000000000" pitchFamily="2" charset="0"/>
                <a:cs typeface="NikoshBAN" panose="02000000000000000000" pitchFamily="2" charset="0"/>
              </a:rPr>
              <a:t>মোবাইল নম্বর-০১৭২৫৯৯৮৪৭৭       </a:t>
            </a:r>
            <a:r>
              <a:rPr lang="bn-BD" sz="2000" dirty="0" smtClean="0">
                <a:latin typeface="NikoshBAN" panose="02000000000000000000" pitchFamily="2" charset="0"/>
                <a:cs typeface="NikoshBAN" panose="02000000000000000000" pitchFamily="2" charset="0"/>
                <a:hlinkClick r:id="rId3"/>
              </a:rPr>
              <a:t>mehedulislam190179@gmail.com</a:t>
            </a:r>
            <a:r>
              <a:rPr lang="bn-BD" sz="2000" dirty="0" smtClean="0">
                <a:latin typeface="NikoshBAN" panose="02000000000000000000" pitchFamily="2" charset="0"/>
                <a:cs typeface="NikoshBAN" panose="02000000000000000000" pitchFamily="2" charset="0"/>
              </a:rPr>
              <a:t> </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8685" y="1754031"/>
            <a:ext cx="4927599" cy="44256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7910634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694854" y="188271"/>
            <a:ext cx="1337491" cy="6481455"/>
          </a:xfrm>
          <a:prstGeom prst="rect">
            <a:avLst/>
          </a:prstGeom>
        </p:spPr>
      </p:pic>
      <p:sp>
        <p:nvSpPr>
          <p:cNvPr id="2" name="TextBox 1"/>
          <p:cNvSpPr txBox="1"/>
          <p:nvPr/>
        </p:nvSpPr>
        <p:spPr>
          <a:xfrm>
            <a:off x="4354286" y="783771"/>
            <a:ext cx="3222171" cy="830997"/>
          </a:xfrm>
          <a:prstGeom prst="rect">
            <a:avLst/>
          </a:prstGeom>
          <a:noFill/>
        </p:spPr>
        <p:txBody>
          <a:bodyPr wrap="square" rtlCol="0">
            <a:spAutoFit/>
          </a:bodyPr>
          <a:lstStyle/>
          <a:p>
            <a:r>
              <a:rPr lang="bn-BD" sz="4800" u="sng" dirty="0" smtClean="0">
                <a:solidFill>
                  <a:srgbClr val="7030A0"/>
                </a:solidFill>
                <a:latin typeface="NikoshBAN" panose="02000000000000000000" pitchFamily="2" charset="0"/>
                <a:cs typeface="NikoshBAN" panose="02000000000000000000" pitchFamily="2" charset="0"/>
              </a:rPr>
              <a:t>বিষয় পরিচিতি </a:t>
            </a:r>
            <a:endParaRPr lang="en-US" sz="4800" u="sng" dirty="0">
              <a:solidFill>
                <a:srgbClr val="7030A0"/>
              </a:solidFill>
              <a:latin typeface="NikoshBAN" panose="02000000000000000000" pitchFamily="2" charset="0"/>
              <a:cs typeface="NikoshBAN" panose="02000000000000000000" pitchFamily="2" charset="0"/>
            </a:endParaRPr>
          </a:p>
        </p:txBody>
      </p:sp>
      <p:sp>
        <p:nvSpPr>
          <p:cNvPr id="5" name="TextBox 4"/>
          <p:cNvSpPr txBox="1"/>
          <p:nvPr/>
        </p:nvSpPr>
        <p:spPr>
          <a:xfrm>
            <a:off x="4717144" y="1959429"/>
            <a:ext cx="5892800"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bn-BD" sz="3600" dirty="0" smtClean="0">
                <a:solidFill>
                  <a:srgbClr val="002060"/>
                </a:solidFill>
                <a:latin typeface="NikoshBAN" panose="02000000000000000000" pitchFamily="2" charset="0"/>
                <a:cs typeface="NikoshBAN" panose="02000000000000000000" pitchFamily="2" charset="0"/>
              </a:rPr>
              <a:t>শ্রেণীঃ নবম/দশম</a:t>
            </a:r>
          </a:p>
          <a:p>
            <a:r>
              <a:rPr lang="bn-BD" sz="3600" dirty="0" smtClean="0">
                <a:solidFill>
                  <a:srgbClr val="002060"/>
                </a:solidFill>
                <a:latin typeface="NikoshBAN" panose="02000000000000000000" pitchFamily="2" charset="0"/>
                <a:cs typeface="NikoshBAN" panose="02000000000000000000" pitchFamily="2" charset="0"/>
              </a:rPr>
              <a:t>বিষয়ঃবাংলাদেশের ইতিহাস ও বিশ্বসভ্যতা  </a:t>
            </a:r>
          </a:p>
          <a:p>
            <a:r>
              <a:rPr lang="bn-BD" sz="3600" dirty="0" smtClean="0">
                <a:solidFill>
                  <a:srgbClr val="002060"/>
                </a:solidFill>
                <a:latin typeface="NikoshBAN" panose="02000000000000000000" pitchFamily="2" charset="0"/>
                <a:cs typeface="NikoshBAN" panose="02000000000000000000" pitchFamily="2" charset="0"/>
              </a:rPr>
              <a:t>অধ্যায়ঃ ৫ম  </a:t>
            </a:r>
          </a:p>
          <a:p>
            <a:r>
              <a:rPr lang="bn-BD" sz="3600" dirty="0" smtClean="0">
                <a:solidFill>
                  <a:srgbClr val="002060"/>
                </a:solidFill>
                <a:latin typeface="NikoshBAN" panose="02000000000000000000" pitchFamily="2" charset="0"/>
                <a:cs typeface="NikoshBAN" panose="02000000000000000000" pitchFamily="2" charset="0"/>
              </a:rPr>
              <a:t>সময়ঃ ৪০ মিনিট </a:t>
            </a:r>
          </a:p>
          <a:p>
            <a:r>
              <a:rPr lang="bn-BD" sz="3600" dirty="0" smtClean="0">
                <a:solidFill>
                  <a:srgbClr val="002060"/>
                </a:solidFill>
                <a:latin typeface="NikoshBAN" panose="02000000000000000000" pitchFamily="2" charset="0"/>
                <a:cs typeface="NikoshBAN" panose="02000000000000000000" pitchFamily="2" charset="0"/>
              </a:rPr>
              <a:t>তারিখঃ ১৭/১১/২০২০ </a:t>
            </a:r>
            <a:endParaRPr lang="en-US" sz="3600" dirty="0">
              <a:solidFill>
                <a:srgbClr val="002060"/>
              </a:solidFill>
              <a:latin typeface="NikoshBAN" panose="02000000000000000000" pitchFamily="2" charset="0"/>
              <a:cs typeface="NikoshBAN" panose="02000000000000000000" pitchFamily="2" charset="0"/>
            </a:endParaRPr>
          </a:p>
        </p:txBody>
      </p:sp>
      <p:sp>
        <p:nvSpPr>
          <p:cNvPr id="6" name="TextBox 5"/>
          <p:cNvSpPr txBox="1"/>
          <p:nvPr/>
        </p:nvSpPr>
        <p:spPr>
          <a:xfrm>
            <a:off x="4586514" y="1959429"/>
            <a:ext cx="45719" cy="4513942"/>
          </a:xfrm>
          <a:prstGeom prst="rect">
            <a:avLst/>
          </a:prstGeom>
          <a:solidFill>
            <a:srgbClr val="00B050"/>
          </a:solidFill>
        </p:spPr>
        <p:txBody>
          <a:bodyPr wrap="square" rtlCol="0">
            <a:spAutoFit/>
          </a:bodyPr>
          <a:lstStyle/>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115" y="1614768"/>
            <a:ext cx="3802746" cy="453928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4415980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5" name="TextBox 4"/>
          <p:cNvSpPr txBox="1"/>
          <p:nvPr/>
        </p:nvSpPr>
        <p:spPr>
          <a:xfrm>
            <a:off x="4005943" y="624114"/>
            <a:ext cx="4107543" cy="1107996"/>
          </a:xfrm>
          <a:prstGeom prst="rect">
            <a:avLst/>
          </a:prstGeom>
          <a:noFill/>
        </p:spPr>
        <p:txBody>
          <a:bodyPr wrap="square" rtlCol="0">
            <a:spAutoFit/>
          </a:bodyPr>
          <a:lstStyle/>
          <a:p>
            <a:r>
              <a:rPr lang="bn-BD" sz="6600" u="sng" dirty="0" smtClean="0">
                <a:solidFill>
                  <a:srgbClr val="FF0000"/>
                </a:solidFill>
                <a:latin typeface="NikoshBAN" panose="02000000000000000000" pitchFamily="2" charset="0"/>
                <a:cs typeface="NikoshBAN" panose="02000000000000000000" pitchFamily="2" charset="0"/>
              </a:rPr>
              <a:t>পাঠ শিরোনাম </a:t>
            </a:r>
            <a:endParaRPr lang="en-US" sz="6600" u="sng" dirty="0">
              <a:solidFill>
                <a:srgbClr val="FF0000"/>
              </a:solidFill>
              <a:latin typeface="NikoshBAN" panose="02000000000000000000" pitchFamily="2" charset="0"/>
              <a:cs typeface="NikoshBAN" panose="02000000000000000000" pitchFamily="2" charset="0"/>
            </a:endParaRPr>
          </a:p>
        </p:txBody>
      </p:sp>
      <p:sp>
        <p:nvSpPr>
          <p:cNvPr id="6" name="TextBox 5"/>
          <p:cNvSpPr txBox="1"/>
          <p:nvPr/>
        </p:nvSpPr>
        <p:spPr>
          <a:xfrm>
            <a:off x="1422400" y="2409371"/>
            <a:ext cx="9361715"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5400" dirty="0" smtClean="0">
                <a:latin typeface="NikoshBAN" panose="02000000000000000000" pitchFamily="2" charset="0"/>
                <a:cs typeface="NikoshBAN" panose="02000000000000000000" pitchFamily="2" charset="0"/>
              </a:rPr>
              <a:t>প্রাচীন বাংলার সামাজিক, অর্থনৈতিক ও সাংস্কৃতিক ইতিহাস </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792436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2" name="TextBox 1"/>
          <p:cNvSpPr txBox="1"/>
          <p:nvPr/>
        </p:nvSpPr>
        <p:spPr>
          <a:xfrm>
            <a:off x="3091543" y="508000"/>
            <a:ext cx="5747657" cy="923330"/>
          </a:xfrm>
          <a:prstGeom prst="rect">
            <a:avLst/>
          </a:prstGeom>
          <a:noFill/>
        </p:spPr>
        <p:txBody>
          <a:bodyPr wrap="square" rtlCol="0">
            <a:spAutoFit/>
          </a:bodyPr>
          <a:lstStyle/>
          <a:p>
            <a:r>
              <a:rPr lang="bn-BD" sz="5400" u="sng" dirty="0" smtClean="0">
                <a:solidFill>
                  <a:srgbClr val="C00000"/>
                </a:solidFill>
                <a:latin typeface="NikoshBAN" panose="02000000000000000000" pitchFamily="2" charset="0"/>
                <a:cs typeface="NikoshBAN" panose="02000000000000000000" pitchFamily="2" charset="0"/>
              </a:rPr>
              <a:t>নিচের ছবিগুলো কিসের  </a:t>
            </a:r>
            <a:endParaRPr lang="en-US" sz="5400" u="sng" dirty="0">
              <a:solidFill>
                <a:srgbClr val="C0000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343" y="1431330"/>
            <a:ext cx="3272067" cy="2981013"/>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60800" y="1431330"/>
            <a:ext cx="3509058" cy="2981013"/>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29513" y="1431330"/>
            <a:ext cx="3661001" cy="29810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TextBox 7"/>
          <p:cNvSpPr txBox="1"/>
          <p:nvPr/>
        </p:nvSpPr>
        <p:spPr>
          <a:xfrm>
            <a:off x="508000" y="4673600"/>
            <a:ext cx="10435770" cy="1754326"/>
          </a:xfrm>
          <a:prstGeom prst="rect">
            <a:avLst/>
          </a:prstGeom>
          <a:noFill/>
        </p:spPr>
        <p:txBody>
          <a:bodyPr wrap="square" rtlCol="0">
            <a:spAutoFit/>
          </a:bodyPr>
          <a:lstStyle/>
          <a:p>
            <a:pPr algn="just"/>
            <a:r>
              <a:rPr lang="bn-BD" sz="3600" dirty="0" smtClean="0">
                <a:latin typeface="NikoshBAN" panose="02000000000000000000" pitchFamily="2" charset="0"/>
                <a:cs typeface="NikoshBAN" panose="02000000000000000000" pitchFamily="2" charset="0"/>
              </a:rPr>
              <a:t>প্রাচীন বাংলার সামাজিক,অর্থৈতিক শিল্পকলা একাডেমি,স্তাপত্য,ভাস্কর্য ও চিত্রকলার,ভাষা সাহিত্যের উদ্ভব ও বিকাশ ধর্মীয় আচার –অনুষ্ঠান ,উৎসব  ও রীতি-নীতিতে জনগনের প্রদর্শিত মূল্যাবোধ ও বিশ্বাস থাকে।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691597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5" name="Pentagon 4"/>
          <p:cNvSpPr/>
          <p:nvPr/>
        </p:nvSpPr>
        <p:spPr>
          <a:xfrm>
            <a:off x="2191656" y="1146630"/>
            <a:ext cx="9245603" cy="812800"/>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BD" sz="2800" dirty="0" smtClean="0"/>
              <a:t>প্রাচীন বাংলার আর্থ-সামাজিক অবস্থার সম্পর্কে বলতে পারবে</a:t>
            </a:r>
            <a:r>
              <a:rPr lang="bn-BD" sz="2400" dirty="0" smtClean="0"/>
              <a:t>। </a:t>
            </a:r>
            <a:endParaRPr lang="en-US" sz="2400" dirty="0"/>
          </a:p>
        </p:txBody>
      </p:sp>
      <p:sp>
        <p:nvSpPr>
          <p:cNvPr id="6" name="Pentagon 5"/>
          <p:cNvSpPr/>
          <p:nvPr/>
        </p:nvSpPr>
        <p:spPr>
          <a:xfrm>
            <a:off x="2177144" y="2395272"/>
            <a:ext cx="9289142" cy="812800"/>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BD" sz="2800" dirty="0" smtClean="0"/>
              <a:t>প্রাচীন বাংলার শিল্পকলা,স্থাপত্য, ভাস্কর্য ও চিত্রকলার সম্পর্কে ব্যাখ্যা করতে পারবে।</a:t>
            </a:r>
            <a:endParaRPr lang="en-US" sz="2800" dirty="0"/>
          </a:p>
        </p:txBody>
      </p:sp>
      <p:sp>
        <p:nvSpPr>
          <p:cNvPr id="7" name="Pentagon 6"/>
          <p:cNvSpPr/>
          <p:nvPr/>
        </p:nvSpPr>
        <p:spPr>
          <a:xfrm>
            <a:off x="2177144" y="3719699"/>
            <a:ext cx="9289142" cy="1176072"/>
          </a:xfrm>
          <a:prstGeom prst="homePlat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BD" sz="2800" dirty="0" smtClean="0"/>
              <a:t>প্রাচীন বাংলার ধর্ম,ভাষা,আচার- অনুষ্ঠান  ও রিতি-নীতিতে জনগনের প্রদর্শিত মূল্যাবোধ ও বিশ্বাস বিশ্লেষণ করতে পারবে । </a:t>
            </a:r>
            <a:endParaRPr lang="en-US" sz="2800" dirty="0"/>
          </a:p>
        </p:txBody>
      </p:sp>
      <p:sp>
        <p:nvSpPr>
          <p:cNvPr id="8" name="Oval 7"/>
          <p:cNvSpPr/>
          <p:nvPr/>
        </p:nvSpPr>
        <p:spPr>
          <a:xfrm>
            <a:off x="1161144" y="984171"/>
            <a:ext cx="1016000" cy="92891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BD" dirty="0" smtClean="0"/>
              <a:t>১</a:t>
            </a:r>
            <a:endParaRPr lang="en-US" dirty="0"/>
          </a:p>
        </p:txBody>
      </p:sp>
      <p:sp>
        <p:nvSpPr>
          <p:cNvPr id="9" name="Oval 8"/>
          <p:cNvSpPr/>
          <p:nvPr/>
        </p:nvSpPr>
        <p:spPr>
          <a:xfrm>
            <a:off x="1175657" y="2290870"/>
            <a:ext cx="1016000" cy="92891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BD" dirty="0" smtClean="0"/>
              <a:t>২</a:t>
            </a:r>
            <a:endParaRPr lang="en-US" dirty="0"/>
          </a:p>
        </p:txBody>
      </p:sp>
      <p:sp>
        <p:nvSpPr>
          <p:cNvPr id="10" name="Oval 9"/>
          <p:cNvSpPr/>
          <p:nvPr/>
        </p:nvSpPr>
        <p:spPr>
          <a:xfrm>
            <a:off x="1161144" y="3589072"/>
            <a:ext cx="1016000" cy="92891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BD" dirty="0" smtClean="0"/>
              <a:t>৩</a:t>
            </a:r>
            <a:endParaRPr lang="en-US" dirty="0"/>
          </a:p>
        </p:txBody>
      </p:sp>
      <p:sp>
        <p:nvSpPr>
          <p:cNvPr id="13" name="TextBox 12"/>
          <p:cNvSpPr txBox="1"/>
          <p:nvPr/>
        </p:nvSpPr>
        <p:spPr>
          <a:xfrm rot="16200000">
            <a:off x="-901727" y="2611558"/>
            <a:ext cx="3323771"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4800" dirty="0" smtClean="0">
                <a:latin typeface="NikoshBAN" panose="02000000000000000000" pitchFamily="2" charset="0"/>
                <a:cs typeface="NikoshBAN" panose="02000000000000000000" pitchFamily="2" charset="0"/>
              </a:rPr>
              <a:t>    শিখনফল </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7768297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6"/>
                                        </p:tgtEl>
                                        <p:attrNameLst>
                                          <p:attrName>ppt_x</p:attrName>
                                          <p:attrName>ppt_y</p:attrName>
                                        </p:attrNameLst>
                                      </p:cBhvr>
                                    </p:animMotion>
                                    <p:animRot by="1500000">
                                      <p:cBhvr>
                                        <p:cTn id="15" dur="125" fill="hold">
                                          <p:stCondLst>
                                            <p:cond delay="0"/>
                                          </p:stCondLst>
                                        </p:cTn>
                                        <p:tgtEl>
                                          <p:spTgt spid="6"/>
                                        </p:tgtEl>
                                        <p:attrNameLst>
                                          <p:attrName>r</p:attrName>
                                        </p:attrNameLst>
                                      </p:cBhvr>
                                    </p:animRot>
                                    <p:animRot by="-1500000">
                                      <p:cBhvr>
                                        <p:cTn id="16" dur="125" fill="hold">
                                          <p:stCondLst>
                                            <p:cond delay="125"/>
                                          </p:stCondLst>
                                        </p:cTn>
                                        <p:tgtEl>
                                          <p:spTgt spid="6"/>
                                        </p:tgtEl>
                                        <p:attrNameLst>
                                          <p:attrName>r</p:attrName>
                                        </p:attrNameLst>
                                      </p:cBhvr>
                                    </p:animRot>
                                    <p:animRot by="-1500000">
                                      <p:cBhvr>
                                        <p:cTn id="17" dur="125" fill="hold">
                                          <p:stCondLst>
                                            <p:cond delay="250"/>
                                          </p:stCondLst>
                                        </p:cTn>
                                        <p:tgtEl>
                                          <p:spTgt spid="6"/>
                                        </p:tgtEl>
                                        <p:attrNameLst>
                                          <p:attrName>r</p:attrName>
                                        </p:attrNameLst>
                                      </p:cBhvr>
                                    </p:animRot>
                                    <p:animRot by="1500000">
                                      <p:cBhvr>
                                        <p:cTn id="18" dur="125" fill="hold">
                                          <p:stCondLst>
                                            <p:cond delay="375"/>
                                          </p:stCondLst>
                                        </p:cTn>
                                        <p:tgtEl>
                                          <p:spTgt spid="6"/>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7"/>
                                        </p:tgtEl>
                                        <p:attrNameLst>
                                          <p:attrName>ppt_x</p:attrName>
                                          <p:attrName>ppt_y</p:attrName>
                                        </p:attrNameLst>
                                      </p:cBhvr>
                                    </p:animMotion>
                                    <p:animRot by="1500000">
                                      <p:cBhvr>
                                        <p:cTn id="23" dur="125" fill="hold">
                                          <p:stCondLst>
                                            <p:cond delay="0"/>
                                          </p:stCondLst>
                                        </p:cTn>
                                        <p:tgtEl>
                                          <p:spTgt spid="7"/>
                                        </p:tgtEl>
                                        <p:attrNameLst>
                                          <p:attrName>r</p:attrName>
                                        </p:attrNameLst>
                                      </p:cBhvr>
                                    </p:animRot>
                                    <p:animRot by="-1500000">
                                      <p:cBhvr>
                                        <p:cTn id="24" dur="125" fill="hold">
                                          <p:stCondLst>
                                            <p:cond delay="125"/>
                                          </p:stCondLst>
                                        </p:cTn>
                                        <p:tgtEl>
                                          <p:spTgt spid="7"/>
                                        </p:tgtEl>
                                        <p:attrNameLst>
                                          <p:attrName>r</p:attrName>
                                        </p:attrNameLst>
                                      </p:cBhvr>
                                    </p:animRot>
                                    <p:animRot by="-1500000">
                                      <p:cBhvr>
                                        <p:cTn id="25" dur="125" fill="hold">
                                          <p:stCondLst>
                                            <p:cond delay="250"/>
                                          </p:stCondLst>
                                        </p:cTn>
                                        <p:tgtEl>
                                          <p:spTgt spid="7"/>
                                        </p:tgtEl>
                                        <p:attrNameLst>
                                          <p:attrName>r</p:attrName>
                                        </p:attrNameLst>
                                      </p:cBhvr>
                                    </p:animRot>
                                    <p:animRot by="1500000">
                                      <p:cBhvr>
                                        <p:cTn id="26" dur="125" fill="hold">
                                          <p:stCondLst>
                                            <p:cond delay="375"/>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2" name="TextBox 1"/>
          <p:cNvSpPr txBox="1"/>
          <p:nvPr/>
        </p:nvSpPr>
        <p:spPr>
          <a:xfrm>
            <a:off x="2989943" y="566057"/>
            <a:ext cx="6386286" cy="584775"/>
          </a:xfrm>
          <a:prstGeom prst="rect">
            <a:avLst/>
          </a:prstGeom>
          <a:noFill/>
        </p:spPr>
        <p:txBody>
          <a:bodyPr wrap="square" rtlCol="0">
            <a:spAutoFit/>
          </a:bodyPr>
          <a:lstStyle/>
          <a:p>
            <a:r>
              <a:rPr lang="bn-BD" sz="3200" u="sng" dirty="0" smtClean="0">
                <a:solidFill>
                  <a:srgbClr val="7030A0"/>
                </a:solidFill>
                <a:latin typeface="NikoshBAN" panose="02000000000000000000" pitchFamily="2" charset="0"/>
                <a:cs typeface="NikoshBAN" panose="02000000000000000000" pitchFamily="2" charset="0"/>
              </a:rPr>
              <a:t>প্রাচীন বাংলার আর্থ-সামাজিক অবস্থার  সম্পর্কে </a:t>
            </a:r>
            <a:endParaRPr lang="en-US" sz="3200" u="sng" dirty="0">
              <a:solidFill>
                <a:srgbClr val="7030A0"/>
              </a:solidFill>
              <a:latin typeface="NikoshBAN" panose="02000000000000000000" pitchFamily="2" charset="0"/>
              <a:cs typeface="NikoshBAN" panose="02000000000000000000" pitchFamily="2" charset="0"/>
            </a:endParaRPr>
          </a:p>
        </p:txBody>
      </p:sp>
      <p:sp>
        <p:nvSpPr>
          <p:cNvPr id="5" name="TextBox 4"/>
          <p:cNvSpPr txBox="1"/>
          <p:nvPr/>
        </p:nvSpPr>
        <p:spPr>
          <a:xfrm>
            <a:off x="1378857" y="1756229"/>
            <a:ext cx="9695543"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bn-BD" sz="4000" dirty="0" smtClean="0">
                <a:latin typeface="NikoshBAN" panose="02000000000000000000" pitchFamily="2" charset="0"/>
                <a:cs typeface="NikoshBAN" panose="02000000000000000000" pitchFamily="2" charset="0"/>
              </a:rPr>
              <a:t>প্রাচীন বাংলার সামাজিক জীবন মৌয বংশের পূর্বের বাংলার অধিবাসিদের মধ্যে তেমন কোন রাজনৈতিক পরিচয় গড়ে উঠেনি।এ সময়ে সমাজ বিভিন্ন গোত্রে বিভক্ত ছিল। একে বলা হতো মৌয কাম সমাজ। আর্যপূর্ব কিছু কিছু ধর্মচিন্তা বা দর্শন পর্বতি  সময়ে এদেশের হিন্দু সমাজ হিন্দু ধুরম ছ্রিয়ে পড়ে । এগুলোর মধ্যে উল্লেখযোগ্য হলো –কর্ম্ফল, জন্মাতরবাদ, যোগ সাধনা ইত্যাদি।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2774812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2" name="TextBox 1"/>
          <p:cNvSpPr txBox="1"/>
          <p:nvPr/>
        </p:nvSpPr>
        <p:spPr>
          <a:xfrm>
            <a:off x="3802743" y="464457"/>
            <a:ext cx="3744686" cy="1015663"/>
          </a:xfrm>
          <a:prstGeom prst="rect">
            <a:avLst/>
          </a:prstGeom>
          <a:blipFill>
            <a:blip r:embed="rId3"/>
            <a:tile tx="0" ty="0" sx="100000" sy="100000" flip="none" algn="tl"/>
          </a:blipFill>
        </p:spPr>
        <p:txBody>
          <a:bodyPr wrap="square" rtlCol="0">
            <a:spAutoFit/>
          </a:bodyPr>
          <a:lstStyle/>
          <a:p>
            <a:r>
              <a:rPr lang="bn-BD" sz="6000" dirty="0" smtClean="0">
                <a:latin typeface="NikoshBAN" panose="02000000000000000000" pitchFamily="2" charset="0"/>
                <a:cs typeface="NikoshBAN" panose="02000000000000000000" pitchFamily="2" charset="0"/>
              </a:rPr>
              <a:t> একক কাজ </a:t>
            </a:r>
            <a:endParaRPr lang="en-US" sz="6000" dirty="0">
              <a:latin typeface="NikoshBAN" panose="02000000000000000000" pitchFamily="2" charset="0"/>
              <a:cs typeface="NikoshBAN" panose="02000000000000000000" pitchFamily="2" charset="0"/>
            </a:endParaRPr>
          </a:p>
        </p:txBody>
      </p:sp>
      <p:sp>
        <p:nvSpPr>
          <p:cNvPr id="5" name="TextBox 4"/>
          <p:cNvSpPr txBox="1"/>
          <p:nvPr/>
        </p:nvSpPr>
        <p:spPr>
          <a:xfrm>
            <a:off x="1524000" y="2148114"/>
            <a:ext cx="9056914"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bn-BD" sz="4000" dirty="0" smtClean="0">
                <a:latin typeface="NikoshBAN" panose="02000000000000000000" pitchFamily="2" charset="0"/>
                <a:cs typeface="NikoshBAN" panose="02000000000000000000" pitchFamily="2" charset="0"/>
              </a:rPr>
              <a:t>প্রাচীন বাংলার মানুষের পোষাক- পরিচ্ছদ ,অলঙ্গার, বাদ্যযন্ত্র, ও খেলাধুলার একটি তালিকা প্রস্তুত কর ? </a:t>
            </a:r>
            <a:endParaRPr lang="en-US" sz="4000" dirty="0">
              <a:latin typeface="NikoshBAN" panose="02000000000000000000" pitchFamily="2" charset="0"/>
              <a:cs typeface="NikoshBAN" panose="02000000000000000000" pitchFamily="2" charset="0"/>
            </a:endParaRPr>
          </a:p>
        </p:txBody>
      </p:sp>
      <p:sp>
        <p:nvSpPr>
          <p:cNvPr id="6" name="TextBox 5"/>
          <p:cNvSpPr txBox="1"/>
          <p:nvPr/>
        </p:nvSpPr>
        <p:spPr>
          <a:xfrm>
            <a:off x="8889999" y="769257"/>
            <a:ext cx="2358572"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3600" dirty="0" smtClean="0">
                <a:latin typeface="NikoshBAN" panose="02000000000000000000" pitchFamily="2" charset="0"/>
                <a:cs typeface="NikoshBAN" panose="02000000000000000000" pitchFamily="2" charset="0"/>
              </a:rPr>
              <a:t>সময়-৫মিনিট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400316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gtEl>
                                        <p:attrNameLst>
                                          <p:attrName>ppt_x</p:attrName>
                                          <p:attrName>ppt_y</p:attrName>
                                        </p:attrNameLst>
                                      </p:cBhvr>
                                    </p:animMotion>
                                    <p:animRot by="1500000">
                                      <p:cBhvr>
                                        <p:cTn id="7" dur="125" fill="hold">
                                          <p:stCondLst>
                                            <p:cond delay="0"/>
                                          </p:stCondLst>
                                        </p:cTn>
                                        <p:tgtEl>
                                          <p:spTgt spid="5"/>
                                        </p:tgtEl>
                                        <p:attrNameLst>
                                          <p:attrName>r</p:attrName>
                                        </p:attrNameLst>
                                      </p:cBhvr>
                                    </p:animRot>
                                    <p:animRot by="-1500000">
                                      <p:cBhvr>
                                        <p:cTn id="8" dur="125" fill="hold">
                                          <p:stCondLst>
                                            <p:cond delay="125"/>
                                          </p:stCondLst>
                                        </p:cTn>
                                        <p:tgtEl>
                                          <p:spTgt spid="5"/>
                                        </p:tgtEl>
                                        <p:attrNameLst>
                                          <p:attrName>r</p:attrName>
                                        </p:attrNameLst>
                                      </p:cBhvr>
                                    </p:animRot>
                                    <p:animRot by="-1500000">
                                      <p:cBhvr>
                                        <p:cTn id="9" dur="125" fill="hold">
                                          <p:stCondLst>
                                            <p:cond delay="250"/>
                                          </p:stCondLst>
                                        </p:cTn>
                                        <p:tgtEl>
                                          <p:spTgt spid="5"/>
                                        </p:tgtEl>
                                        <p:attrNameLst>
                                          <p:attrName>r</p:attrName>
                                        </p:attrNameLst>
                                      </p:cBhvr>
                                    </p:animRot>
                                    <p:animRot by="1500000">
                                      <p:cBhvr>
                                        <p:cTn id="10" dur="125" fill="hold">
                                          <p:stCondLst>
                                            <p:cond delay="375"/>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p:cNvSpPr/>
          <p:nvPr/>
        </p:nvSpPr>
        <p:spPr>
          <a:xfrm>
            <a:off x="0" y="0"/>
            <a:ext cx="12192000" cy="6858000"/>
          </a:xfrm>
          <a:prstGeom prst="frame">
            <a:avLst>
              <a:gd name="adj1" fmla="val 1918"/>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0943770" y="188271"/>
            <a:ext cx="1088575" cy="6481455"/>
          </a:xfrm>
          <a:prstGeom prst="rect">
            <a:avLst/>
          </a:prstGeom>
        </p:spPr>
      </p:pic>
      <p:sp>
        <p:nvSpPr>
          <p:cNvPr id="2" name="Rectangle 1"/>
          <p:cNvSpPr/>
          <p:nvPr/>
        </p:nvSpPr>
        <p:spPr>
          <a:xfrm>
            <a:off x="1524000" y="1680533"/>
            <a:ext cx="9753600" cy="37856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bn-BD" sz="4000" dirty="0">
                <a:solidFill>
                  <a:srgbClr val="222222"/>
                </a:solidFill>
                <a:latin typeface="NikoshBAN" panose="02000000000000000000" pitchFamily="2" charset="0"/>
                <a:cs typeface="NikoshBAN" panose="02000000000000000000" pitchFamily="2" charset="0"/>
              </a:rPr>
              <a:t>বাংলা চিরকালই কৃষি প্রধান দেশ। প্রাচীনকালে বাংলার অধিবাসীদের বেশির ভাগ লোকই গ্রামে বাস করত। তারা সবাই মিলে একসাথে গ্রাম গড়ে তুলত। আর গ্রামের আশপাশের ভূমি চাষ করে সংসার চালাতো। যারা চাষ করত বা অন্য কোন প্রকারে জমি ভোগ করত, বিনিময়ে তাদের কতকগুলো নির্দিষ্ট কর দিতে হতো।</a:t>
            </a:r>
            <a:endParaRPr lang="en-US" sz="4000" dirty="0">
              <a:latin typeface="NikoshBAN" panose="02000000000000000000" pitchFamily="2" charset="0"/>
              <a:cs typeface="NikoshBAN" panose="02000000000000000000" pitchFamily="2" charset="0"/>
            </a:endParaRPr>
          </a:p>
        </p:txBody>
      </p:sp>
      <p:sp>
        <p:nvSpPr>
          <p:cNvPr id="5" name="TextBox 4"/>
          <p:cNvSpPr txBox="1"/>
          <p:nvPr/>
        </p:nvSpPr>
        <p:spPr>
          <a:xfrm>
            <a:off x="3048000" y="566057"/>
            <a:ext cx="5196114" cy="707886"/>
          </a:xfrm>
          <a:prstGeom prst="rect">
            <a:avLst/>
          </a:prstGeom>
          <a:noFill/>
        </p:spPr>
        <p:txBody>
          <a:bodyPr wrap="square" rtlCol="0">
            <a:spAutoFit/>
          </a:bodyPr>
          <a:lstStyle/>
          <a:p>
            <a:r>
              <a:rPr lang="bn-BD" sz="4000" u="sng" dirty="0" smtClean="0">
                <a:solidFill>
                  <a:srgbClr val="7030A0"/>
                </a:solidFill>
                <a:latin typeface="NikoshBAN" panose="02000000000000000000" pitchFamily="2" charset="0"/>
                <a:cs typeface="NikoshBAN" panose="02000000000000000000" pitchFamily="2" charset="0"/>
              </a:rPr>
              <a:t>প্রাচীন বাংলার অর্থনৈতিক অবস্থা </a:t>
            </a:r>
            <a:endParaRPr lang="en-US" sz="4000" u="sng"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1370054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4" presetClass="emph" presetSubtype="0" fill="hold" grpId="0" nodeType="clickEffect">
                                  <p:stCondLst>
                                    <p:cond delay="0"/>
                                  </p:stCondLst>
                                  <p:iterate type="lt">
                                    <p:tmPct val="10000"/>
                                  </p:iterate>
                                  <p:childTnLst>
                                    <p:animMotion origin="layout" path="M 0.0 0.0 L 0.0 -0.07213" pathEditMode="relative" ptsTypes="">
                                      <p:cBhvr>
                                        <p:cTn id="13" dur="250" accel="50000" decel="50000" autoRev="1" fill="hold">
                                          <p:stCondLst>
                                            <p:cond delay="0"/>
                                          </p:stCondLst>
                                        </p:cTn>
                                        <p:tgtEl>
                                          <p:spTgt spid="5"/>
                                        </p:tgtEl>
                                        <p:attrNameLst>
                                          <p:attrName>ppt_x</p:attrName>
                                          <p:attrName>ppt_y</p:attrName>
                                        </p:attrNameLst>
                                      </p:cBhvr>
                                    </p:animMotion>
                                    <p:animRot by="1500000">
                                      <p:cBhvr>
                                        <p:cTn id="14" dur="125" fill="hold">
                                          <p:stCondLst>
                                            <p:cond delay="0"/>
                                          </p:stCondLst>
                                        </p:cTn>
                                        <p:tgtEl>
                                          <p:spTgt spid="5"/>
                                        </p:tgtEl>
                                        <p:attrNameLst>
                                          <p:attrName>r</p:attrName>
                                        </p:attrNameLst>
                                      </p:cBhvr>
                                    </p:animRot>
                                    <p:animRot by="-1500000">
                                      <p:cBhvr>
                                        <p:cTn id="15" dur="125" fill="hold">
                                          <p:stCondLst>
                                            <p:cond delay="125"/>
                                          </p:stCondLst>
                                        </p:cTn>
                                        <p:tgtEl>
                                          <p:spTgt spid="5"/>
                                        </p:tgtEl>
                                        <p:attrNameLst>
                                          <p:attrName>r</p:attrName>
                                        </p:attrNameLst>
                                      </p:cBhvr>
                                    </p:animRot>
                                    <p:animRot by="-1500000">
                                      <p:cBhvr>
                                        <p:cTn id="16" dur="125" fill="hold">
                                          <p:stCondLst>
                                            <p:cond delay="250"/>
                                          </p:stCondLst>
                                        </p:cTn>
                                        <p:tgtEl>
                                          <p:spTgt spid="5"/>
                                        </p:tgtEl>
                                        <p:attrNameLst>
                                          <p:attrName>r</p:attrName>
                                        </p:attrNameLst>
                                      </p:cBhvr>
                                    </p:animRot>
                                    <p:animRot by="1500000">
                                      <p:cBhvr>
                                        <p:cTn id="17"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479</Words>
  <Application>Microsoft Office PowerPoint</Application>
  <PresentationFormat>Widescreen</PresentationFormat>
  <Paragraphs>51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User</dc:creator>
  <cp:lastModifiedBy>Hp User</cp:lastModifiedBy>
  <cp:revision>19</cp:revision>
  <dcterms:created xsi:type="dcterms:W3CDTF">2020-11-14T13:58:24Z</dcterms:created>
  <dcterms:modified xsi:type="dcterms:W3CDTF">2020-11-16T14:53:06Z</dcterms:modified>
</cp:coreProperties>
</file>