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  <p:sldMasterId id="2147483720" r:id="rId4"/>
    <p:sldMasterId id="2147483761" r:id="rId5"/>
    <p:sldMasterId id="2147483773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2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B05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5314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255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8859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1465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2211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377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4734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940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988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9835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0950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8122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4585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6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0325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8928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3016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2957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2436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7824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816079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7074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77536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9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3239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6" Type="http://schemas.openxmlformats.org/officeDocument/2006/relationships/slideLayout" Target="../slideLayouts/slideLayout71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0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7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n.wikipedia.org/wiki/%E0%A6%AA%E0%A6%B0%E0%A7%8D%E0%A6%AF%E0%A6%BE%E0%A6%AF%E0%A6%BC_%E0%A6%B8%E0%A6%BE%E0%A6%B0%E0%A6%A3%E0%A6%BF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457200"/>
            <a:ext cx="4583436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আন্তরিক</a:t>
            </a:r>
            <a:r>
              <a:rPr lang="en-US" sz="6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6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6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018" y="2057400"/>
            <a:ext cx="3918582" cy="3832269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685800"/>
            <a:ext cx="2667000" cy="838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4400" dirty="0" err="1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8001000" cy="198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নাইট্রোজেনের ১ম আয়নীকরণের বিভব অক্সিজেন অপেক্ষা কম </a:t>
            </a:r>
            <a:r>
              <a:rPr lang="as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1.66667E-6 -2.22222E-6 L 1.66667E-6 -0.07222 " pathEditMode="relative" rAng="0" ptsTypes="AA">
                                      <p:cBhvr>
                                        <p:cTn id="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981200" y="460248"/>
            <a:ext cx="5105400" cy="60655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সকলকে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আন্তরিক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ধন্যবাদ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522" y="1905000"/>
            <a:ext cx="6049677" cy="4025704"/>
          </a:xfrm>
        </p:spPr>
      </p:pic>
    </p:spTree>
    <p:extLst>
      <p:ext uri="{BB962C8B-B14F-4D97-AF65-F5344CB8AC3E}">
        <p14:creationId xmlns:p14="http://schemas.microsoft.com/office/powerpoint/2010/main" val="350904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400"/>
                            </p:stCondLst>
                            <p:childTnLst>
                              <p:par>
                                <p:cTn id="12" presetID="4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765048"/>
            <a:ext cx="2590800" cy="682752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399"/>
            <a:ext cx="4038600" cy="2819401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en-US" sz="440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মনিরুল</a:t>
            </a:r>
            <a:r>
              <a:rPr lang="en-US" sz="44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</a:t>
            </a:r>
            <a:endParaRPr lang="en-US" sz="4400" dirty="0" smtClean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400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0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sz="40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320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সৈয়দ</a:t>
            </a:r>
            <a:r>
              <a:rPr lang="en-US" sz="32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আফছার</a:t>
            </a:r>
            <a:r>
              <a:rPr lang="en-US" sz="32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32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sz="32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কলেজ</a:t>
            </a:r>
            <a:endParaRPr lang="en-US" sz="3200" dirty="0" smtClean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320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মহেশপুর</a:t>
            </a:r>
            <a:r>
              <a:rPr lang="en-US" sz="32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বাকেরগঞ্জ</a:t>
            </a:r>
            <a:r>
              <a:rPr lang="en-US" sz="32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বরিশাল</a:t>
            </a:r>
            <a:endParaRPr lang="en-US" sz="3200" dirty="0" smtClean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320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01720574751</a:t>
            </a:r>
            <a:endParaRPr lang="en-US" b="1" dirty="0" smtClean="0">
              <a:ln w="1905"/>
              <a:solidFill>
                <a:schemeClr val="tx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spcBef>
                <a:spcPts val="0"/>
              </a:spcBef>
              <a:buNone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861014"/>
            <a:ext cx="3012852" cy="3417240"/>
          </a:xfrm>
          <a:prstGeom prst="ellipse">
            <a:avLst/>
          </a:prstGeom>
          <a:ln w="190500" cap="rnd">
            <a:solidFill>
              <a:schemeClr val="accent3">
                <a:lumMod val="20000"/>
                <a:lumOff val="80000"/>
              </a:schemeClr>
            </a:solidFill>
            <a:prstDash val="solid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0"/>
                <a:lumOff val="100000"/>
              </a:schemeClr>
            </a:gs>
            <a:gs pos="53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3124200" cy="75895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200" dirty="0" err="1" smtClean="0"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4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200" dirty="0" err="1" smtClean="0"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sz="4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latin typeface="NikoshBAN" pitchFamily="2" charset="0"/>
                <a:cs typeface="NikoshBAN" pitchFamily="2" charset="0"/>
              </a:rPr>
              <a:t>প্রথমপত্র</a:t>
            </a:r>
            <a:endParaRPr lang="en-US" sz="42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200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sz="4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42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200" dirty="0" err="1" smtClean="0">
                <a:latin typeface="NikoshBAN" pitchFamily="2" charset="0"/>
                <a:cs typeface="NikoshBAN" pitchFamily="2" charset="0"/>
              </a:rPr>
              <a:t>আয়নিকরণ</a:t>
            </a:r>
            <a:r>
              <a:rPr lang="en-US" sz="4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latin typeface="NikoshBAN" pitchFamily="2" charset="0"/>
                <a:cs typeface="NikoshBAN" pitchFamily="2" charset="0"/>
              </a:rPr>
              <a:t>বিভব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381000"/>
            <a:ext cx="2667000" cy="838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1"/>
            <a:ext cx="7086600" cy="3352800"/>
          </a:xfr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53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/>
          <a:lstStyle/>
          <a:p>
            <a:pPr marL="0" indent="0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1.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আয়নিকরণ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বলতে পারবে।</a:t>
            </a:r>
          </a:p>
          <a:p>
            <a:pPr marL="514350" indent="-514350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2.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পর্যায়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আয়নিকরণ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পরিবর্তিত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বলতে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পারবে।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88889E-6 -7.40741E-7 L 3.88889E-6 -0.07222 " pathEditMode="relative" rAng="0" ptsTypes="AA">
                                      <p:cBhvr>
                                        <p:cTn id="11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1.11111E-6 -3.7037E-7 L 1.11111E-6 -0.07222 " pathEditMode="relative" rAng="0" ptsTypes="AA">
                                      <p:cBhvr>
                                        <p:cTn id="19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304800"/>
            <a:ext cx="2895600" cy="685800"/>
          </a:xfrm>
          <a:solidFill>
            <a:schemeClr val="bg2">
              <a:lumMod val="7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err="1" smtClean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  <a:reflection blurRad="12700" stA="48000" endA="300" endPos="550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লেখচিত্র</a:t>
            </a:r>
            <a:r>
              <a:rPr lang="bn-BD" sz="3200" b="1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  <a:reflection blurRad="12700" stA="48000" endA="300" endPos="550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টি </a:t>
            </a:r>
            <a:r>
              <a:rPr lang="bn-BD" sz="3200" b="1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  <a:reflection blurRad="12700" stA="48000" endA="300" endPos="550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লক্ষ্য কর</a:t>
            </a:r>
            <a:endParaRPr lang="en-US" sz="3200" dirty="0">
              <a:ln w="10541" cmpd="sng">
                <a:noFill/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  <a:reflection blurRad="12700" stA="48000" endA="300" endPos="55000" dir="5400000" sy="-9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2133599"/>
            <a:ext cx="8062782" cy="3228263"/>
          </a:xfr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24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304800"/>
            <a:ext cx="3581400" cy="685800"/>
          </a:xfrm>
          <a:effectLst>
            <a:glow rad="63500">
              <a:schemeClr val="accent5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আয়নিকরণ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0" indent="0" algn="just">
              <a:buNone/>
            </a:pPr>
            <a:r>
              <a:rPr lang="as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গ্যাসী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অবস্থা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এক মোল </a:t>
            </a:r>
            <a:r>
              <a:rPr lang="as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গ্যাসী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as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পরমাণু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থেকে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এক মোল ইলেকট্রন অপসারণ করে এক মোল ধনাত্মক </a:t>
            </a:r>
            <a:r>
              <a:rPr lang="as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 পরিণত করতে যে পরিমাণ শক্তির </a:t>
            </a:r>
            <a:r>
              <a:rPr lang="as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য়ো</a:t>
            </a:r>
            <a:r>
              <a:rPr lang="as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 হ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তাকে ঐ মৌলের </a:t>
            </a:r>
            <a:r>
              <a:rPr lang="as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নিকরণ 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 বলে।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নিকরণ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শক্তি একটি </a:t>
            </a: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ধর্ম।</a:t>
            </a:r>
          </a:p>
          <a:p>
            <a:pPr marL="0" indent="0" algn="just">
              <a:buNone/>
            </a:pP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  <a:hlinkClick r:id="rId2" tooltip="পর্যায় সারণি"/>
              </a:rPr>
              <a:t>পর্যা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  <a:hlinkClick r:id="rId2" tooltip="পর্যায় সারণি"/>
              </a:rPr>
              <a:t>য়</a:t>
            </a: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  <a:hlinkClick r:id="rId2" tooltip="পর্যায় সারণি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  <a:hlinkClick r:id="rId2" tooltip="পর্যায় সারণি"/>
              </a:rPr>
              <a:t>সারণির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 একই </a:t>
            </a: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য়ে</a:t>
            </a: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বামের মৌলের আকার বড় অর্থাৎ পারমাণবিক ব্যাসার্ধ বেশি। আবার, একই গ্রুপের ওপরের মৌলের </a:t>
            </a: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চে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য়ে</a:t>
            </a: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মৌলের আকার বড়। অর্থাৎ,পারমাণবিক ব্যাসার্ধ বেশি।</a:t>
            </a:r>
          </a:p>
          <a:p>
            <a:pPr marL="0" indent="0" algn="just">
              <a:buNone/>
            </a:pP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পারমাণবিক ব্যাসার্ধ কমলে </a:t>
            </a: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নিকরণ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শক্তির মান বাড়ে, আর পারমাণবিক ব্যাসার্ধ বাড়লে </a:t>
            </a: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নিকরণ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শক্তির মান কমে। অর্থাৎ, একই </a:t>
            </a: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য়ে</a:t>
            </a: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বাম থেকে ডানে গেলে </a:t>
            </a:r>
            <a:r>
              <a:rPr lang="as-IN" b="1" dirty="0">
                <a:latin typeface="NikoshBAN" panose="02000000000000000000" pitchFamily="2" charset="0"/>
                <a:cs typeface="NikoshBAN" panose="02000000000000000000" pitchFamily="2" charset="0"/>
              </a:rPr>
              <a:t>আয়নিকরণ শক্তি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 মান বৃদ্ধি </a:t>
            </a: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একই গ্রুপের ওপর থেকে নিচে গেলে </a:t>
            </a:r>
            <a:r>
              <a:rPr lang="as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নিকরণ </a:t>
            </a:r>
            <a:r>
              <a:rPr lang="as-IN" b="1" dirty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 হ্রাস </a:t>
            </a: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as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94444E-6 -1.85185E-6 L -1.94444E-6 -0.07222 " pathEditMode="relative" rAng="0" ptsTypes="AA">
                                      <p:cBhvr>
                                        <p:cTn id="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971800" y="457200"/>
            <a:ext cx="2895600" cy="762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5300" dirty="0" err="1" smtClean="0"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5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1600201"/>
            <a:ext cx="7239000" cy="3124199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আয়নিকরণ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লেখো।</a:t>
            </a:r>
            <a:endParaRPr lang="as-IN" sz="3600" dirty="0">
              <a:latin typeface="NikoshBAN" pitchFamily="2" charset="0"/>
              <a:cs typeface="NikoshBAN" pitchFamily="2" charset="0"/>
            </a:endParaRPr>
          </a:p>
          <a:p>
            <a:pPr algn="just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আয়নিকরণ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পর্যাবৃত্ত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লেখো।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28600"/>
            <a:ext cx="2362200" cy="1066800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67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6629400" cy="33528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1ম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আয়নিকরণ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বিভব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কী?</a:t>
            </a:r>
          </a:p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আয়নিকরণ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বিভব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পরিবর্তিত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আয়নিকরণ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বিভবের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800" dirty="0">
                <a:latin typeface="NikoshBAN" pitchFamily="2" charset="0"/>
                <a:cs typeface="NikoshBAN" pitchFamily="2" charset="0"/>
              </a:rPr>
              <a:t>কী?</a:t>
            </a:r>
            <a:endParaRPr lang="bn-BD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118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11</vt:i4>
      </vt:variant>
    </vt:vector>
  </HeadingPairs>
  <TitlesOfParts>
    <vt:vector size="27" baseType="lpstr">
      <vt:lpstr>Arial</vt:lpstr>
      <vt:lpstr>Calibri</vt:lpstr>
      <vt:lpstr>Calibri Light</vt:lpstr>
      <vt:lpstr>Georgia</vt:lpstr>
      <vt:lpstr>NikoshBAN</vt:lpstr>
      <vt:lpstr>Trebuchet MS</vt:lpstr>
      <vt:lpstr>Verdana</vt:lpstr>
      <vt:lpstr>Wingdings</vt:lpstr>
      <vt:lpstr>Wingdings 2</vt:lpstr>
      <vt:lpstr>Wingdings 3</vt:lpstr>
      <vt:lpstr>Civic</vt:lpstr>
      <vt:lpstr>Office Theme</vt:lpstr>
      <vt:lpstr>Aspect</vt:lpstr>
      <vt:lpstr>1_Civic</vt:lpstr>
      <vt:lpstr>1_Office Theme</vt:lpstr>
      <vt:lpstr>Facet</vt:lpstr>
      <vt:lpstr>আন্তরিক শুভেচ্ছা </vt:lpstr>
      <vt:lpstr>পরিচিতি</vt:lpstr>
      <vt:lpstr>পাঠ পরিচিতি</vt:lpstr>
      <vt:lpstr>শিখনফল</vt:lpstr>
      <vt:lpstr>লেখচিত্রটি লক্ষ্য কর</vt:lpstr>
      <vt:lpstr>আয়নিকরণ শক্তি</vt:lpstr>
      <vt:lpstr>PowerPoint Presentation</vt:lpstr>
      <vt:lpstr>শ্রেণির কাজ</vt:lpstr>
      <vt:lpstr>মূল্যায়ন</vt:lpstr>
      <vt:lpstr>বাড়ির কাজ</vt:lpstr>
      <vt:lpstr>সকলকে আন্তরিক 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Excellent</dc:creator>
  <cp:lastModifiedBy>HSTTI</cp:lastModifiedBy>
  <cp:revision>133</cp:revision>
  <dcterms:created xsi:type="dcterms:W3CDTF">2006-08-16T00:00:00Z</dcterms:created>
  <dcterms:modified xsi:type="dcterms:W3CDTF">2020-11-17T11:11:47Z</dcterms:modified>
</cp:coreProperties>
</file>