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5" r:id="rId26"/>
    <p:sldId id="299" r:id="rId27"/>
    <p:sldId id="300" r:id="rId28"/>
    <p:sldId id="303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64425-E275-4DE1-8348-10D790FAF10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A4D4-C018-416C-9B2D-9FB358841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5A4D4-C018-416C-9B2D-9FB358841A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4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9D58-D437-4C84-AB2D-EFE9C67E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D373E-2056-4765-929C-7A2C32D14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523D1-B6D1-4B8B-999D-222EBE87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6B4C-172C-4B86-927E-F712C9E0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B383-8569-4C87-A417-8A5C0B66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605A-D359-4FD8-8B5C-652C110A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5C244-076E-41AD-B991-90DDD999C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F0B23-8591-4C5C-9850-21BC01BC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CB78-392A-4C36-BDD2-B156EDD1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BE6E-7084-4A55-B3E2-46F3D1B1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8DA47-FD40-45D0-B9DA-AA939D0B3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CF265-8EFF-4976-BA73-E56D7797A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CEDC-5C0B-4A72-8EBA-7EAFC15E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3D3C0-773D-49E4-B971-5A678034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F6F1-1137-4175-8406-C30711D0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0EA2-AEDA-4417-ACE1-D800E899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687DF-891F-40F1-A80F-55E26E82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29151-A7D3-48DF-93F0-C67E7792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333B1-46A1-4298-A704-3423EC5D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4665F-BFF0-43E1-8345-EB951B79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ABFF-D535-41AD-A3E9-A4EBCCBE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297DF-E320-4830-B2C2-576D11E1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5BF9-5A76-419C-8B16-88A6FCD1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814E1-1F66-44FC-83C5-46D09A87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8E564-C61A-44B5-8091-C9CD8937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C6DC-40A9-4B68-8F2C-D458965E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F25AC-EF0C-4663-B8AE-9799039FE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78AD-A9AB-49B7-B740-810726DC7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037B5-9F16-466C-AC2C-44359CC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1BA7F-1372-461B-9B3E-C94CA666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E945D-7EFA-4B1F-8217-85687BE7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0680-8E1C-40B8-831C-9915A80D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36DAE-F20E-4A5F-A205-13AD566DC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AFA2E-80C6-407E-861C-89E1A68FD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AECEC-3197-4711-85FC-EBB286C57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A852A-62BE-4ADD-9E25-5DD666FD0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72D1E-67EB-4FBD-AB46-B3D2FB2B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6B2EE-643A-4E04-A005-4ADA135C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F0D3E-44B5-443E-AA77-A2FF2D72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9A87-3464-40D4-BA06-40EE49A9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8BA71-A889-44FD-A30C-9C957841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54CA2-4416-4E73-955B-BC2E69E9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D7834-586F-4FB4-9D4F-47C9BD0A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91C5A-DA51-4C69-9021-EC48A01C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8D094-D545-4776-B46B-65472541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F8F26-7ABD-4A9D-89E2-7BE89BA6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1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4BD1-02A5-4057-AFB8-53626C7D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4E3B-6831-4CC3-951E-F7FF9889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838D7-3739-46E7-815D-D20D86226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D9FE4-09F9-4D78-9A33-0B424941B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E3D25-1D89-4059-8E5C-98532202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CBBAB-872E-4AA3-ADAC-F4563F84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9295-1B48-4505-9804-CDEBF71C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89CC-2320-4E08-AFC1-658495C27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6330C-C58B-4054-8F46-F43662235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98E94-48F2-4095-9BC9-694301B7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DB786-0AF5-463F-96C6-58C0B6E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AB965-1DF4-454A-9D1F-E4FF2AD0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8B4B7-A454-4249-911E-3A32FF06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0F085-3DC5-4CFA-AE66-81061D52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6C877-3D33-44D6-9269-293FF7197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E2F1-0A06-4B2B-8B42-88FF641DE0A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F713B-7FEF-4F06-A30F-86A479EF1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FA44-7454-444E-91B7-8C4C11DDE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BF4F-9AF7-4FAD-9E4D-F386B680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United-Kingdom_Beautiful-country_6642.jpg">
            <a:extLst>
              <a:ext uri="{FF2B5EF4-FFF2-40B4-BE49-F238E27FC236}">
                <a16:creationId xmlns:a16="http://schemas.microsoft.com/office/drawing/2014/main" id="{4FCCAEDB-00DD-496B-8D05-199A75E550A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C42E7C-122A-40F8-AD49-9C26C4382C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4D40D-25CC-4625-A5C3-2C0FE23FE387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7XE81.jpg">
            <a:extLst>
              <a:ext uri="{FF2B5EF4-FFF2-40B4-BE49-F238E27FC236}">
                <a16:creationId xmlns:a16="http://schemas.microsoft.com/office/drawing/2014/main" id="{71B585E2-E943-4CB1-9E17-3DA1443E3F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562600" y="1143000"/>
            <a:ext cx="2857500" cy="4286250"/>
          </a:xfrm>
          <a:prstGeom prst="ellipse">
            <a:avLst/>
          </a:prstGeom>
        </p:spPr>
      </p:pic>
      <p:pic>
        <p:nvPicPr>
          <p:cNvPr id="5" name="Picture 4" descr="kolkata-three-disney-princesses-make-an-39459.jpg">
            <a:extLst>
              <a:ext uri="{FF2B5EF4-FFF2-40B4-BE49-F238E27FC236}">
                <a16:creationId xmlns:a16="http://schemas.microsoft.com/office/drawing/2014/main" id="{536B54C4-CD6C-454A-BF90-831BACB618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57200" y="1524000"/>
            <a:ext cx="5120640" cy="3155592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8FC1D-BBD5-4C79-9591-9FAE8ABD260D}"/>
              </a:ext>
            </a:extLst>
          </p:cNvPr>
          <p:cNvSpPr txBox="1"/>
          <p:nvPr/>
        </p:nvSpPr>
        <p:spPr>
          <a:xfrm>
            <a:off x="533400" y="4953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 একদিন জানতে চাইলেন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মেয়েরা তাকে কেমন ভালবাসে।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1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E91B8-EFA1-47B1-B5DD-144336B1079C}"/>
              </a:ext>
            </a:extLst>
          </p:cNvPr>
          <p:cNvSpPr/>
          <p:nvPr/>
        </p:nvSpPr>
        <p:spPr>
          <a:xfrm>
            <a:off x="-304800" y="0"/>
            <a:ext cx="94488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BDEBA-EB12-4C47-A55E-FD670823CA40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94C2B514-026E-4697-B9DA-DEC5AF9495B3}"/>
              </a:ext>
            </a:extLst>
          </p:cNvPr>
          <p:cNvSpPr/>
          <p:nvPr/>
        </p:nvSpPr>
        <p:spPr>
          <a:xfrm>
            <a:off x="4343400" y="2590800"/>
            <a:ext cx="2895600" cy="2209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কন্যা শিমুল বলল, সে রাজাকে চিনির মত ভালবাসে</a:t>
            </a:r>
            <a:r>
              <a:rPr lang="bn-BD" sz="3200" dirty="0"/>
              <a:t>।</a:t>
            </a:r>
            <a:r>
              <a:rPr lang="bn-BD" sz="2000" dirty="0"/>
              <a:t> </a:t>
            </a:r>
            <a:endParaRPr lang="en-US" sz="2000" dirty="0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6046D5C9-CB93-405F-8B96-58FB22A588C8}"/>
              </a:ext>
            </a:extLst>
          </p:cNvPr>
          <p:cNvSpPr/>
          <p:nvPr/>
        </p:nvSpPr>
        <p:spPr>
          <a:xfrm>
            <a:off x="4343400" y="2667000"/>
            <a:ext cx="3048000" cy="2362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 কন্যা বকুল বলল, সে মিষ্টির মত ভালবাসে।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19">
            <a:extLst>
              <a:ext uri="{FF2B5EF4-FFF2-40B4-BE49-F238E27FC236}">
                <a16:creationId xmlns:a16="http://schemas.microsoft.com/office/drawing/2014/main" id="{5556D6F9-A02B-43E2-B2B4-8BE3AB8F7937}"/>
              </a:ext>
            </a:extLst>
          </p:cNvPr>
          <p:cNvSpPr/>
          <p:nvPr/>
        </p:nvSpPr>
        <p:spPr>
          <a:xfrm>
            <a:off x="4267200" y="2667000"/>
            <a:ext cx="3048000" cy="2590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ছোট কন্যা পারুল বলল, সে রাজাকে নুনের মত ভালবাসে।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F Studio Bridal Blouse Collection Lauch (Miss India (Canada) Mallika Kapoor) Stills Photos (28).jpg">
            <a:extLst>
              <a:ext uri="{FF2B5EF4-FFF2-40B4-BE49-F238E27FC236}">
                <a16:creationId xmlns:a16="http://schemas.microsoft.com/office/drawing/2014/main" id="{001FB30B-593A-4DAB-856E-68ACBDAC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990600"/>
            <a:ext cx="3291840" cy="4936219"/>
          </a:xfrm>
          <a:prstGeom prst="ellipse">
            <a:avLst/>
          </a:prstGeom>
        </p:spPr>
      </p:pic>
      <p:pic>
        <p:nvPicPr>
          <p:cNvPr id="8" name="Picture 7" descr="2.jpg">
            <a:extLst>
              <a:ext uri="{FF2B5EF4-FFF2-40B4-BE49-F238E27FC236}">
                <a16:creationId xmlns:a16="http://schemas.microsoft.com/office/drawing/2014/main" id="{A3ACD518-7A85-4983-8842-7161905442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1295400"/>
            <a:ext cx="3383280" cy="4466377"/>
          </a:xfrm>
          <a:prstGeom prst="ellipse">
            <a:avLst/>
          </a:prstGeom>
        </p:spPr>
      </p:pic>
      <p:pic>
        <p:nvPicPr>
          <p:cNvPr id="9" name="Picture 8" descr="uiu.jpg">
            <a:extLst>
              <a:ext uri="{FF2B5EF4-FFF2-40B4-BE49-F238E27FC236}">
                <a16:creationId xmlns:a16="http://schemas.microsoft.com/office/drawing/2014/main" id="{F98BDA2D-F406-4954-8429-ECFADB277CD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0" y="762000"/>
            <a:ext cx="3566160" cy="55182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88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C90CE5-5EBF-419B-ACEB-D3B0F691FD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ACBE4-EEF1-4598-AF64-DAB47EB5BB73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68615B0-9BB8-4C11-88FA-A528C582577D}"/>
              </a:ext>
            </a:extLst>
          </p:cNvPr>
          <p:cNvSpPr/>
          <p:nvPr/>
        </p:nvSpPr>
        <p:spPr>
          <a:xfrm>
            <a:off x="5181600" y="2057400"/>
            <a:ext cx="3505200" cy="2743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একথা শুনে রাজা রেগে গেলেন। বললেন, পারুলকে বনবাসে দাও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r>
              <a:rPr lang="bn-BD" sz="2000" dirty="0"/>
              <a:t> </a:t>
            </a:r>
            <a:endParaRPr lang="en-US" sz="2000" dirty="0"/>
          </a:p>
        </p:txBody>
      </p:sp>
      <p:pic>
        <p:nvPicPr>
          <p:cNvPr id="5" name="Picture 4" descr="gianantonioguardi_dergoumidasbeforethegrandvizier.jpg">
            <a:extLst>
              <a:ext uri="{FF2B5EF4-FFF2-40B4-BE49-F238E27FC236}">
                <a16:creationId xmlns:a16="http://schemas.microsoft.com/office/drawing/2014/main" id="{8BE4543C-E448-4573-9A56-15B7F410094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1676400"/>
            <a:ext cx="5029200" cy="3657097"/>
          </a:xfrm>
          <a:prstGeom prst="ellipse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39AEADED-9CD9-4ABC-A5FD-CE3075110DDA}"/>
              </a:ext>
            </a:extLst>
          </p:cNvPr>
          <p:cNvSpPr/>
          <p:nvPr/>
        </p:nvSpPr>
        <p:spPr>
          <a:xfrm>
            <a:off x="5410200" y="2057400"/>
            <a:ext cx="3048000" cy="2895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পারুলকে বনবাসে দেয়া হল।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YLI-The-Mock-Marriage-of-Orlando-and-Rosalind-by-Walter-Howell-Deverell-public-domain-image.JPG">
            <a:extLst>
              <a:ext uri="{FF2B5EF4-FFF2-40B4-BE49-F238E27FC236}">
                <a16:creationId xmlns:a16="http://schemas.microsoft.com/office/drawing/2014/main" id="{8B84108A-D224-4C5C-840B-2855BF6EA8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40000"/>
          </a:blip>
          <a:stretch>
            <a:fillRect/>
          </a:stretch>
        </p:blipFill>
        <p:spPr>
          <a:xfrm>
            <a:off x="685800" y="1371600"/>
            <a:ext cx="3657600" cy="4628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37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60206-E7FB-4CD4-B3E6-CC02D27D8A32}"/>
              </a:ext>
            </a:extLst>
          </p:cNvPr>
          <p:cNvSpPr/>
          <p:nvPr/>
        </p:nvSpPr>
        <p:spPr>
          <a:xfrm>
            <a:off x="-754380" y="54864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9D652-8203-406A-9702-A3570C8137C9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1Ae7jJC-eL._SL500_PIsitb-sticker-arrow-big,TopRight,35,-73_OU01_SS500_.jpg">
            <a:extLst>
              <a:ext uri="{FF2B5EF4-FFF2-40B4-BE49-F238E27FC236}">
                <a16:creationId xmlns:a16="http://schemas.microsoft.com/office/drawing/2014/main" id="{9349345E-D5DC-4517-9935-B6E25910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l="16000" t="11200" r="20000" b="28000"/>
          <a:stretch>
            <a:fillRect/>
          </a:stretch>
        </p:blipFill>
        <p:spPr>
          <a:xfrm>
            <a:off x="5257800" y="990600"/>
            <a:ext cx="3383280" cy="3214116"/>
          </a:xfrm>
          <a:prstGeom prst="ellipse">
            <a:avLst/>
          </a:prstGeom>
        </p:spPr>
      </p:pic>
      <p:pic>
        <p:nvPicPr>
          <p:cNvPr id="5" name="Picture 4" descr="fairy-17.gif">
            <a:extLst>
              <a:ext uri="{FF2B5EF4-FFF2-40B4-BE49-F238E27FC236}">
                <a16:creationId xmlns:a16="http://schemas.microsoft.com/office/drawing/2014/main" id="{7447FE02-6826-4511-B4BB-05306315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0" y="1143006"/>
            <a:ext cx="2377440" cy="2150381"/>
          </a:xfrm>
          <a:prstGeom prst="rect">
            <a:avLst/>
          </a:prstGeom>
        </p:spPr>
      </p:pic>
      <p:pic>
        <p:nvPicPr>
          <p:cNvPr id="6" name="Picture 5" descr="gfairies95.gifghj.gif">
            <a:extLst>
              <a:ext uri="{FF2B5EF4-FFF2-40B4-BE49-F238E27FC236}">
                <a16:creationId xmlns:a16="http://schemas.microsoft.com/office/drawing/2014/main" id="{5DC998ED-67BA-4003-A9F9-5541792F6CA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 flipH="1">
            <a:off x="2209800" y="1295400"/>
            <a:ext cx="2179320" cy="2061972"/>
          </a:xfrm>
          <a:prstGeom prst="ellipse">
            <a:avLst/>
          </a:prstGeom>
        </p:spPr>
      </p:pic>
      <p:pic>
        <p:nvPicPr>
          <p:cNvPr id="7" name="Picture 6" descr="cvg.gif">
            <a:extLst>
              <a:ext uri="{FF2B5EF4-FFF2-40B4-BE49-F238E27FC236}">
                <a16:creationId xmlns:a16="http://schemas.microsoft.com/office/drawing/2014/main" id="{50B3B3DD-A033-4788-A49D-FFBD7259CF4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533400" y="3352802"/>
            <a:ext cx="2377440" cy="2712515"/>
          </a:xfrm>
          <a:prstGeom prst="rect">
            <a:avLst/>
          </a:prstGeom>
        </p:spPr>
      </p:pic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6EE56E80-00AC-4AEC-918E-022E79BAA759}"/>
              </a:ext>
            </a:extLst>
          </p:cNvPr>
          <p:cNvSpPr/>
          <p:nvPr/>
        </p:nvSpPr>
        <p:spPr>
          <a:xfrm>
            <a:off x="4495800" y="4419600"/>
            <a:ext cx="3810000" cy="213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পরিরা বুঝতে পারল পারুলের দুঃখ।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1F88D0-2D7E-4758-A3D8-8EA0DA1AB0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F337A4-6AC5-4120-8E48-BBAC294316FB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eyruna___fairy_screensaver-191237.jpg">
            <a:extLst>
              <a:ext uri="{FF2B5EF4-FFF2-40B4-BE49-F238E27FC236}">
                <a16:creationId xmlns:a16="http://schemas.microsoft.com/office/drawing/2014/main" id="{0ED84E43-E564-4A8B-9AF4-982FB9789E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228600" y="1447800"/>
            <a:ext cx="5440680" cy="4251960"/>
          </a:xfrm>
          <a:prstGeom prst="roundRect">
            <a:avLst/>
          </a:prstGeom>
        </p:spPr>
      </p:pic>
      <p:pic>
        <p:nvPicPr>
          <p:cNvPr id="5" name="Picture 4" descr="Nator Rajbari20121210151835.jpg">
            <a:extLst>
              <a:ext uri="{FF2B5EF4-FFF2-40B4-BE49-F238E27FC236}">
                <a16:creationId xmlns:a16="http://schemas.microsoft.com/office/drawing/2014/main" id="{FDE79623-BACE-477C-8CAD-291FF079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981200" y="1905000"/>
            <a:ext cx="2560320" cy="1907906"/>
          </a:xfrm>
          <a:prstGeom prst="ellipse">
            <a:avLst/>
          </a:prstGeom>
        </p:spPr>
      </p:pic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8CEB02AC-C404-401B-BDD0-F1410AB08284}"/>
              </a:ext>
            </a:extLst>
          </p:cNvPr>
          <p:cNvSpPr/>
          <p:nvPr/>
        </p:nvSpPr>
        <p:spPr>
          <a:xfrm>
            <a:off x="6096000" y="1981200"/>
            <a:ext cx="2667000" cy="3124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পারুলের জন্য সুন্দর বাড়ি বানাল। তৈরি করল ফুলের বাগান।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B83F9A-9F66-477A-B2A4-C9DC4CCBCA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034D1-6BD1-4C41-BCD0-79E68FE1C4F1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eacock-animated.gif">
            <a:extLst>
              <a:ext uri="{FF2B5EF4-FFF2-40B4-BE49-F238E27FC236}">
                <a16:creationId xmlns:a16="http://schemas.microsoft.com/office/drawing/2014/main" id="{2946C5B4-3CD3-4470-9612-B362BA77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2560320" cy="1793221"/>
          </a:xfrm>
          <a:prstGeom prst="rect">
            <a:avLst/>
          </a:prstGeom>
        </p:spPr>
      </p:pic>
      <p:pic>
        <p:nvPicPr>
          <p:cNvPr id="5" name="Picture 4" descr="WHITE RABBIT.jpg">
            <a:extLst>
              <a:ext uri="{FF2B5EF4-FFF2-40B4-BE49-F238E27FC236}">
                <a16:creationId xmlns:a16="http://schemas.microsoft.com/office/drawing/2014/main" id="{5157736A-30DA-4D3D-A3C7-748492367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667000" y="1066800"/>
            <a:ext cx="3291840" cy="2468880"/>
          </a:xfrm>
          <a:prstGeom prst="ellipse">
            <a:avLst/>
          </a:prstGeom>
        </p:spPr>
      </p:pic>
      <p:pic>
        <p:nvPicPr>
          <p:cNvPr id="6" name="Picture 5" descr="A-Doe-A-Deer-flora-and-fauna-18591410-1280-800.jpg">
            <a:extLst>
              <a:ext uri="{FF2B5EF4-FFF2-40B4-BE49-F238E27FC236}">
                <a16:creationId xmlns:a16="http://schemas.microsoft.com/office/drawing/2014/main" id="{15D65159-D856-4E75-B8C6-4D7BE2538C8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 flipH="1">
            <a:off x="0" y="3352800"/>
            <a:ext cx="3611880" cy="2171700"/>
          </a:xfrm>
          <a:prstGeom prst="ellipse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0DDCD704-DAD4-4FFA-88FC-DCC90121D5F3}"/>
              </a:ext>
            </a:extLst>
          </p:cNvPr>
          <p:cNvSpPr/>
          <p:nvPr/>
        </p:nvSpPr>
        <p:spPr>
          <a:xfrm>
            <a:off x="5638800" y="2971800"/>
            <a:ext cx="2971800" cy="3276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ময়ূর,হরিণ, খরগোশ এলো রাজার কন্যা পারুলকে দেখতে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12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2F9ECE-3445-43CC-A6E3-5483D28B3046}"/>
              </a:ext>
            </a:extLst>
          </p:cNvPr>
          <p:cNvSpPr/>
          <p:nvPr/>
        </p:nvSpPr>
        <p:spPr>
          <a:xfrm>
            <a:off x="228600" y="-3810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0D9CB-2791-41B6-B955-3291AA10EEEA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ixed-Fruits-10-PJK9KFQL8M-1600x1200.jpg">
            <a:extLst>
              <a:ext uri="{FF2B5EF4-FFF2-40B4-BE49-F238E27FC236}">
                <a16:creationId xmlns:a16="http://schemas.microsoft.com/office/drawing/2014/main" id="{1CFFFBF8-362F-406E-A553-07CC2CDFC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1600200"/>
            <a:ext cx="4206240" cy="3154680"/>
          </a:xfrm>
          <a:prstGeom prst="ellipse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6EABC7A1-DFA8-4887-A502-228365AAC14D}"/>
              </a:ext>
            </a:extLst>
          </p:cNvPr>
          <p:cNvSpPr/>
          <p:nvPr/>
        </p:nvSpPr>
        <p:spPr>
          <a:xfrm>
            <a:off x="4876800" y="1981200"/>
            <a:ext cx="2590800" cy="2819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পারুলের জন্য এনে দিলো নানা ফলমূল।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846_1702.jpg">
            <a:extLst>
              <a:ext uri="{FF2B5EF4-FFF2-40B4-BE49-F238E27FC236}">
                <a16:creationId xmlns:a16="http://schemas.microsoft.com/office/drawing/2014/main" id="{73291BC7-D7EB-4648-BF11-B6F823B91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28600" y="1981200"/>
            <a:ext cx="4206240" cy="2749824"/>
          </a:xfrm>
          <a:prstGeom prst="ellipse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3972D792-ABDE-4407-A67F-015C145A10A4}"/>
              </a:ext>
            </a:extLst>
          </p:cNvPr>
          <p:cNvSpPr/>
          <p:nvPr/>
        </p:nvSpPr>
        <p:spPr>
          <a:xfrm>
            <a:off x="5029200" y="1905000"/>
            <a:ext cx="2590800" cy="30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পরিরা এনে দিল মজার মজার খাবার।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47249B-5470-447F-8B27-4B7BEB44DC6D}"/>
              </a:ext>
            </a:extLst>
          </p:cNvPr>
          <p:cNvSpPr/>
          <p:nvPr/>
        </p:nvSpPr>
        <p:spPr>
          <a:xfrm>
            <a:off x="228600" y="-3810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62825-2020-4E4F-B98B-968EDCD7DF82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ixed-Fruits-10-PJK9KFQL8M-1600x1200.jpg">
            <a:extLst>
              <a:ext uri="{FF2B5EF4-FFF2-40B4-BE49-F238E27FC236}">
                <a16:creationId xmlns:a16="http://schemas.microsoft.com/office/drawing/2014/main" id="{66A1CB84-293F-46AB-9EB7-FD4BE2D89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1600200"/>
            <a:ext cx="4206240" cy="3154680"/>
          </a:xfrm>
          <a:prstGeom prst="ellipse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9A3736E-BD2F-4BE9-B4BE-FE6892E41F89}"/>
              </a:ext>
            </a:extLst>
          </p:cNvPr>
          <p:cNvSpPr/>
          <p:nvPr/>
        </p:nvSpPr>
        <p:spPr>
          <a:xfrm>
            <a:off x="4876800" y="1981200"/>
            <a:ext cx="2590800" cy="2819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পারুলের জন্য এনে দিলো নানা ফলমূল।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G_2846_1702.jpg">
            <a:extLst>
              <a:ext uri="{FF2B5EF4-FFF2-40B4-BE49-F238E27FC236}">
                <a16:creationId xmlns:a16="http://schemas.microsoft.com/office/drawing/2014/main" id="{322ADA8D-4810-493C-9323-79750747A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228600" y="1981200"/>
            <a:ext cx="4206240" cy="2749824"/>
          </a:xfrm>
          <a:prstGeom prst="ellipse">
            <a:avLst/>
          </a:prstGeom>
        </p:spPr>
      </p:pic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BB28431-CBBA-40E6-8945-6E8DE389589A}"/>
              </a:ext>
            </a:extLst>
          </p:cNvPr>
          <p:cNvSpPr/>
          <p:nvPr/>
        </p:nvSpPr>
        <p:spPr>
          <a:xfrm>
            <a:off x="5029200" y="1905000"/>
            <a:ext cx="2590800" cy="3048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পরিরা এনে দিল মজার মজার খাবার।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81A40-D437-4D54-BAE1-8AAA39A7AB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8D82385-BC91-4A49-9E6E-F62F6A2F7B8E}"/>
              </a:ext>
            </a:extLst>
          </p:cNvPr>
          <p:cNvSpPr/>
          <p:nvPr/>
        </p:nvSpPr>
        <p:spPr>
          <a:xfrm>
            <a:off x="2286000" y="1143000"/>
            <a:ext cx="4800600" cy="40386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সরব পাঠ ও পাঠ্যাংশ আলোচনা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gv.gif">
            <a:extLst>
              <a:ext uri="{FF2B5EF4-FFF2-40B4-BE49-F238E27FC236}">
                <a16:creationId xmlns:a16="http://schemas.microsoft.com/office/drawing/2014/main" id="{3694E8E3-A712-4E22-A090-9F235093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0" y="4191000"/>
            <a:ext cx="22098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8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81385-B951-4D14-920E-411A2B8E63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32-Point Star 3">
            <a:extLst>
              <a:ext uri="{FF2B5EF4-FFF2-40B4-BE49-F238E27FC236}">
                <a16:creationId xmlns:a16="http://schemas.microsoft.com/office/drawing/2014/main" id="{A6ED9310-E855-47F1-8DBB-90C3784E6514}"/>
              </a:ext>
            </a:extLst>
          </p:cNvPr>
          <p:cNvSpPr/>
          <p:nvPr/>
        </p:nvSpPr>
        <p:spPr>
          <a:xfrm>
            <a:off x="2514600" y="990600"/>
            <a:ext cx="5486400" cy="45720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 ও প্রমিত উচ্চারণ অনুশীলণ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incess-horse121204b.png">
            <a:extLst>
              <a:ext uri="{FF2B5EF4-FFF2-40B4-BE49-F238E27FC236}">
                <a16:creationId xmlns:a16="http://schemas.microsoft.com/office/drawing/2014/main" id="{1892E4A6-56C6-4C45-996B-8739B6CC09E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0000" contrast="40000"/>
          </a:blip>
          <a:stretch>
            <a:fillRect/>
          </a:stretch>
        </p:blipFill>
        <p:spPr>
          <a:xfrm>
            <a:off x="0" y="5212080"/>
            <a:ext cx="1645920" cy="16459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317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5760AA-7A85-4673-907A-614B99D66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8BFE5-F84C-4A52-A122-BA2C82766CDE}"/>
              </a:ext>
            </a:extLst>
          </p:cNvPr>
          <p:cNvSpPr txBox="1"/>
          <p:nvPr/>
        </p:nvSpPr>
        <p:spPr>
          <a:xfrm>
            <a:off x="637674" y="381000"/>
            <a:ext cx="8097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en-US" sz="4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নাছিমা</a:t>
            </a:r>
            <a:r>
              <a:rPr 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/>
              <a:t> </a:t>
            </a:r>
            <a:r>
              <a:rPr lang="en-US" sz="4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9F185-CE13-45CA-B6B2-F1EE29ADB72D}"/>
              </a:ext>
            </a:extLst>
          </p:cNvPr>
          <p:cNvSpPr txBox="1"/>
          <p:nvPr/>
        </p:nvSpPr>
        <p:spPr>
          <a:xfrm>
            <a:off x="794084" y="1588168"/>
            <a:ext cx="75598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সঃ প্রাঃ বিঃ </a:t>
            </a: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03.gif">
            <a:extLst>
              <a:ext uri="{FF2B5EF4-FFF2-40B4-BE49-F238E27FC236}">
                <a16:creationId xmlns:a16="http://schemas.microsoft.com/office/drawing/2014/main" id="{ECF70D7C-9401-4AE7-B9ED-A11A8A07EE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1600200" y="6172200"/>
            <a:ext cx="61912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9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64FA7-07AE-4CB1-83BC-F1B90535C2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8316C-1DA9-441F-BC0E-4D3AAAC6D536}"/>
              </a:ext>
            </a:extLst>
          </p:cNvPr>
          <p:cNvSpPr txBox="1"/>
          <p:nvPr/>
        </p:nvSpPr>
        <p:spPr>
          <a:xfrm>
            <a:off x="762000" y="381000"/>
            <a:ext cx="7162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শব্দগুলোর অর্থ জানিঃ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72020-5A84-4032-B434-E31B63EFFC35}"/>
              </a:ext>
            </a:extLst>
          </p:cNvPr>
          <p:cNvSpPr txBox="1"/>
          <p:nvPr/>
        </p:nvSpPr>
        <p:spPr>
          <a:xfrm>
            <a:off x="762000" y="152400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রাজা-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2509A-C89A-4D8E-BE76-9B0B9A024DEC}"/>
              </a:ext>
            </a:extLst>
          </p:cNvPr>
          <p:cNvSpPr txBox="1"/>
          <p:nvPr/>
        </p:nvSpPr>
        <p:spPr>
          <a:xfrm>
            <a:off x="762000" y="2438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রাজ্য-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B3D8C-135C-4E97-A925-E0F7DC017244}"/>
              </a:ext>
            </a:extLst>
          </p:cNvPr>
          <p:cNvSpPr txBox="1"/>
          <p:nvPr/>
        </p:nvSpPr>
        <p:spPr>
          <a:xfrm>
            <a:off x="685800" y="35052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হাসির রেখা -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DEC8A-C467-4B94-83F4-D8A9D00E6F50}"/>
              </a:ext>
            </a:extLst>
          </p:cNvPr>
          <p:cNvSpPr txBox="1"/>
          <p:nvPr/>
        </p:nvSpPr>
        <p:spPr>
          <a:xfrm>
            <a:off x="685800" y="4419600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অরণ্য-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1C33B-A399-4EC8-AFB0-8FF35FE5CB6B}"/>
              </a:ext>
            </a:extLst>
          </p:cNvPr>
          <p:cNvSpPr txBox="1"/>
          <p:nvPr/>
        </p:nvSpPr>
        <p:spPr>
          <a:xfrm>
            <a:off x="762000" y="55626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উজির-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ACF5F-1855-447B-BCDA-3DB872FC2691}"/>
              </a:ext>
            </a:extLst>
          </p:cNvPr>
          <p:cNvSpPr txBox="1"/>
          <p:nvPr/>
        </p:nvSpPr>
        <p:spPr>
          <a:xfrm>
            <a:off x="3124200" y="3505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হাসির চিহ্ন।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F1D0-E11F-4AE2-B604-B7FD564CF990}"/>
              </a:ext>
            </a:extLst>
          </p:cNvPr>
          <p:cNvSpPr txBox="1"/>
          <p:nvPr/>
        </p:nvSpPr>
        <p:spPr>
          <a:xfrm>
            <a:off x="2133600" y="4419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গাছপালায় ভরা বন জঙ্গল।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17390-2650-44B3-B557-B6290A548582}"/>
              </a:ext>
            </a:extLst>
          </p:cNvPr>
          <p:cNvSpPr txBox="1"/>
          <p:nvPr/>
        </p:nvSpPr>
        <p:spPr>
          <a:xfrm>
            <a:off x="2133600" y="55626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মন্ত্রী।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95B6A-9984-454D-A0B0-E41081221004}"/>
              </a:ext>
            </a:extLst>
          </p:cNvPr>
          <p:cNvSpPr txBox="1"/>
          <p:nvPr/>
        </p:nvSpPr>
        <p:spPr>
          <a:xfrm>
            <a:off x="2057400" y="2438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রাষ্ট্র।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883FA-3B44-4077-90E0-BCC0C352C2D6}"/>
              </a:ext>
            </a:extLst>
          </p:cNvPr>
          <p:cNvSpPr txBox="1"/>
          <p:nvPr/>
        </p:nvSpPr>
        <p:spPr>
          <a:xfrm>
            <a:off x="1981200" y="15240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দেশ চালান।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7XE81.jpg">
            <a:extLst>
              <a:ext uri="{FF2B5EF4-FFF2-40B4-BE49-F238E27FC236}">
                <a16:creationId xmlns:a16="http://schemas.microsoft.com/office/drawing/2014/main" id="{05F2735D-D557-49DB-AA91-0C2CBBF6DD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705600" y="990600"/>
            <a:ext cx="914400" cy="1371600"/>
          </a:xfrm>
          <a:prstGeom prst="ellipse">
            <a:avLst/>
          </a:prstGeom>
        </p:spPr>
      </p:pic>
      <p:pic>
        <p:nvPicPr>
          <p:cNvPr id="15" name="Picture 14" descr="bravely-default-flying-fairy-nintendo-3ds-1316677804-020.jpg">
            <a:extLst>
              <a:ext uri="{FF2B5EF4-FFF2-40B4-BE49-F238E27FC236}">
                <a16:creationId xmlns:a16="http://schemas.microsoft.com/office/drawing/2014/main" id="{4AB62A75-214B-4852-8E82-D7E3405F0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6553200" y="2362200"/>
            <a:ext cx="1554480" cy="1099061"/>
          </a:xfrm>
          <a:prstGeom prst="ellipse">
            <a:avLst/>
          </a:prstGeom>
        </p:spPr>
      </p:pic>
      <p:pic>
        <p:nvPicPr>
          <p:cNvPr id="16" name="Picture 15" descr="Miss India Canada Mallika Kapoor 2012  @ Bollywoodfunia.cOm (6).jpg">
            <a:extLst>
              <a:ext uri="{FF2B5EF4-FFF2-40B4-BE49-F238E27FC236}">
                <a16:creationId xmlns:a16="http://schemas.microsoft.com/office/drawing/2014/main" id="{FE61315D-4870-472E-A546-47DBD4031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tretch>
            <a:fillRect/>
          </a:stretch>
        </p:blipFill>
        <p:spPr>
          <a:xfrm>
            <a:off x="6934200" y="3352800"/>
            <a:ext cx="822960" cy="1234059"/>
          </a:xfrm>
          <a:prstGeom prst="ellipse">
            <a:avLst/>
          </a:prstGeom>
        </p:spPr>
      </p:pic>
      <p:pic>
        <p:nvPicPr>
          <p:cNvPr id="17" name="Picture 16" descr="DSC03737 (FILEminimizer).JPG">
            <a:extLst>
              <a:ext uri="{FF2B5EF4-FFF2-40B4-BE49-F238E27FC236}">
                <a16:creationId xmlns:a16="http://schemas.microsoft.com/office/drawing/2014/main" id="{983001CB-7247-4735-9B10-056138128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" contrast="40000"/>
          </a:blip>
          <a:stretch>
            <a:fillRect/>
          </a:stretch>
        </p:blipFill>
        <p:spPr>
          <a:xfrm>
            <a:off x="6858000" y="4495800"/>
            <a:ext cx="1280160" cy="960120"/>
          </a:xfrm>
          <a:prstGeom prst="ellipse">
            <a:avLst/>
          </a:prstGeom>
        </p:spPr>
      </p:pic>
      <p:pic>
        <p:nvPicPr>
          <p:cNvPr id="18" name="Picture 17" descr="grand_vizier.jpg">
            <a:extLst>
              <a:ext uri="{FF2B5EF4-FFF2-40B4-BE49-F238E27FC236}">
                <a16:creationId xmlns:a16="http://schemas.microsoft.com/office/drawing/2014/main" id="{66DD6CDA-A07B-4587-8D88-0F34D411D0A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rcRect r="51000" b="23333"/>
          <a:stretch>
            <a:fillRect/>
          </a:stretch>
        </p:blipFill>
        <p:spPr>
          <a:xfrm>
            <a:off x="6934200" y="5334000"/>
            <a:ext cx="1097280" cy="12876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215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FF401-960F-4703-833D-D47787D1D6D4}"/>
              </a:ext>
            </a:extLst>
          </p:cNvPr>
          <p:cNvSpPr/>
          <p:nvPr/>
        </p:nvSpPr>
        <p:spPr>
          <a:xfrm>
            <a:off x="0" y="19032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22FBE-783D-4A92-A827-A372B038D9E2}"/>
              </a:ext>
            </a:extLst>
          </p:cNvPr>
          <p:cNvSpPr txBox="1"/>
          <p:nvPr/>
        </p:nvSpPr>
        <p:spPr>
          <a:xfrm>
            <a:off x="228600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চিনিঃ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E10BA-5F7B-427F-A65C-3970181456D3}"/>
              </a:ext>
            </a:extLst>
          </p:cNvPr>
          <p:cNvSpPr txBox="1"/>
          <p:nvPr/>
        </p:nvSpPr>
        <p:spPr>
          <a:xfrm>
            <a:off x="457200" y="12954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গল্প- ল্প=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FB8F0-3505-45D7-A853-4467F77C98A4}"/>
              </a:ext>
            </a:extLst>
          </p:cNvPr>
          <p:cNvSpPr txBox="1"/>
          <p:nvPr/>
        </p:nvSpPr>
        <p:spPr>
          <a:xfrm>
            <a:off x="457200" y="2438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অস্থির- স্থ=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8465E-275E-4240-939E-11F2B0A52666}"/>
              </a:ext>
            </a:extLst>
          </p:cNvPr>
          <p:cNvSpPr txBox="1"/>
          <p:nvPr/>
        </p:nvSpPr>
        <p:spPr>
          <a:xfrm>
            <a:off x="457200" y="3429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মিষ্টি-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A2220-D74F-4574-A486-4CEC471888CF}"/>
              </a:ext>
            </a:extLst>
          </p:cNvPr>
          <p:cNvSpPr txBox="1"/>
          <p:nvPr/>
        </p:nvSpPr>
        <p:spPr>
          <a:xfrm>
            <a:off x="1600200" y="35052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ষ্ট=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E6902-0DA7-4649-9C1C-4B4A22957B33}"/>
              </a:ext>
            </a:extLst>
          </p:cNvPr>
          <p:cNvSpPr txBox="1"/>
          <p:nvPr/>
        </p:nvSpPr>
        <p:spPr>
          <a:xfrm>
            <a:off x="5334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সঙ্গে-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4B301-1643-4312-8F19-DC906E2529DC}"/>
              </a:ext>
            </a:extLst>
          </p:cNvPr>
          <p:cNvSpPr txBox="1"/>
          <p:nvPr/>
        </p:nvSpPr>
        <p:spPr>
          <a:xfrm>
            <a:off x="1676400" y="4495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9C898D-8E87-4A4E-BF78-A5FC45C4274B}"/>
              </a:ext>
            </a:extLst>
          </p:cNvPr>
          <p:cNvSpPr txBox="1"/>
          <p:nvPr/>
        </p:nvSpPr>
        <p:spPr>
          <a:xfrm>
            <a:off x="2590800" y="4495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ঙ+গ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084CE-CA88-443C-87C0-CBDD038F61ED}"/>
              </a:ext>
            </a:extLst>
          </p:cNvPr>
          <p:cNvSpPr txBox="1"/>
          <p:nvPr/>
        </p:nvSpPr>
        <p:spPr>
          <a:xfrm>
            <a:off x="2438400" y="3429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ষ=ট</a:t>
            </a:r>
            <a:r>
              <a:rPr lang="bn-BD" sz="3600" dirty="0"/>
              <a:t>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B378E-ACB2-473A-9F15-1CC43FA36901}"/>
              </a:ext>
            </a:extLst>
          </p:cNvPr>
          <p:cNvSpPr txBox="1"/>
          <p:nvPr/>
        </p:nvSpPr>
        <p:spPr>
          <a:xfrm>
            <a:off x="2438400" y="2438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স+ থ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072CB-9A46-40D8-A85D-2026785EE739}"/>
              </a:ext>
            </a:extLst>
          </p:cNvPr>
          <p:cNvSpPr txBox="1"/>
          <p:nvPr/>
        </p:nvSpPr>
        <p:spPr>
          <a:xfrm>
            <a:off x="2362200" y="1295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ল+প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airy-ballet-dancer.gif">
            <a:extLst>
              <a:ext uri="{FF2B5EF4-FFF2-40B4-BE49-F238E27FC236}">
                <a16:creationId xmlns:a16="http://schemas.microsoft.com/office/drawing/2014/main" id="{60292D21-4EF2-462F-ABBA-0CC34901C95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7391400" y="5181600"/>
            <a:ext cx="1463040" cy="14860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240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79444B-B5A2-4995-B9F2-23F4A937EC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D89EF-501C-47B7-B490-6462688A82AD}"/>
              </a:ext>
            </a:extLst>
          </p:cNvPr>
          <p:cNvSpPr txBox="1"/>
          <p:nvPr/>
        </p:nvSpPr>
        <p:spPr>
          <a:xfrm>
            <a:off x="457200" y="381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03D8A-D421-4B12-9F1E-023C33FDB931}"/>
              </a:ext>
            </a:extLst>
          </p:cNvPr>
          <p:cNvSpPr txBox="1"/>
          <p:nvPr/>
        </p:nvSpPr>
        <p:spPr>
          <a:xfrm>
            <a:off x="5105400" y="533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(জোড়ায় কাজ)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97961-32FD-4FAF-9FE4-5BCC5342B21C}"/>
              </a:ext>
            </a:extLst>
          </p:cNvPr>
          <p:cNvSpPr txBox="1"/>
          <p:nvPr/>
        </p:nvSpPr>
        <p:spPr>
          <a:xfrm>
            <a:off x="381000" y="22860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 কয় মেয়ে?</a:t>
            </a:r>
          </a:p>
          <a:p>
            <a:pPr>
              <a:buFont typeface="Wingdings" pitchFamily="2" charset="2"/>
              <a:buChar char="v"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 কেন দুঃখ পেল? </a:t>
            </a:r>
          </a:p>
          <a:p>
            <a:endParaRPr lang="en-US" dirty="0"/>
          </a:p>
        </p:txBody>
      </p:sp>
      <p:pic>
        <p:nvPicPr>
          <p:cNvPr id="6" name="Picture 5" descr="241503.jpg">
            <a:extLst>
              <a:ext uri="{FF2B5EF4-FFF2-40B4-BE49-F238E27FC236}">
                <a16:creationId xmlns:a16="http://schemas.microsoft.com/office/drawing/2014/main" id="{2C6B282C-DDFE-41E4-B96E-9FDDAA2DB5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657600" y="4191000"/>
            <a:ext cx="1737360" cy="22710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808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501A6A-A07D-4BA4-8C27-74A8A982267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11058-CAB3-4930-8E23-A71290E00FE3}"/>
              </a:ext>
            </a:extLst>
          </p:cNvPr>
          <p:cNvSpPr txBox="1"/>
          <p:nvPr/>
        </p:nvSpPr>
        <p:spPr>
          <a:xfrm>
            <a:off x="533400" y="381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শব্দগুলোর অর্থ লেখঃ </a:t>
            </a:r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(একাকী কাজ) 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5E725-E69B-4397-91C4-0218BDCDEAC4}"/>
              </a:ext>
            </a:extLst>
          </p:cNvPr>
          <p:cNvSpPr txBox="1"/>
          <p:nvPr/>
        </p:nvSpPr>
        <p:spPr>
          <a:xfrm>
            <a:off x="685800" y="2057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উজির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A3BC5-9499-4B93-B85E-6E4C85A8355A}"/>
              </a:ext>
            </a:extLst>
          </p:cNvPr>
          <p:cNvSpPr txBox="1"/>
          <p:nvPr/>
        </p:nvSpPr>
        <p:spPr>
          <a:xfrm>
            <a:off x="2209800" y="2057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B2D06-8D37-40A6-947E-EE206E494A84}"/>
              </a:ext>
            </a:extLst>
          </p:cNvPr>
          <p:cNvSpPr txBox="1"/>
          <p:nvPr/>
        </p:nvSpPr>
        <p:spPr>
          <a:xfrm>
            <a:off x="685800" y="2971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রাজা=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2D662-C6CE-4AFA-938E-CD63A362BFF4}"/>
              </a:ext>
            </a:extLst>
          </p:cNvPr>
          <p:cNvSpPr txBox="1"/>
          <p:nvPr/>
        </p:nvSpPr>
        <p:spPr>
          <a:xfrm>
            <a:off x="1981200" y="30480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শাসক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41CF0F-5ED1-42CF-A4BC-A476029593AB}"/>
              </a:ext>
            </a:extLst>
          </p:cNvPr>
          <p:cNvSpPr txBox="1"/>
          <p:nvPr/>
        </p:nvSpPr>
        <p:spPr>
          <a:xfrm>
            <a:off x="685800" y="3962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বনবাসী=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376C8-091D-4D7B-862F-2E38DCF71386}"/>
              </a:ext>
            </a:extLst>
          </p:cNvPr>
          <p:cNvSpPr txBox="1"/>
          <p:nvPr/>
        </p:nvSpPr>
        <p:spPr>
          <a:xfrm>
            <a:off x="2438400" y="3962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বনে বাস করে।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7XE81.jpg">
            <a:extLst>
              <a:ext uri="{FF2B5EF4-FFF2-40B4-BE49-F238E27FC236}">
                <a16:creationId xmlns:a16="http://schemas.microsoft.com/office/drawing/2014/main" id="{B1F00987-5F1D-44B6-8855-BE7EB0D1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7239000" y="4343400"/>
            <a:ext cx="1463040" cy="2194560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DE3427-D77B-49F6-811D-6F6BE4A8A5BB}"/>
              </a:ext>
            </a:extLst>
          </p:cNvPr>
          <p:cNvSpPr/>
          <p:nvPr/>
        </p:nvSpPr>
        <p:spPr>
          <a:xfrm>
            <a:off x="609600" y="1066800"/>
            <a:ext cx="6477000" cy="7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3A962-28C9-447C-83E2-87170D3118DB}"/>
              </a:ext>
            </a:extLst>
          </p:cNvPr>
          <p:cNvSpPr txBox="1"/>
          <p:nvPr/>
        </p:nvSpPr>
        <p:spPr>
          <a:xfrm>
            <a:off x="3048000" y="16002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12FCC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12FCC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824E3-4C6C-465A-B48B-5BE387F4AA78}"/>
              </a:ext>
            </a:extLst>
          </p:cNvPr>
          <p:cNvSpPr txBox="1"/>
          <p:nvPr/>
        </p:nvSpPr>
        <p:spPr>
          <a:xfrm>
            <a:off x="3810000" y="3048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002.gif">
            <a:extLst>
              <a:ext uri="{FF2B5EF4-FFF2-40B4-BE49-F238E27FC236}">
                <a16:creationId xmlns:a16="http://schemas.microsoft.com/office/drawing/2014/main" id="{A82C1B0C-0D92-4F70-B8F9-CC683EE5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601614" y="5732925"/>
            <a:ext cx="2376449" cy="5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9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762001"/>
            <a:ext cx="6172200" cy="132343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0574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২০ মিনিট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426730_10150665017158566_194340658565_9310485_2104528015_n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828800" y="3810000"/>
            <a:ext cx="2286000" cy="3048000"/>
          </a:xfrm>
          <a:prstGeom prst="ellipse">
            <a:avLst/>
          </a:prstGeom>
        </p:spPr>
      </p:pic>
      <p:pic>
        <p:nvPicPr>
          <p:cNvPr id="10" name="Picture 9" descr="Animated-Beautiful-Flowers-Pictures-3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057400" y="4114800"/>
            <a:ext cx="1920240" cy="21336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38100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>
                <a:solidFill>
                  <a:srgbClr val="9F1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এলোমেলো বর্ণগুলো সাজিয়ে সঠিক শব্দটি লেখঃ </a:t>
            </a:r>
            <a:endParaRPr lang="en-US" sz="4000" b="1" dirty="0">
              <a:solidFill>
                <a:srgbClr val="9F11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3657600" y="3810000"/>
            <a:ext cx="5029200" cy="457200"/>
          </a:xfrm>
          <a:prstGeom prst="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810000" y="1600200"/>
            <a:ext cx="21336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ঙ্গেস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0800" y="16002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00800" y="25908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00800" y="35052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00800" y="46482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00800" y="57912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0000" y="2590800"/>
            <a:ext cx="21336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সজিজ্ঞে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33800" y="35052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পগ্ল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733800" y="46482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স্থিঅর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33800" y="5715000"/>
            <a:ext cx="2209800" cy="762000"/>
          </a:xfrm>
          <a:prstGeom prst="roundRect">
            <a:avLst/>
          </a:prstGeom>
          <a:ln>
            <a:solidFill>
              <a:srgbClr val="F12F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ন্যাক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35052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bn-BD" sz="4400" dirty="0"/>
              <a:t> </a:t>
            </a:r>
            <a:endParaRPr lang="en-US" sz="4400" dirty="0"/>
          </a:p>
        </p:txBody>
      </p:sp>
      <p:sp>
        <p:nvSpPr>
          <p:cNvPr id="36" name="TextBox 35"/>
          <p:cNvSpPr txBox="1"/>
          <p:nvPr/>
        </p:nvSpPr>
        <p:spPr>
          <a:xfrm>
            <a:off x="4800600" y="9906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(দলীয় কাজ)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7000" y="160020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25908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জিজ্ঞেস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77000" y="4648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477000" y="57150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bn-BD" dirty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77FBBD-29B7-426A-A134-88DB32F7F92F}"/>
              </a:ext>
            </a:extLst>
          </p:cNvPr>
          <p:cNvSpPr/>
          <p:nvPr/>
        </p:nvSpPr>
        <p:spPr>
          <a:xfrm>
            <a:off x="641342" y="20346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বনবাস কথাটির অর্থ কি? 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পারুলের উত্তর শুনে রাজার কেমন লাগল? 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 পারুলের দুঃখ বুঝতে পারল?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C0BAE5-85B6-42D7-BF58-629EC7ED3C65}"/>
              </a:ext>
            </a:extLst>
          </p:cNvPr>
          <p:cNvSpPr/>
          <p:nvPr/>
        </p:nvSpPr>
        <p:spPr>
          <a:xfrm>
            <a:off x="1077730" y="1013198"/>
            <a:ext cx="5569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লেখঃ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96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7" name="Picture 6" descr="hous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524000" y="3886201"/>
            <a:ext cx="3931920" cy="2765447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53340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12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8000" b="1" dirty="0">
              <a:solidFill>
                <a:srgbClr val="F12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133601"/>
            <a:ext cx="411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 তিন কন্যার মধ্যে কাকে তোমার বেশি পছন্দ এবং কেন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-goes-cheap-flights-budget-price-Beach-Thaland.jpg">
            <a:extLst>
              <a:ext uri="{FF2B5EF4-FFF2-40B4-BE49-F238E27FC236}">
                <a16:creationId xmlns:a16="http://schemas.microsoft.com/office/drawing/2014/main" id="{DB18FF81-3681-4847-A2FD-17F33996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30000" contrast="40000"/>
          </a:blip>
          <a:stretch>
            <a:fillRect/>
          </a:stretch>
        </p:blipFill>
        <p:spPr>
          <a:xfrm>
            <a:off x="731520" y="620006"/>
            <a:ext cx="917448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DA3050-1E2D-4BD0-A4F4-0654ABB56404}"/>
              </a:ext>
            </a:extLst>
          </p:cNvPr>
          <p:cNvSpPr/>
          <p:nvPr/>
        </p:nvSpPr>
        <p:spPr>
          <a:xfrm>
            <a:off x="2025995" y="820351"/>
            <a:ext cx="5532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12FCC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9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F65F17-9E45-457E-B150-6F8B3F14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B129E-E15F-4F3C-894A-E3A67DDCC940}"/>
              </a:ext>
            </a:extLst>
          </p:cNvPr>
          <p:cNvSpPr txBox="1"/>
          <p:nvPr/>
        </p:nvSpPr>
        <p:spPr>
          <a:xfrm>
            <a:off x="1066800" y="304800"/>
            <a:ext cx="74676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EAAE5-F498-424A-A9DB-7572343D42DC}"/>
              </a:ext>
            </a:extLst>
          </p:cNvPr>
          <p:cNvSpPr txBox="1"/>
          <p:nvPr/>
        </p:nvSpPr>
        <p:spPr>
          <a:xfrm>
            <a:off x="1676400" y="1371600"/>
            <a:ext cx="7239000" cy="457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৩য়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 ও তার তিন কন্যা’ 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অনেক........................ মজার খাবার’। 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 ৪৫ মিনিট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৬-৩-২০১৩খ্রিঃ  </a:t>
            </a:r>
          </a:p>
        </p:txBody>
      </p:sp>
      <p:pic>
        <p:nvPicPr>
          <p:cNvPr id="5" name="Picture 4" descr="Line_of_roses_2.gif">
            <a:extLst>
              <a:ext uri="{FF2B5EF4-FFF2-40B4-BE49-F238E27FC236}">
                <a16:creationId xmlns:a16="http://schemas.microsoft.com/office/drawing/2014/main" id="{3633875C-804F-4CF0-BF8E-C7F4F38200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16200000">
            <a:off x="-1585912" y="4100512"/>
            <a:ext cx="4343400" cy="257175"/>
          </a:xfrm>
          <a:prstGeom prst="rect">
            <a:avLst/>
          </a:prstGeom>
        </p:spPr>
      </p:pic>
      <p:pic>
        <p:nvPicPr>
          <p:cNvPr id="6" name="Picture 5" descr="flower32.gif">
            <a:extLst>
              <a:ext uri="{FF2B5EF4-FFF2-40B4-BE49-F238E27FC236}">
                <a16:creationId xmlns:a16="http://schemas.microsoft.com/office/drawing/2014/main" id="{50C55ED7-1176-4009-9CDC-EE441F140B6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16200000">
            <a:off x="-2224088" y="3824287"/>
            <a:ext cx="55435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A2E342-4327-476B-B7F0-090A8DF31195}"/>
              </a:ext>
            </a:extLst>
          </p:cNvPr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6E7B0-A824-4654-96CF-F8CE10C69E30}"/>
              </a:ext>
            </a:extLst>
          </p:cNvPr>
          <p:cNvSpPr txBox="1"/>
          <p:nvPr/>
        </p:nvSpPr>
        <p:spPr>
          <a:xfrm>
            <a:off x="5334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B6E3DD-B5DD-4D77-9280-32C8E49CF65D}"/>
              </a:ext>
            </a:extLst>
          </p:cNvPr>
          <p:cNvCxnSpPr/>
          <p:nvPr/>
        </p:nvCxnSpPr>
        <p:spPr>
          <a:xfrm flipV="1">
            <a:off x="0" y="1371600"/>
            <a:ext cx="9144000" cy="76200"/>
          </a:xfrm>
          <a:prstGeom prst="line">
            <a:avLst/>
          </a:prstGeom>
          <a:ln w="76200">
            <a:solidFill>
              <a:srgbClr val="92D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005B40-3B02-41F6-BC90-B1CA1C52FF58}"/>
              </a:ext>
            </a:extLst>
          </p:cNvPr>
          <p:cNvSpPr txBox="1"/>
          <p:nvPr/>
        </p:nvSpPr>
        <p:spPr>
          <a:xfrm>
            <a:off x="838200" y="19812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১।শিক্ষার্থীরা গল্পটি পড়ে আনন্দলাভ করবে ও নিজের ভাষায় বলতে পারবে।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২।অজানা ও কঠিন শব্দের প্রমিত উচ্চারণ অনুশীলণ, শব্দের অর্থ, যুক্তবর্ণ ভেঙ্গে দেখাতে ও তা দিয়ে নতুন শব্দ বলতে ও লিখতে পারবে।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৩।পাঠ্যাংশটুকুর মূলভাব বুঝে প্রশ্ন করতে ও উত্তর দিতে পারবে।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6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687C3-3DE0-4331-91F9-3D0CC1CFD4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E5C6DF5F-1F49-4195-B991-03E8D7F22F62}"/>
              </a:ext>
            </a:extLst>
          </p:cNvPr>
          <p:cNvSpPr/>
          <p:nvPr/>
        </p:nvSpPr>
        <p:spPr>
          <a:xfrm>
            <a:off x="914400" y="0"/>
            <a:ext cx="7315200" cy="1566672"/>
          </a:xfrm>
          <a:prstGeom prst="horizontalScroll">
            <a:avLst/>
          </a:prstGeom>
          <a:ln>
            <a:solidFill>
              <a:srgbClr val="FF0000"/>
            </a:solidFill>
            <a:prstDash val="dash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পরিবেশ সৃষ্টিঃ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6-Point Star 6">
            <a:extLst>
              <a:ext uri="{FF2B5EF4-FFF2-40B4-BE49-F238E27FC236}">
                <a16:creationId xmlns:a16="http://schemas.microsoft.com/office/drawing/2014/main" id="{02B6CB6F-87CD-4A9E-B18E-6707811FF574}"/>
              </a:ext>
            </a:extLst>
          </p:cNvPr>
          <p:cNvSpPr/>
          <p:nvPr/>
        </p:nvSpPr>
        <p:spPr>
          <a:xfrm>
            <a:off x="2819400" y="2209800"/>
            <a:ext cx="3733800" cy="3276600"/>
          </a:xfrm>
          <a:prstGeom prst="star6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CE34F-94E9-4024-9F40-512924524ED3}"/>
              </a:ext>
            </a:extLst>
          </p:cNvPr>
          <p:cNvSpPr txBox="1"/>
          <p:nvPr/>
        </p:nvSpPr>
        <p:spPr>
          <a:xfrm>
            <a:off x="3352800" y="3352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ও ছবি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divider.gif">
            <a:extLst>
              <a:ext uri="{FF2B5EF4-FFF2-40B4-BE49-F238E27FC236}">
                <a16:creationId xmlns:a16="http://schemas.microsoft.com/office/drawing/2014/main" id="{EEEC0CBD-B595-4983-A3D1-8DD12E5E6D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667000" y="6257925"/>
            <a:ext cx="37623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8474CE-A9C1-4A17-B177-94FFB58274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BD449151-27E7-4DC8-B189-79770E56905F}"/>
              </a:ext>
            </a:extLst>
          </p:cNvPr>
          <p:cNvSpPr/>
          <p:nvPr/>
        </p:nvSpPr>
        <p:spPr>
          <a:xfrm>
            <a:off x="914400" y="0"/>
            <a:ext cx="7315200" cy="1566672"/>
          </a:xfrm>
          <a:prstGeom prst="horizontalScroll">
            <a:avLst/>
          </a:prstGeom>
          <a:ln>
            <a:solidFill>
              <a:srgbClr val="FF0000"/>
            </a:solidFill>
            <a:prstDash val="dash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পরিবেশ সৃষ্টিঃ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6-Point Star 6">
            <a:extLst>
              <a:ext uri="{FF2B5EF4-FFF2-40B4-BE49-F238E27FC236}">
                <a16:creationId xmlns:a16="http://schemas.microsoft.com/office/drawing/2014/main" id="{DB0D594F-4138-484B-A5BD-D1CCFDBFB7B1}"/>
              </a:ext>
            </a:extLst>
          </p:cNvPr>
          <p:cNvSpPr/>
          <p:nvPr/>
        </p:nvSpPr>
        <p:spPr>
          <a:xfrm>
            <a:off x="2819400" y="2209800"/>
            <a:ext cx="3733800" cy="3276600"/>
          </a:xfrm>
          <a:prstGeom prst="star6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93695-1A5B-4787-9B51-1B0B2D39A3E0}"/>
              </a:ext>
            </a:extLst>
          </p:cNvPr>
          <p:cNvSpPr txBox="1"/>
          <p:nvPr/>
        </p:nvSpPr>
        <p:spPr>
          <a:xfrm>
            <a:off x="3352800" y="3352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ও ছবি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divider.gif">
            <a:extLst>
              <a:ext uri="{FF2B5EF4-FFF2-40B4-BE49-F238E27FC236}">
                <a16:creationId xmlns:a16="http://schemas.microsoft.com/office/drawing/2014/main" id="{E4B6762B-C5A7-4252-A64D-E40E14334DB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667000" y="6257925"/>
            <a:ext cx="37623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29245-F4CC-4F1C-A141-ABA8D952496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91689-1B26-40AD-8BCB-93FE18BD5F13}"/>
              </a:ext>
            </a:extLst>
          </p:cNvPr>
          <p:cNvSpPr txBox="1"/>
          <p:nvPr/>
        </p:nvSpPr>
        <p:spPr>
          <a:xfrm>
            <a:off x="8382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59C92-187B-4A55-A0F4-0FD024EDD174}"/>
              </a:ext>
            </a:extLst>
          </p:cNvPr>
          <p:cNvSpPr txBox="1"/>
          <p:nvPr/>
        </p:nvSpPr>
        <p:spPr>
          <a:xfrm>
            <a:off x="457200" y="13716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কল্পলোকের গল্পগাঁথায় </a:t>
            </a: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যে ছিল রাজা, </a:t>
            </a:r>
          </a:p>
          <a:p>
            <a:pPr algn="ctr"/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ফুল-পাখি আর পরির গানে </a:t>
            </a:r>
          </a:p>
          <a:p>
            <a:pPr algn="ctr"/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রাজ্য যে তার সাজা। </a:t>
            </a:r>
          </a:p>
          <a:p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শিমুল, বকুল, লক্ষ্মী পারুল </a:t>
            </a:r>
          </a:p>
          <a:p>
            <a:pPr algn="ctr"/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রাজার তিন কন্যে, </a:t>
            </a:r>
          </a:p>
          <a:p>
            <a:pPr algn="ctr"/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পারুল গেল বনবাসে </a:t>
            </a:r>
          </a:p>
          <a:p>
            <a:pPr algn="ctr"/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একটু ভুলের জন্যে। </a:t>
            </a:r>
          </a:p>
          <a:p>
            <a:endParaRPr lang="bn-B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কাহিনি আজ তোমাদের </a:t>
            </a: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সহজ-সুখে বলব, </a:t>
            </a:r>
          </a:p>
          <a:p>
            <a:pPr algn="ctr"/>
            <a:r>
              <a:rPr lang="bn-B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রাজা তিন কন্যের </a:t>
            </a: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মিষ্টি-মজার গল্প।। 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ion42.gif">
            <a:extLst>
              <a:ext uri="{FF2B5EF4-FFF2-40B4-BE49-F238E27FC236}">
                <a16:creationId xmlns:a16="http://schemas.microsoft.com/office/drawing/2014/main" id="{31D63A79-D189-4AFE-8266-DDC4A2EAC4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676400" y="1066800"/>
            <a:ext cx="1371600" cy="1465656"/>
          </a:xfrm>
          <a:prstGeom prst="ellipse">
            <a:avLst/>
          </a:prstGeom>
        </p:spPr>
      </p:pic>
      <p:pic>
        <p:nvPicPr>
          <p:cNvPr id="6" name="Picture 5" descr="A7XE81.jpg">
            <a:extLst>
              <a:ext uri="{FF2B5EF4-FFF2-40B4-BE49-F238E27FC236}">
                <a16:creationId xmlns:a16="http://schemas.microsoft.com/office/drawing/2014/main" id="{EF669EF1-2815-40E3-BE02-D026183D0D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6477000" y="1219200"/>
            <a:ext cx="1143000" cy="1508760"/>
          </a:xfrm>
          <a:prstGeom prst="ellipse">
            <a:avLst/>
          </a:prstGeom>
        </p:spPr>
      </p:pic>
      <p:pic>
        <p:nvPicPr>
          <p:cNvPr id="7" name="Picture 6" descr="popo7.jpg">
            <a:extLst>
              <a:ext uri="{FF2B5EF4-FFF2-40B4-BE49-F238E27FC236}">
                <a16:creationId xmlns:a16="http://schemas.microsoft.com/office/drawing/2014/main" id="{BD7782CD-EDBC-4380-8041-A5073637358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838200" y="3124200"/>
            <a:ext cx="1737360" cy="1301341"/>
          </a:xfrm>
          <a:prstGeom prst="ellipse">
            <a:avLst/>
          </a:prstGeom>
        </p:spPr>
      </p:pic>
      <p:pic>
        <p:nvPicPr>
          <p:cNvPr id="8" name="Picture 7" descr="YJX010.jpg">
            <a:extLst>
              <a:ext uri="{FF2B5EF4-FFF2-40B4-BE49-F238E27FC236}">
                <a16:creationId xmlns:a16="http://schemas.microsoft.com/office/drawing/2014/main" id="{6C60B55B-02B4-4B74-BF92-062F89E9D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7239000" y="3276600"/>
            <a:ext cx="16256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Kingdom Tales.jpg">
            <a:extLst>
              <a:ext uri="{FF2B5EF4-FFF2-40B4-BE49-F238E27FC236}">
                <a16:creationId xmlns:a16="http://schemas.microsoft.com/office/drawing/2014/main" id="{F9DCC781-3D56-4E2A-B41D-4109196C67F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40000"/>
          </a:blip>
          <a:stretch>
            <a:fillRect/>
          </a:stretch>
        </p:blipFill>
        <p:spPr>
          <a:xfrm>
            <a:off x="1295400" y="5638800"/>
            <a:ext cx="1737360" cy="884477"/>
          </a:xfrm>
          <a:prstGeom prst="ellipse">
            <a:avLst/>
          </a:prstGeom>
        </p:spPr>
      </p:pic>
      <p:pic>
        <p:nvPicPr>
          <p:cNvPr id="10" name="Picture 9" descr="mauritius-travel-paradies-beautiful-palmeninseln-taihiti-kingdom-159469.jpg">
            <a:extLst>
              <a:ext uri="{FF2B5EF4-FFF2-40B4-BE49-F238E27FC236}">
                <a16:creationId xmlns:a16="http://schemas.microsoft.com/office/drawing/2014/main" id="{3D8F5443-EE72-4BDE-9E7A-C391A3BDD4D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5334000"/>
            <a:ext cx="1398389" cy="1309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976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EF5A3-C025-40E1-8A5B-184A2C1332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D86B22D6-5103-4612-BC72-699F41DD9EEC}"/>
              </a:ext>
            </a:extLst>
          </p:cNvPr>
          <p:cNvSpPr/>
          <p:nvPr/>
        </p:nvSpPr>
        <p:spPr>
          <a:xfrm>
            <a:off x="2743200" y="3048000"/>
            <a:ext cx="4267200" cy="2895600"/>
          </a:xfrm>
          <a:prstGeom prst="plaqu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2880" rtlCol="0" anchor="ctr">
            <a:prstTxWarp prst="textPlain">
              <a:avLst/>
            </a:prstTxWarp>
          </a:bodyPr>
          <a:lstStyle/>
          <a:p>
            <a:pPr algn="ctr"/>
            <a:r>
              <a:rPr lang="en-US" sz="7200" dirty="0">
                <a:gradFill>
                  <a:gsLst>
                    <a:gs pos="0">
                      <a:srgbClr val="FFF200"/>
                    </a:gs>
                    <a:gs pos="45000">
                      <a:srgbClr val="00B05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7200" dirty="0">
                <a:gradFill>
                  <a:gsLst>
                    <a:gs pos="0">
                      <a:srgbClr val="FFF200"/>
                    </a:gs>
                    <a:gs pos="45000">
                      <a:srgbClr val="00B05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6600" dirty="0">
                <a:gradFill>
                  <a:gsLst>
                    <a:gs pos="0">
                      <a:srgbClr val="FFF200"/>
                    </a:gs>
                    <a:gs pos="45000">
                      <a:srgbClr val="00B05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তার </a:t>
            </a:r>
            <a:r>
              <a:rPr lang="bn-BD" sz="6600" dirty="0">
                <a:gradFill>
                  <a:gsLst>
                    <a:gs pos="0">
                      <a:srgbClr val="F12FCC"/>
                    </a:gs>
                    <a:gs pos="45000">
                      <a:srgbClr val="00B050"/>
                    </a:gs>
                    <a:gs pos="70000">
                      <a:srgbClr val="00B05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কন্যা</a:t>
            </a:r>
            <a:r>
              <a:rPr lang="en-US" sz="6600" dirty="0">
                <a:gradFill>
                  <a:gsLst>
                    <a:gs pos="0">
                      <a:srgbClr val="F12FCC"/>
                    </a:gs>
                    <a:gs pos="45000">
                      <a:srgbClr val="00B050"/>
                    </a:gs>
                    <a:gs pos="70000">
                      <a:srgbClr val="00B05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6600" dirty="0">
                <a:gradFill>
                  <a:gsLst>
                    <a:gs pos="0">
                      <a:srgbClr val="F12FCC"/>
                    </a:gs>
                    <a:gs pos="45000">
                      <a:srgbClr val="00B050"/>
                    </a:gs>
                    <a:gs pos="70000">
                      <a:srgbClr val="00B05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gradFill>
                <a:gsLst>
                  <a:gs pos="0">
                    <a:srgbClr val="F12FCC"/>
                  </a:gs>
                  <a:gs pos="45000">
                    <a:srgbClr val="00B050"/>
                  </a:gs>
                  <a:gs pos="70000">
                    <a:srgbClr val="00B05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lkata-three-disney-princesses-make-an-39459.jpg">
            <a:extLst>
              <a:ext uri="{FF2B5EF4-FFF2-40B4-BE49-F238E27FC236}">
                <a16:creationId xmlns:a16="http://schemas.microsoft.com/office/drawing/2014/main" id="{C19FFC04-F15E-433F-9263-E5F03D44DC7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143000" y="3581400"/>
            <a:ext cx="4206240" cy="2879402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9ABBC-F590-40E8-95F1-E31A838BFA4C}"/>
              </a:ext>
            </a:extLst>
          </p:cNvPr>
          <p:cNvSpPr txBox="1"/>
          <p:nvPr/>
        </p:nvSpPr>
        <p:spPr>
          <a:xfrm>
            <a:off x="609600" y="3048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12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ঘোষণাঃ  </a:t>
            </a:r>
            <a:endParaRPr lang="en-US" sz="8000" b="1" dirty="0">
              <a:solidFill>
                <a:srgbClr val="F12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ing_Henry_I_from_NPG.jpg">
            <a:extLst>
              <a:ext uri="{FF2B5EF4-FFF2-40B4-BE49-F238E27FC236}">
                <a16:creationId xmlns:a16="http://schemas.microsoft.com/office/drawing/2014/main" id="{E5229414-166F-4482-B375-576F04618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5257800" y="2743200"/>
            <a:ext cx="2651760" cy="3502533"/>
          </a:xfrm>
          <a:prstGeom prst="ellipse">
            <a:avLst/>
          </a:prstGeom>
        </p:spPr>
      </p:pic>
      <p:pic>
        <p:nvPicPr>
          <p:cNvPr id="7" name="Picture 6" descr="25267_king-lear-1.jpg">
            <a:extLst>
              <a:ext uri="{FF2B5EF4-FFF2-40B4-BE49-F238E27FC236}">
                <a16:creationId xmlns:a16="http://schemas.microsoft.com/office/drawing/2014/main" id="{4E5A2DD3-111C-4A3C-8740-14B704E0904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2209800" y="1143000"/>
            <a:ext cx="4206240" cy="28153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135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2135ED-61C0-4E49-B00D-EF62443AD0C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C3796-CEB5-4F70-8602-93199B539CC2}"/>
              </a:ext>
            </a:extLst>
          </p:cNvPr>
          <p:cNvSpPr txBox="1"/>
          <p:nvPr/>
        </p:nvSpPr>
        <p:spPr>
          <a:xfrm>
            <a:off x="228600" y="228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আলোচনাঃ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09984_1259987234.jpg">
            <a:extLst>
              <a:ext uri="{FF2B5EF4-FFF2-40B4-BE49-F238E27FC236}">
                <a16:creationId xmlns:a16="http://schemas.microsoft.com/office/drawing/2014/main" id="{45265DEB-0C8A-4B38-8274-A466DEB7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1676400" y="990600"/>
            <a:ext cx="4297680" cy="4237873"/>
          </a:xfrm>
          <a:prstGeom prst="ellipse">
            <a:avLst/>
          </a:prstGeom>
        </p:spPr>
      </p:pic>
      <p:pic>
        <p:nvPicPr>
          <p:cNvPr id="11" name="Picture 10" descr="8a.jpg">
            <a:extLst>
              <a:ext uri="{FF2B5EF4-FFF2-40B4-BE49-F238E27FC236}">
                <a16:creationId xmlns:a16="http://schemas.microsoft.com/office/drawing/2014/main" id="{453FDB8F-DF20-4B5E-8D65-7A4566C8864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1828800" y="990600"/>
            <a:ext cx="3566160" cy="5113418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5A71A-C72F-4F6A-963D-9B65178C1DD9}"/>
              </a:ext>
            </a:extLst>
          </p:cNvPr>
          <p:cNvSpPr txBox="1"/>
          <p:nvPr/>
        </p:nvSpPr>
        <p:spPr>
          <a:xfrm>
            <a:off x="1676400" y="5257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ছিল রাজা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7782C-21B3-4FB4-AA6B-26A49D4D2246}"/>
              </a:ext>
            </a:extLst>
          </p:cNvPr>
          <p:cNvSpPr txBox="1"/>
          <p:nvPr/>
        </p:nvSpPr>
        <p:spPr>
          <a:xfrm>
            <a:off x="1371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এক ছিল রানি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E3A1780-CD05-4246-954D-02EE7590D381}"/>
              </a:ext>
            </a:extLst>
          </p:cNvPr>
          <p:cNvSpPr/>
          <p:nvPr/>
        </p:nvSpPr>
        <p:spPr>
          <a:xfrm>
            <a:off x="6477000" y="2057400"/>
            <a:ext cx="2209800" cy="2667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রাজার তিন মেয়ে। শিমুল, বকুল, পারুল।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522</Words>
  <Application>Microsoft Office PowerPoint</Application>
  <PresentationFormat>Widescreen</PresentationFormat>
  <Paragraphs>146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LAPTOP</dc:creator>
  <cp:lastModifiedBy>DELL LAPTOP</cp:lastModifiedBy>
  <cp:revision>7</cp:revision>
  <dcterms:created xsi:type="dcterms:W3CDTF">2020-09-28T11:28:04Z</dcterms:created>
  <dcterms:modified xsi:type="dcterms:W3CDTF">2020-11-18T05:10:37Z</dcterms:modified>
</cp:coreProperties>
</file>