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87" r:id="rId2"/>
    <p:sldId id="289" r:id="rId3"/>
    <p:sldId id="290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06" r:id="rId17"/>
    <p:sldId id="31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3" d="100"/>
          <a:sy n="43" d="100"/>
        </p:scale>
        <p:origin x="-1382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11466-72D5-4838-A168-19A925560854}" type="datetimeFigureOut">
              <a:rPr lang="en-US" smtClean="0"/>
              <a:t>17-Nov-20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9BAC9-290E-4BE1-8F9E-DD32596DB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4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এই স্লাইড এর মাধ্যমে</a:t>
            </a:r>
            <a:r>
              <a:rPr lang="bn-IN" baseline="0" dirty="0" smtClean="0"/>
              <a:t> শিক্ষক পরিচিতি ও পাঠ পরিচিতি  থাকবে।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48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17-Nov-20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08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17-Nov-20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99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17-Nov-20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4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17-Nov-20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44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17-Nov-20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76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17-Nov-20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82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17-Nov-20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54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17-Nov-20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9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17-Nov-20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82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17-Nov-20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57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17-Nov-20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72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5902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13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131" y="838200"/>
            <a:ext cx="1616031" cy="1526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06" y="1981200"/>
            <a:ext cx="5161353" cy="3928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76270" y="838200"/>
            <a:ext cx="1356971" cy="15062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ounded Rectangle 13"/>
          <p:cNvSpPr/>
          <p:nvPr/>
        </p:nvSpPr>
        <p:spPr>
          <a:xfrm>
            <a:off x="2597319" y="685800"/>
            <a:ext cx="4343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GB" sz="8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06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0727" y="452735"/>
            <a:ext cx="6456725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প্রতিটি গাভীকে নিম্নোক্ত হারে </a:t>
            </a:r>
            <a:r>
              <a:rPr lang="bn-IN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দৈনিক</a:t>
            </a:r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সুষম খাদ্য খাওয়াতে হবে</a:t>
            </a:r>
            <a:r>
              <a:rPr lang="bn-IN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7344" y="3303657"/>
            <a:ext cx="30067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সবুজ কাঁচা ঘাস  ১৫-২০ কেজি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:\Md.ashraful islam_2nd session_agri_khulna\New folder\পাঠ-৭  পশুর সম্পূরক খাদ্য\brakiyariya_gr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8" y="961937"/>
            <a:ext cx="4077393" cy="229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86638" y="3243451"/>
            <a:ext cx="25417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শুকনা খড়  ৩-৫ কেজি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4" descr="D:\Md.ashraful islam_2nd session_agri_khulna\New folder\পাঠ-৭  পশুর সম্পূরক খাদ্য\খড়ের_গাদা_২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961937"/>
            <a:ext cx="3676712" cy="222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57520" y="6096000"/>
            <a:ext cx="31350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দানাদার খাদ্য মিশ্রণ  ২-৩ কেজি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5" descr="D:\Md.ashraful islam_2nd session_agri_khulna\New folder\পাঠ-৭  পশুর সম্পূরক খাদ্য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93" y="3640790"/>
            <a:ext cx="4114799" cy="238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210192" y="6019800"/>
            <a:ext cx="2343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লবণ ৫৫-৬০ গ্রাম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6" descr="D:\Md.ashraful islam_2nd session_agri_khulna\New folder\পাঠ-৭  পশুর সম্পূরক খাদ্য\r_278613_2015021220081532410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851563" cy="238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74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8269" y="1446415"/>
            <a:ext cx="7836132" cy="4721333"/>
            <a:chOff x="67976" y="762000"/>
            <a:chExt cx="9015590" cy="5791200"/>
          </a:xfrm>
        </p:grpSpPr>
        <p:pic>
          <p:nvPicPr>
            <p:cNvPr id="3" name="Picture 2" descr="D:\Md.ashraful islam_2nd session_agri_khulna\New folder\পাঠ-৭  পশুর সম্পূরক খাদ্য\f08p02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76" y="762000"/>
              <a:ext cx="9015590" cy="579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D:\Md.ashraful islam_2nd session_agri_khulna\New folder\পাঠ-৭  পশুর সম্পূরক খাদ্য\Chocolate-Milk-3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63"/>
            <a:stretch/>
          </p:blipFill>
          <p:spPr bwMode="auto">
            <a:xfrm>
              <a:off x="6465027" y="5199965"/>
              <a:ext cx="989433" cy="1061831"/>
            </a:xfrm>
            <a:prstGeom prst="flowChartManualOperation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1633061" y="533400"/>
            <a:ext cx="5072539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দানাদার খাদ্যের ক্ষেত্রে </a:t>
            </a:r>
            <a:endParaRPr lang="en-US" sz="5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77142" y="4872084"/>
            <a:ext cx="1266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প্রথম ৩ লিটার দুধের জন্য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6707" y="5006848"/>
            <a:ext cx="12620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পরবর্তী প্রতি ৩ লিটার দুধের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জন্য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3" descr="D:\Md.ashraful islam_2nd session_agri_khulna\New folder\পাঠ-৭  পশুর সম্পূরক খাদ্য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64" y="5252484"/>
            <a:ext cx="1912778" cy="752755"/>
          </a:xfrm>
          <a:prstGeom prst="flowChartManualOperati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13653" y="5257800"/>
            <a:ext cx="19295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000" dirty="0">
                <a:latin typeface="NikoshBAN" pitchFamily="2" charset="0"/>
                <a:cs typeface="NikoshBAN" pitchFamily="2" charset="0"/>
              </a:rPr>
              <a:t>২ কেজি দানাদার খাদ্য দিতে হবে।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3" descr="D:\Md.ashraful islam_2nd session_agri_khulna\New folder\পাঠ-৭  পশুর সম্পূরক খাদ্য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2" y="5263428"/>
            <a:ext cx="1912778" cy="752755"/>
          </a:xfrm>
          <a:prstGeom prst="flowChartManualOperati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907864" y="5167197"/>
            <a:ext cx="19127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১ কেজি অতিরিক্ত দানাদার খাদ্য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9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9" grpId="0"/>
      <p:bldP spid="9" grpId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482025"/>
            <a:ext cx="640080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শুধু সবুজ ঘাস ও খড় </a:t>
            </a:r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খাওয়ানো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5570372"/>
            <a:ext cx="76962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১০০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কেজি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দৈহিক ওজনের জন্য ৩ কেজি ঘাস এবং ১ কেজি খড় দিতে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হবে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D:\Md.ashraful islam_2nd session_agri_khulna\New folder\পাঠ-৭  পশুর সম্পূরক খাদ্য\goru1_423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6400801" cy="40899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94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7185" y="4558605"/>
            <a:ext cx="372982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IN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শুধু ঘাস খাওয়ালে প্রতি ১০০ কেজি </a:t>
            </a:r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ওজনের </a:t>
            </a:r>
            <a:r>
              <a:rPr lang="bn-IN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জন্য ৬ কেজি ঘাস দিতে </a:t>
            </a:r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হবে 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56014" y="4482405"/>
            <a:ext cx="3954585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IN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শুধু খড় খাওয়ালে প্রতি ১০০ কেজি ওজনের জন্য ৩ কেজি খড় দিতে হবে। 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D:\Md.ashraful islam_2nd session_agri_khulna\New folder\পাঠ-৭  পশুর সম্পূরক খাদ্য\KZKZ-400x2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399"/>
            <a:ext cx="3674563" cy="3582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Md.ashraful islam_2nd session_agri_khulna\New folder\পাঠ-৭  পশুর সম্পূরক খাদ্য\aa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566844"/>
            <a:ext cx="3632200" cy="3547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83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558225"/>
            <a:ext cx="533671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সম্পূরক খাদ্য হিসেবে দানাদর খাদ্য মিশ্রণ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8359" y="3369286"/>
            <a:ext cx="18774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চালের কুড়া  ২ কেজি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D:\Md.ashraful islam_2nd session_agri_khulna\New folder\পাঠ-৭  পশুর সম্পূরক খাদ্য\কুঁড়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2745"/>
            <a:ext cx="2559580" cy="191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91221" y="6000690"/>
            <a:ext cx="18117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গমের ভুসি  ৫ কেজি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D:\Md.ashraful islam_2nd session_agri_khulna\New folder\পাঠ-৭  পশুর সম্পূরক খাদ্য\wheat_br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48112"/>
            <a:ext cx="2559580" cy="191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52260" y="3181290"/>
            <a:ext cx="19720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ভুট্টা ভাঙ্গা  ১.৮ কেজি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4" descr="D:\Md.ashraful islam_2nd session_agri_khulna\New folder\পাঠ-৭  পশুর সম্পূরক খাদ্য\ভুট্টা ভাঙ্গা  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76"/>
          <a:stretch/>
        </p:blipFill>
        <p:spPr bwMode="auto">
          <a:xfrm>
            <a:off x="3104197" y="1309440"/>
            <a:ext cx="2687003" cy="189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16166" y="5638800"/>
            <a:ext cx="24657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তিল বা বাদাম খৈল  ১ কেজি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D:\Md.ashraful islam_2nd session_agri_khulna\New folder\পাঠ-৭  পশুর সম্পূরক খাদ্য\7;55;425;318;450;450;9a82b3283ead3e00cd0b6f451336abaae5acb66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194" y="3581400"/>
            <a:ext cx="2687003" cy="191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Md.ashraful islam_2nd session_agri_khulna\New folder\পাঠ-৭  পশুর সম্পূরক খাদ্য\r_278613_20150212200815324102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09440"/>
            <a:ext cx="2665979" cy="189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669328" y="3172985"/>
            <a:ext cx="13740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লবণ ১০০ গ্রাম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72700" y="5638800"/>
            <a:ext cx="1981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000" dirty="0">
                <a:latin typeface="NikoshBAN" pitchFamily="2" charset="0"/>
                <a:cs typeface="NikoshBAN" pitchFamily="2" charset="0"/>
              </a:rPr>
              <a:t>খনিজ মিশ্রণ  ১০০ গ্রাম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9000" y="5943600"/>
            <a:ext cx="187904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মোট ১০ কেজি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4" descr="D:\Md.ashraful islam_2nd session_agri_khulna\New folder\পাঠ-৭  পশুর সম্পূরক খাদ্য\GlacialRockDust_110c1e00-d9ae-4eff-889b-16c7abeeb291_1024x102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581400"/>
            <a:ext cx="2687000" cy="191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99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2" grpId="0"/>
      <p:bldP spid="13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7935" y="425954"/>
            <a:ext cx="2283499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4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61959" y="1143000"/>
            <a:ext cx="8086649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১/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গবাদি পশুর ক্ষেত্রে প্রথম ৩ লিটার দুধের জন্য কত কেজি দানাদার খাদ্য দিতে হবে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5550" y="2133600"/>
            <a:ext cx="167195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কেজি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959" y="3733800"/>
            <a:ext cx="8086649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২/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সম্পূরক খাদ্যের জন্য দানাদার খাদ্য মিশ্রণে গমের ভুসি কতটুকু রাখতে হবে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4925678"/>
            <a:ext cx="171663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৫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কেজি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8704" y="2157908"/>
            <a:ext cx="169349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কেজি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3492" y="2898577"/>
            <a:ext cx="166359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কেজি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85008" y="3158688"/>
            <a:ext cx="166359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কেজি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702510" y="2157908"/>
            <a:ext cx="335016" cy="523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493492" y="2890447"/>
            <a:ext cx="335016" cy="523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6218169" y="3116976"/>
            <a:ext cx="335016" cy="523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7717" y="4925678"/>
            <a:ext cx="155948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6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কেজি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7718" y="5763878"/>
            <a:ext cx="155948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8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কেজি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09611" y="5791200"/>
            <a:ext cx="170966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7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কেজি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L-Shape 16"/>
          <p:cNvSpPr/>
          <p:nvPr/>
        </p:nvSpPr>
        <p:spPr>
          <a:xfrm rot="19398065">
            <a:off x="1136664" y="5025666"/>
            <a:ext cx="315834" cy="191833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6507034" y="4925678"/>
            <a:ext cx="335016" cy="523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6529664" y="5765357"/>
            <a:ext cx="335016" cy="523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1593657" y="5715000"/>
            <a:ext cx="335016" cy="523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L-Shape 20"/>
          <p:cNvSpPr/>
          <p:nvPr/>
        </p:nvSpPr>
        <p:spPr>
          <a:xfrm rot="19398065">
            <a:off x="6411696" y="2299292"/>
            <a:ext cx="315834" cy="191833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79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90393" y="607939"/>
            <a:ext cx="5653826" cy="3631842"/>
            <a:chOff x="2910625" y="334851"/>
            <a:chExt cx="5653826" cy="3631842"/>
          </a:xfrm>
        </p:grpSpPr>
        <p:sp>
          <p:nvSpPr>
            <p:cNvPr id="5" name="Rectangle 4"/>
            <p:cNvSpPr/>
            <p:nvPr/>
          </p:nvSpPr>
          <p:spPr>
            <a:xfrm>
              <a:off x="3464417" y="1223493"/>
              <a:ext cx="4636394" cy="207349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2910625" y="334851"/>
              <a:ext cx="5653826" cy="888642"/>
            </a:xfrm>
            <a:prstGeom prst="triangle">
              <a:avLst>
                <a:gd name="adj" fmla="val 51139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537917" y="1929428"/>
              <a:ext cx="450760" cy="13804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687909" y="3291737"/>
              <a:ext cx="2099257" cy="33485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919729" y="3644721"/>
              <a:ext cx="1751527" cy="32197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Horizontal Scroll 2"/>
          <p:cNvSpPr/>
          <p:nvPr/>
        </p:nvSpPr>
        <p:spPr>
          <a:xfrm>
            <a:off x="2439225" y="1713705"/>
            <a:ext cx="3850785" cy="1514902"/>
          </a:xfrm>
          <a:prstGeom prst="horizontalScroll">
            <a:avLst/>
          </a:prstGeom>
          <a:solidFill>
            <a:srgbClr val="0BD34E"/>
          </a:solidFill>
          <a:ln w="38100">
            <a:solidFill>
              <a:srgbClr val="160D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72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72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1459" y="4419600"/>
            <a:ext cx="7892941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তোমার বাড়ির আশেপাশে পশুকে কী কী সম্পূরক খাদ্য দেয়া হয় এবং তা কীভাবে কতটুকু পরিমাণে দেয়া হয় তা খাতায় লিখে আনবে।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60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64" y="761999"/>
            <a:ext cx="8052935" cy="5359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977001" y="2057400"/>
            <a:ext cx="6848809" cy="25908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16600" b="1" kern="10" spc="50" dirty="0" smtClean="0">
                <a:ln w="5715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ধন্যবাদ</a:t>
            </a:r>
            <a:endParaRPr lang="en-US" sz="16600" b="1" kern="10" spc="50" dirty="0">
              <a:ln w="57150"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58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2534831" y="501295"/>
            <a:ext cx="400915" cy="359985"/>
          </a:xfrm>
          <a:prstGeom prst="homePlate">
            <a:avLst/>
          </a:prstGeom>
          <a:solidFill>
            <a:schemeClr val="bg1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476137" y="5972284"/>
            <a:ext cx="400913" cy="359985"/>
          </a:xfrm>
          <a:prstGeom prst="homePlate">
            <a:avLst/>
          </a:prstGeom>
          <a:solidFill>
            <a:schemeClr val="bg1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4900268" y="2156066"/>
            <a:ext cx="429432" cy="359985"/>
          </a:xfrm>
          <a:prstGeom prst="homePlate">
            <a:avLst/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5088432" y="3053080"/>
            <a:ext cx="429432" cy="359985"/>
          </a:xfrm>
          <a:prstGeom prst="homePlate">
            <a:avLst/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511193" y="6259664"/>
            <a:ext cx="410223" cy="342056"/>
          </a:xfrm>
          <a:prstGeom prst="homePlate">
            <a:avLst/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Left-Right Arrow 17"/>
          <p:cNvSpPr/>
          <p:nvPr/>
        </p:nvSpPr>
        <p:spPr>
          <a:xfrm>
            <a:off x="530291" y="533400"/>
            <a:ext cx="8002958" cy="1152645"/>
          </a:xfrm>
          <a:prstGeom prst="leftRightArrow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37502"/>
            <a:ext cx="1676400" cy="19676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533400" y="3581400"/>
            <a:ext cx="4049507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জহির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খয়েরবাড়ী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ফুলবাড়ী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দিনাজপুর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০১৭১৭-৯৯১২৯৬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86413" y="4495800"/>
            <a:ext cx="330431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bn-BD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 7</a:t>
            </a:r>
            <a:r>
              <a:rPr lang="bn-BD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pPr algn="ctr">
              <a:buNone/>
            </a:pPr>
            <a:r>
              <a:rPr lang="bn-BD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কৃষিশিক্ষা</a:t>
            </a:r>
            <a:endParaRPr lang="en-US" sz="3200" i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৩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পাঠ-</a:t>
            </a:r>
            <a:r>
              <a:rPr lang="en-US" sz="3200" i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7</a:t>
            </a:r>
            <a:endParaRPr lang="bn-BD" sz="3200" i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221" y="1748789"/>
            <a:ext cx="2048392" cy="2590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6055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" t="22414" r="35183" b="20689"/>
          <a:stretch/>
        </p:blipFill>
        <p:spPr bwMode="auto">
          <a:xfrm>
            <a:off x="983673" y="1616825"/>
            <a:ext cx="7156278" cy="4642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533400"/>
            <a:ext cx="6705600" cy="830997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নিচেরছবি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D:\Md.ashraful islam_2nd session_agri_khulna\New folder\পাঠ-৭  পশুর সম্পূরক খাদ্য\KZKZ-400x2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75" y="1600200"/>
            <a:ext cx="7156278" cy="4642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98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3468469"/>
            <a:ext cx="5334000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6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পশুর সম্পূরক খাদ্য </a:t>
            </a:r>
            <a:endParaRPr lang="en-US" sz="6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1206318" y="838200"/>
            <a:ext cx="6915951" cy="182880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62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669384" y="1323700"/>
            <a:ext cx="7788816" cy="29029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476500" y="308037"/>
            <a:ext cx="35433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796" y="1524000"/>
            <a:ext cx="572280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শিক্ষাথীরা... </a:t>
            </a:r>
            <a:endParaRPr lang="en-US" sz="4000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399" y="2362200"/>
            <a:ext cx="8077201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পশুর সম্পূরক খাদ্য </a:t>
            </a:r>
            <a:r>
              <a:rPr lang="bn-BD" sz="4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কেন প্রয়োজন তা বলতে 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3352800"/>
            <a:ext cx="80772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bn-BD" sz="3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একটি গাভীকে দৈনিক সুষম খাদ্য খাওয়ানোর তালিকা বর্ণনা করতে পারবে</a:t>
            </a:r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800600"/>
            <a:ext cx="79248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bn-IN" sz="3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সম্পূরক খাদ্য হিসেবে দানা</a:t>
            </a:r>
            <a:r>
              <a:rPr lang="bn-BD" sz="3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দা</a:t>
            </a:r>
            <a:r>
              <a:rPr lang="bn-IN" sz="3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 খাদ্য মিশ্রণ</a:t>
            </a:r>
            <a:r>
              <a:rPr lang="bn-BD" sz="3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তৈরি করতে </a:t>
            </a:r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38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d.ashraful islam_2nd session_agri_khulna\New folder\পাঠ-৭  পশুর সম্পূরক খাদ্য\খড়ের_গাদা_২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58" y="1219200"/>
            <a:ext cx="1833142" cy="208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Md.ashraful islam_2nd session_agri_khulna\New folder\পাঠ-৭  পশুর সম্পূরক খাদ্য\wheat_br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139" y="1186961"/>
            <a:ext cx="1833142" cy="208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Md.ashraful islam_2nd session_agri_khulna\New folder\পাঠ-৭  পশুর সম্পূরক খাদ্য\কুঁড়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334" y="1186961"/>
            <a:ext cx="1833142" cy="208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D:\Md.ashraful islam_2nd session_agri_khulna\New folder\পাঠ-৭  পশুর সম্পূরক খাদ্য\whiteric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19200"/>
            <a:ext cx="1833142" cy="208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:\Md.ashraful islam_2nd session_agri_khulna\New folder\পাঠ-৭  পশুর সম্পূরক খাদ্য\wheat2-1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03" y="3733800"/>
            <a:ext cx="1833142" cy="208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D:\Md.ashraful islam_2nd session_agri_khulna\New folder\পাঠ-৭  পশুর সম্পূরক খাদ্য\7;55;425;318;450;450;9a82b3283ead3e00cd0b6f451336abaae5acb66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47" y="3733800"/>
            <a:ext cx="1833142" cy="205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D:\Md.ashraful islam_2nd session_agri_khulna\New folder\পাঠ-৭  পশুর সম্পূরক খাদ্য\kan-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958" y="3765348"/>
            <a:ext cx="1833142" cy="205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D:\Md.ashraful islam_2nd session_agri_khulna\New folder\পাঠ-৭  পশুর সম্পূরক খাদ্য\brakiyariya_gras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923" y="3733800"/>
            <a:ext cx="1837475" cy="205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382088" y="533400"/>
            <a:ext cx="6934123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bn-IN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দেশে পশুখাদ্য </a:t>
            </a:r>
            <a:r>
              <a:rPr lang="bn-IN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হিসেবে </a:t>
            </a:r>
            <a:r>
              <a:rPr lang="bn-IN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করা </a:t>
            </a:r>
            <a:r>
              <a:rPr lang="bn-IN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হয় 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0130" y="3202697"/>
            <a:ext cx="6362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খড়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3278698" y="3210580"/>
            <a:ext cx="683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ভুসি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5510574" y="3210580"/>
            <a:ext cx="756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কুঁড়া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7620277" y="3202697"/>
            <a:ext cx="75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চাল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981471" y="5814482"/>
            <a:ext cx="694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গম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3131048" y="5814482"/>
            <a:ext cx="678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খৈল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5169671" y="5814482"/>
            <a:ext cx="1485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গাছের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পাতা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7705700" y="5791200"/>
            <a:ext cx="904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ঘাস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4407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মডেল কন্টেন এর ছবি\New folder\New folder\New folder\DSC_0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5552"/>
            <a:ext cx="3962400" cy="327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মডেল কন্টেন এর ছবি\New folder\New folder\New folder\62941687_1_1000x700_desi-indian-breeds-cow-three-months-pregnant-with-without-calf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615552"/>
            <a:ext cx="4191001" cy="327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4501982"/>
            <a:ext cx="752803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কিন্তু এসব খাদ্যে গবাদিপশু থেকে কাঙিক্ষত উৎপাদন পাওয়া </a:t>
            </a:r>
            <a:r>
              <a:rPr lang="bn-IN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না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91260" y="5410200"/>
            <a:ext cx="48387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তাই গবাদিপশুকে সম্পূরক খাদ্য দেওয়া </a:t>
            </a:r>
            <a:r>
              <a:rPr lang="bn-IN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35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4420349" y="1596793"/>
            <a:ext cx="1451207" cy="1451207"/>
          </a:xfrm>
          <a:custGeom>
            <a:avLst/>
            <a:gdLst>
              <a:gd name="connsiteX0" fmla="*/ 0 w 1451207"/>
              <a:gd name="connsiteY0" fmla="*/ 725604 h 1451207"/>
              <a:gd name="connsiteX1" fmla="*/ 725604 w 1451207"/>
              <a:gd name="connsiteY1" fmla="*/ 0 h 1451207"/>
              <a:gd name="connsiteX2" fmla="*/ 1451208 w 1451207"/>
              <a:gd name="connsiteY2" fmla="*/ 725604 h 1451207"/>
              <a:gd name="connsiteX3" fmla="*/ 725604 w 1451207"/>
              <a:gd name="connsiteY3" fmla="*/ 1451208 h 1451207"/>
              <a:gd name="connsiteX4" fmla="*/ 0 w 1451207"/>
              <a:gd name="connsiteY4" fmla="*/ 725604 h 145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1207" h="1451207">
                <a:moveTo>
                  <a:pt x="0" y="725604"/>
                </a:moveTo>
                <a:cubicBezTo>
                  <a:pt x="0" y="324864"/>
                  <a:pt x="324864" y="0"/>
                  <a:pt x="725604" y="0"/>
                </a:cubicBezTo>
                <a:cubicBezTo>
                  <a:pt x="1126344" y="0"/>
                  <a:pt x="1451208" y="324864"/>
                  <a:pt x="1451208" y="725604"/>
                </a:cubicBezTo>
                <a:cubicBezTo>
                  <a:pt x="1451208" y="1126344"/>
                  <a:pt x="1126344" y="1451208"/>
                  <a:pt x="725604" y="1451208"/>
                </a:cubicBezTo>
                <a:cubicBezTo>
                  <a:pt x="324864" y="1451208"/>
                  <a:pt x="0" y="1126344"/>
                  <a:pt x="0" y="725604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30939" tIns="230939" rIns="230939" bIns="230939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kern="1200" dirty="0" smtClean="0">
                <a:latin typeface="NikoshBAN" pitchFamily="2" charset="0"/>
                <a:cs typeface="NikoshBAN" pitchFamily="2" charset="0"/>
              </a:rPr>
              <a:t>শর্করা</a:t>
            </a:r>
            <a:endParaRPr lang="en-US" sz="28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892193" y="1596793"/>
            <a:ext cx="1451207" cy="1451207"/>
          </a:xfrm>
          <a:custGeom>
            <a:avLst/>
            <a:gdLst>
              <a:gd name="connsiteX0" fmla="*/ 0 w 1451207"/>
              <a:gd name="connsiteY0" fmla="*/ 725604 h 1451207"/>
              <a:gd name="connsiteX1" fmla="*/ 725604 w 1451207"/>
              <a:gd name="connsiteY1" fmla="*/ 0 h 1451207"/>
              <a:gd name="connsiteX2" fmla="*/ 1451208 w 1451207"/>
              <a:gd name="connsiteY2" fmla="*/ 725604 h 1451207"/>
              <a:gd name="connsiteX3" fmla="*/ 725604 w 1451207"/>
              <a:gd name="connsiteY3" fmla="*/ 1451208 h 1451207"/>
              <a:gd name="connsiteX4" fmla="*/ 0 w 1451207"/>
              <a:gd name="connsiteY4" fmla="*/ 725604 h 145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1207" h="1451207">
                <a:moveTo>
                  <a:pt x="0" y="725604"/>
                </a:moveTo>
                <a:cubicBezTo>
                  <a:pt x="0" y="324864"/>
                  <a:pt x="324864" y="0"/>
                  <a:pt x="725604" y="0"/>
                </a:cubicBezTo>
                <a:cubicBezTo>
                  <a:pt x="1126344" y="0"/>
                  <a:pt x="1451208" y="324864"/>
                  <a:pt x="1451208" y="725604"/>
                </a:cubicBezTo>
                <a:cubicBezTo>
                  <a:pt x="1451208" y="1126344"/>
                  <a:pt x="1126344" y="1451208"/>
                  <a:pt x="725604" y="1451208"/>
                </a:cubicBezTo>
                <a:cubicBezTo>
                  <a:pt x="324864" y="1451208"/>
                  <a:pt x="0" y="1126344"/>
                  <a:pt x="0" y="725604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30939" tIns="230939" rIns="230939" bIns="230939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kern="1200" dirty="0" smtClean="0">
                <a:latin typeface="NikoshBAN" pitchFamily="2" charset="0"/>
                <a:cs typeface="NikoshBAN" pitchFamily="2" charset="0"/>
              </a:rPr>
              <a:t>আমিষ</a:t>
            </a:r>
            <a:endParaRPr lang="en-US" sz="28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416193" y="4187593"/>
            <a:ext cx="1451207" cy="1451207"/>
          </a:xfrm>
          <a:custGeom>
            <a:avLst/>
            <a:gdLst>
              <a:gd name="connsiteX0" fmla="*/ 0 w 1451207"/>
              <a:gd name="connsiteY0" fmla="*/ 725604 h 1451207"/>
              <a:gd name="connsiteX1" fmla="*/ 725604 w 1451207"/>
              <a:gd name="connsiteY1" fmla="*/ 0 h 1451207"/>
              <a:gd name="connsiteX2" fmla="*/ 1451208 w 1451207"/>
              <a:gd name="connsiteY2" fmla="*/ 725604 h 1451207"/>
              <a:gd name="connsiteX3" fmla="*/ 725604 w 1451207"/>
              <a:gd name="connsiteY3" fmla="*/ 1451208 h 1451207"/>
              <a:gd name="connsiteX4" fmla="*/ 0 w 1451207"/>
              <a:gd name="connsiteY4" fmla="*/ 725604 h 145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1207" h="1451207">
                <a:moveTo>
                  <a:pt x="0" y="725604"/>
                </a:moveTo>
                <a:cubicBezTo>
                  <a:pt x="0" y="324864"/>
                  <a:pt x="324864" y="0"/>
                  <a:pt x="725604" y="0"/>
                </a:cubicBezTo>
                <a:cubicBezTo>
                  <a:pt x="1126344" y="0"/>
                  <a:pt x="1451208" y="324864"/>
                  <a:pt x="1451208" y="725604"/>
                </a:cubicBezTo>
                <a:cubicBezTo>
                  <a:pt x="1451208" y="1126344"/>
                  <a:pt x="1126344" y="1451208"/>
                  <a:pt x="725604" y="1451208"/>
                </a:cubicBezTo>
                <a:cubicBezTo>
                  <a:pt x="324864" y="1451208"/>
                  <a:pt x="0" y="1126344"/>
                  <a:pt x="0" y="725604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30939" tIns="230939" rIns="230939" bIns="230939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kern="1200" dirty="0" smtClean="0">
                <a:latin typeface="NikoshBAN" pitchFamily="2" charset="0"/>
                <a:cs typeface="NikoshBAN" pitchFamily="2" charset="0"/>
              </a:rPr>
              <a:t>চর্বি </a:t>
            </a:r>
            <a:endParaRPr lang="en-US" sz="28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892193" y="4191000"/>
            <a:ext cx="1451207" cy="1451207"/>
          </a:xfrm>
          <a:custGeom>
            <a:avLst/>
            <a:gdLst>
              <a:gd name="connsiteX0" fmla="*/ 0 w 1451207"/>
              <a:gd name="connsiteY0" fmla="*/ 725604 h 1451207"/>
              <a:gd name="connsiteX1" fmla="*/ 725604 w 1451207"/>
              <a:gd name="connsiteY1" fmla="*/ 0 h 1451207"/>
              <a:gd name="connsiteX2" fmla="*/ 1451208 w 1451207"/>
              <a:gd name="connsiteY2" fmla="*/ 725604 h 1451207"/>
              <a:gd name="connsiteX3" fmla="*/ 725604 w 1451207"/>
              <a:gd name="connsiteY3" fmla="*/ 1451208 h 1451207"/>
              <a:gd name="connsiteX4" fmla="*/ 0 w 1451207"/>
              <a:gd name="connsiteY4" fmla="*/ 725604 h 145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1207" h="1451207">
                <a:moveTo>
                  <a:pt x="0" y="725604"/>
                </a:moveTo>
                <a:cubicBezTo>
                  <a:pt x="0" y="324864"/>
                  <a:pt x="324864" y="0"/>
                  <a:pt x="725604" y="0"/>
                </a:cubicBezTo>
                <a:cubicBezTo>
                  <a:pt x="1126344" y="0"/>
                  <a:pt x="1451208" y="324864"/>
                  <a:pt x="1451208" y="725604"/>
                </a:cubicBezTo>
                <a:cubicBezTo>
                  <a:pt x="1451208" y="1126344"/>
                  <a:pt x="1126344" y="1451208"/>
                  <a:pt x="725604" y="1451208"/>
                </a:cubicBezTo>
                <a:cubicBezTo>
                  <a:pt x="324864" y="1451208"/>
                  <a:pt x="0" y="1126344"/>
                  <a:pt x="0" y="725604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30939" tIns="230939" rIns="230939" bIns="230939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kern="1200" dirty="0" smtClean="0">
                <a:latin typeface="NikoshBAN" pitchFamily="2" charset="0"/>
                <a:cs typeface="NikoshBAN" pitchFamily="2" charset="0"/>
              </a:rPr>
              <a:t>ভিটামিন</a:t>
            </a:r>
            <a:endParaRPr lang="en-US" sz="28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105400" y="2895600"/>
            <a:ext cx="1451207" cy="1451207"/>
          </a:xfrm>
          <a:custGeom>
            <a:avLst/>
            <a:gdLst>
              <a:gd name="connsiteX0" fmla="*/ 0 w 1451207"/>
              <a:gd name="connsiteY0" fmla="*/ 725604 h 1451207"/>
              <a:gd name="connsiteX1" fmla="*/ 725604 w 1451207"/>
              <a:gd name="connsiteY1" fmla="*/ 0 h 1451207"/>
              <a:gd name="connsiteX2" fmla="*/ 1451208 w 1451207"/>
              <a:gd name="connsiteY2" fmla="*/ 725604 h 1451207"/>
              <a:gd name="connsiteX3" fmla="*/ 725604 w 1451207"/>
              <a:gd name="connsiteY3" fmla="*/ 1451208 h 1451207"/>
              <a:gd name="connsiteX4" fmla="*/ 0 w 1451207"/>
              <a:gd name="connsiteY4" fmla="*/ 725604 h 145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1207" h="1451207">
                <a:moveTo>
                  <a:pt x="0" y="725604"/>
                </a:moveTo>
                <a:cubicBezTo>
                  <a:pt x="0" y="324864"/>
                  <a:pt x="324864" y="0"/>
                  <a:pt x="725604" y="0"/>
                </a:cubicBezTo>
                <a:cubicBezTo>
                  <a:pt x="1126344" y="0"/>
                  <a:pt x="1451208" y="324864"/>
                  <a:pt x="1451208" y="725604"/>
                </a:cubicBezTo>
                <a:cubicBezTo>
                  <a:pt x="1451208" y="1126344"/>
                  <a:pt x="1126344" y="1451208"/>
                  <a:pt x="725604" y="1451208"/>
                </a:cubicBezTo>
                <a:cubicBezTo>
                  <a:pt x="324864" y="1451208"/>
                  <a:pt x="0" y="1126344"/>
                  <a:pt x="0" y="725604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30939" tIns="230939" rIns="230939" bIns="230939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kern="1200" dirty="0" smtClean="0">
                <a:latin typeface="NikoshBAN" pitchFamily="2" charset="0"/>
                <a:cs typeface="NikoshBAN" pitchFamily="2" charset="0"/>
              </a:rPr>
              <a:t>খনিজ</a:t>
            </a:r>
            <a:endParaRPr lang="en-US" sz="28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053993" y="2815993"/>
            <a:ext cx="1451207" cy="1451207"/>
          </a:xfrm>
          <a:custGeom>
            <a:avLst/>
            <a:gdLst>
              <a:gd name="connsiteX0" fmla="*/ 0 w 1451207"/>
              <a:gd name="connsiteY0" fmla="*/ 725604 h 1451207"/>
              <a:gd name="connsiteX1" fmla="*/ 725604 w 1451207"/>
              <a:gd name="connsiteY1" fmla="*/ 0 h 1451207"/>
              <a:gd name="connsiteX2" fmla="*/ 1451208 w 1451207"/>
              <a:gd name="connsiteY2" fmla="*/ 725604 h 1451207"/>
              <a:gd name="connsiteX3" fmla="*/ 725604 w 1451207"/>
              <a:gd name="connsiteY3" fmla="*/ 1451208 h 1451207"/>
              <a:gd name="connsiteX4" fmla="*/ 0 w 1451207"/>
              <a:gd name="connsiteY4" fmla="*/ 725604 h 145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1207" h="1451207">
                <a:moveTo>
                  <a:pt x="0" y="725604"/>
                </a:moveTo>
                <a:cubicBezTo>
                  <a:pt x="0" y="324864"/>
                  <a:pt x="324864" y="0"/>
                  <a:pt x="725604" y="0"/>
                </a:cubicBezTo>
                <a:cubicBezTo>
                  <a:pt x="1126344" y="0"/>
                  <a:pt x="1451208" y="324864"/>
                  <a:pt x="1451208" y="725604"/>
                </a:cubicBezTo>
                <a:cubicBezTo>
                  <a:pt x="1451208" y="1126344"/>
                  <a:pt x="1126344" y="1451208"/>
                  <a:pt x="725604" y="1451208"/>
                </a:cubicBezTo>
                <a:cubicBezTo>
                  <a:pt x="324864" y="1451208"/>
                  <a:pt x="0" y="1126344"/>
                  <a:pt x="0" y="725604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30939" tIns="230939" rIns="230939" bIns="230939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kern="1200" dirty="0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28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577993" y="2895600"/>
            <a:ext cx="1451207" cy="1451207"/>
          </a:xfrm>
          <a:custGeom>
            <a:avLst/>
            <a:gdLst>
              <a:gd name="connsiteX0" fmla="*/ 0 w 1451207"/>
              <a:gd name="connsiteY0" fmla="*/ 725604 h 1451207"/>
              <a:gd name="connsiteX1" fmla="*/ 725604 w 1451207"/>
              <a:gd name="connsiteY1" fmla="*/ 0 h 1451207"/>
              <a:gd name="connsiteX2" fmla="*/ 1451208 w 1451207"/>
              <a:gd name="connsiteY2" fmla="*/ 725604 h 1451207"/>
              <a:gd name="connsiteX3" fmla="*/ 725604 w 1451207"/>
              <a:gd name="connsiteY3" fmla="*/ 1451208 h 1451207"/>
              <a:gd name="connsiteX4" fmla="*/ 0 w 1451207"/>
              <a:gd name="connsiteY4" fmla="*/ 725604 h 145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1207" h="1451207">
                <a:moveTo>
                  <a:pt x="0" y="725604"/>
                </a:moveTo>
                <a:cubicBezTo>
                  <a:pt x="0" y="324864"/>
                  <a:pt x="324864" y="0"/>
                  <a:pt x="725604" y="0"/>
                </a:cubicBezTo>
                <a:cubicBezTo>
                  <a:pt x="1126344" y="0"/>
                  <a:pt x="1451208" y="324864"/>
                  <a:pt x="1451208" y="725604"/>
                </a:cubicBezTo>
                <a:cubicBezTo>
                  <a:pt x="1451208" y="1126344"/>
                  <a:pt x="1126344" y="1451208"/>
                  <a:pt x="725604" y="1451208"/>
                </a:cubicBezTo>
                <a:cubicBezTo>
                  <a:pt x="324864" y="1451208"/>
                  <a:pt x="0" y="1126344"/>
                  <a:pt x="0" y="725604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32209" tIns="232209" rIns="232209" bIns="232209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kern="1200" dirty="0" smtClean="0">
                <a:latin typeface="NikoshBAN" pitchFamily="2" charset="0"/>
                <a:cs typeface="NikoshBAN" pitchFamily="2" charset="0"/>
              </a:rPr>
              <a:t>সম্পূরক </a:t>
            </a:r>
            <a:endParaRPr lang="en-US" sz="28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669175"/>
            <a:ext cx="7934499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সম্পূরক খাদ্য </a:t>
            </a:r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যে </a:t>
            </a:r>
            <a:r>
              <a:rPr lang="bn-IN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৬টি উপাদান বিবেচনায় রেখে তৈরি করা হয়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78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8596" y="660959"/>
            <a:ext cx="7899604" cy="5236538"/>
            <a:chOff x="123498" y="120867"/>
            <a:chExt cx="8915400" cy="6641571"/>
          </a:xfrm>
        </p:grpSpPr>
        <p:pic>
          <p:nvPicPr>
            <p:cNvPr id="3" name="Picture 2" descr="D:\Md.ashraful islam_2nd session_agri_khulna\New folder\পাঠ-৭  পশুর সম্পূরক খাদ্য\ipil-ipil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498" y="120867"/>
              <a:ext cx="8915400" cy="6641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050244" y="2286000"/>
              <a:ext cx="1883265" cy="66360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IN" sz="2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ইপিল ইপিল</a:t>
              </a:r>
              <a:endPara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58597" y="660960"/>
            <a:ext cx="7899603" cy="5236538"/>
            <a:chOff x="107732" y="81566"/>
            <a:chExt cx="8954079" cy="6676897"/>
          </a:xfrm>
        </p:grpSpPr>
        <p:pic>
          <p:nvPicPr>
            <p:cNvPr id="6" name="Picture 3" descr="D:\Md.ashraful islam_2nd session_agri_khulna\New folder\পাঠ-৭  পশুর সম্পূরক খাদ্য\নেপিয়ার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32" y="81566"/>
              <a:ext cx="8954079" cy="6676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2990972" y="3107644"/>
              <a:ext cx="1283670" cy="58865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bn-IN" sz="2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নেপিয়ার</a:t>
              </a:r>
              <a:endPara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8597" y="660959"/>
            <a:ext cx="7899603" cy="5236537"/>
            <a:chOff x="168166" y="120868"/>
            <a:chExt cx="8839200" cy="6606064"/>
          </a:xfrm>
        </p:grpSpPr>
        <p:pic>
          <p:nvPicPr>
            <p:cNvPr id="9" name="Picture 2" descr="D:\Md.ashraful islam_2nd session_agri_khulna\New folder\পাঠ-৭  পশুর সম্পূরক খাদ্য\পারা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73"/>
            <a:stretch/>
          </p:blipFill>
          <p:spPr bwMode="auto">
            <a:xfrm>
              <a:off x="168166" y="120868"/>
              <a:ext cx="8839200" cy="660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3750467" y="2819401"/>
              <a:ext cx="837299" cy="6600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IN" sz="2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পারা</a:t>
              </a:r>
              <a:endPara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58595" y="660959"/>
            <a:ext cx="7899605" cy="5236538"/>
            <a:chOff x="228600" y="152400"/>
            <a:chExt cx="8763000" cy="6444733"/>
          </a:xfrm>
        </p:grpSpPr>
        <p:pic>
          <p:nvPicPr>
            <p:cNvPr id="12" name="Picture 3" descr="D:\Md.ashraful islam_2nd session_agri_khulna\New folder\পাঠ-৭  পশুর সম্পূরক খাদ্য\জার্মান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52400"/>
              <a:ext cx="8763000" cy="6444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3878726" y="2538248"/>
              <a:ext cx="1125005" cy="64393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IN" sz="2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জার্মান</a:t>
              </a:r>
              <a:endPara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4923" y="660181"/>
            <a:ext cx="7893954" cy="5225832"/>
            <a:chOff x="0" y="0"/>
            <a:chExt cx="9143999" cy="6858000"/>
          </a:xfrm>
        </p:grpSpPr>
        <p:pic>
          <p:nvPicPr>
            <p:cNvPr id="15" name="Picture 4" descr="D:\Md.ashraful islam_2nd session_agri_khulna\New folder\পাঠ-৭  পশুর সম্পূরক খাদ্য\গিনি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3999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4202477" y="3270766"/>
              <a:ext cx="705973" cy="6058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bn-IN" sz="2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গিনি</a:t>
              </a:r>
              <a:endPara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58594" y="660181"/>
            <a:ext cx="7899605" cy="5225831"/>
            <a:chOff x="-1" y="957530"/>
            <a:chExt cx="7848602" cy="5886451"/>
          </a:xfrm>
        </p:grpSpPr>
        <p:pic>
          <p:nvPicPr>
            <p:cNvPr id="18" name="Picture 2" descr="D:\Md.ashraful islam_2nd session_agri_khulna\New folder\পাঠ-৭  পশুর সম্পূরক খাদ্য\খেসারি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957530"/>
              <a:ext cx="7848602" cy="5886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3627844" y="1650913"/>
              <a:ext cx="836461" cy="52002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bn-IN" sz="2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খেসারি</a:t>
              </a:r>
              <a:endPara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0" name="Picture 5" descr="D:\Md.ashraful islam_2nd session_agri_khulna\New folder\পাঠ-৭  পশুর সম্পূরক খাদ্য\মাসকালাই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22" y="503816"/>
            <a:ext cx="7893953" cy="536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919023" y="693447"/>
            <a:ext cx="130480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মাসকালাই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58594" y="533400"/>
            <a:ext cx="7899606" cy="5364098"/>
            <a:chOff x="-2" y="-167057"/>
            <a:chExt cx="9144002" cy="7025058"/>
          </a:xfrm>
        </p:grpSpPr>
        <p:pic>
          <p:nvPicPr>
            <p:cNvPr id="23" name="Picture 7" descr="D:\Md.ashraful islam_2nd session_agri_khulna\New folder\পাঠ-৭  পশুর সম্পূরক খাদ্য\ভুট্টা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-167057"/>
              <a:ext cx="9144002" cy="7025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4072096" y="976782"/>
              <a:ext cx="1091701" cy="6852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IN" sz="2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ভুট্টা </a:t>
              </a:r>
              <a:endPara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1064029" y="5927581"/>
            <a:ext cx="7254733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প্রভৃতি সম্পূরক খাদ্য হিসেবে পশুকে খাওয়ানো হয়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87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1538</TotalTime>
  <Words>380</Words>
  <Application>Microsoft Office PowerPoint</Application>
  <PresentationFormat>On-screen Show (4:3)</PresentationFormat>
  <Paragraphs>84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Active</cp:lastModifiedBy>
  <cp:revision>363</cp:revision>
  <dcterms:created xsi:type="dcterms:W3CDTF">2015-03-31T15:15:49Z</dcterms:created>
  <dcterms:modified xsi:type="dcterms:W3CDTF">2020-11-17T06:38:00Z</dcterms:modified>
</cp:coreProperties>
</file>