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4v" ContentType="video/mp4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37" r:id="rId3"/>
    <p:sldId id="342" r:id="rId4"/>
    <p:sldId id="316" r:id="rId5"/>
    <p:sldId id="341" r:id="rId6"/>
    <p:sldId id="282" r:id="rId7"/>
    <p:sldId id="366" r:id="rId8"/>
    <p:sldId id="367" r:id="rId9"/>
    <p:sldId id="344" r:id="rId10"/>
    <p:sldId id="283" r:id="rId11"/>
    <p:sldId id="339" r:id="rId12"/>
    <p:sldId id="369" r:id="rId13"/>
    <p:sldId id="371" r:id="rId14"/>
    <p:sldId id="285" r:id="rId15"/>
    <p:sldId id="373" r:id="rId16"/>
    <p:sldId id="297" r:id="rId17"/>
    <p:sldId id="347" r:id="rId18"/>
    <p:sldId id="331" r:id="rId19"/>
    <p:sldId id="411" r:id="rId20"/>
    <p:sldId id="412" r:id="rId21"/>
    <p:sldId id="390" r:id="rId22"/>
    <p:sldId id="391" r:id="rId23"/>
    <p:sldId id="392" r:id="rId24"/>
    <p:sldId id="291" r:id="rId25"/>
    <p:sldId id="333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3A3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9F8BD-E00E-45A1-BD6F-EA7E3AB144DC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2AFB7-F892-4069-8B1E-47E2AF2B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0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79A798-F3E5-4C68-B36D-89F4CCEAA57C}"/>
              </a:ext>
            </a:extLst>
          </p:cNvPr>
          <p:cNvGrpSpPr/>
          <p:nvPr userDrawn="1"/>
        </p:nvGrpSpPr>
        <p:grpSpPr>
          <a:xfrm>
            <a:off x="76200" y="57150"/>
            <a:ext cx="1013698" cy="957452"/>
            <a:chOff x="872252" y="518999"/>
            <a:chExt cx="1013698" cy="957452"/>
          </a:xfrm>
        </p:grpSpPr>
        <p:grpSp>
          <p:nvGrpSpPr>
            <p:cNvPr id="5" name="组合 19">
              <a:extLst>
                <a:ext uri="{FF2B5EF4-FFF2-40B4-BE49-F238E27FC236}">
                  <a16:creationId xmlns:a16="http://schemas.microsoft.com/office/drawing/2014/main" id="{F1A20402-4581-45C3-A677-B3D1F1CCCBC7}"/>
                </a:ext>
              </a:extLst>
            </p:cNvPr>
            <p:cNvGrpSpPr/>
            <p:nvPr userDrawn="1"/>
          </p:nvGrpSpPr>
          <p:grpSpPr>
            <a:xfrm>
              <a:off x="872252" y="518999"/>
              <a:ext cx="1013698" cy="957452"/>
              <a:chOff x="304800" y="673100"/>
              <a:chExt cx="4000500" cy="4000500"/>
            </a:xfrm>
            <a:effectLst/>
          </p:grpSpPr>
          <p:sp>
            <p:nvSpPr>
              <p:cNvPr id="8" name="同心圆 20">
                <a:extLst>
                  <a:ext uri="{FF2B5EF4-FFF2-40B4-BE49-F238E27FC236}">
                    <a16:creationId xmlns:a16="http://schemas.microsoft.com/office/drawing/2014/main" id="{1442EEC3-8307-4C2C-8DD3-ABE786107A76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 dirty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9" name="椭圆 21">
                <a:extLst>
                  <a:ext uri="{FF2B5EF4-FFF2-40B4-BE49-F238E27FC236}">
                    <a16:creationId xmlns:a16="http://schemas.microsoft.com/office/drawing/2014/main" id="{2F1F9FE0-45B6-4831-A792-4362DC0CFCD1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6" name="椭圆 21">
              <a:extLst>
                <a:ext uri="{FF2B5EF4-FFF2-40B4-BE49-F238E27FC236}">
                  <a16:creationId xmlns:a16="http://schemas.microsoft.com/office/drawing/2014/main" id="{C3398C1C-2A38-4E31-94CC-F6ED2A42CB0A}"/>
                </a:ext>
              </a:extLst>
            </p:cNvPr>
            <p:cNvSpPr/>
            <p:nvPr userDrawn="1"/>
          </p:nvSpPr>
          <p:spPr>
            <a:xfrm>
              <a:off x="990656" y="623581"/>
              <a:ext cx="760556" cy="744556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/>
              <a:endParaRPr lang="zh-CN" altLang="en-US" sz="3200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F0EB59-5636-47E3-A141-AC401A0A9EAC}"/>
              </a:ext>
            </a:extLst>
          </p:cNvPr>
          <p:cNvGrpSpPr/>
          <p:nvPr userDrawn="1"/>
        </p:nvGrpSpPr>
        <p:grpSpPr>
          <a:xfrm>
            <a:off x="8458200" y="76200"/>
            <a:ext cx="3518263" cy="320277"/>
            <a:chOff x="3043127" y="85203"/>
            <a:chExt cx="3567634" cy="61610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id="{B3A523BB-82CB-4A3F-A382-9C5F04A4E008}"/>
                </a:ext>
              </a:extLst>
            </p:cNvPr>
            <p:cNvSpPr/>
            <p:nvPr userDrawn="1"/>
          </p:nvSpPr>
          <p:spPr>
            <a:xfrm rot="10587819">
              <a:off x="3043127" y="85203"/>
              <a:ext cx="596039" cy="616106"/>
            </a:xfrm>
            <a:custGeom>
              <a:avLst/>
              <a:gdLst>
                <a:gd name="connsiteX0" fmla="*/ 553612 w 553612"/>
                <a:gd name="connsiteY0" fmla="*/ 579272 h 579272"/>
                <a:gd name="connsiteX1" fmla="*/ 0 w 553612"/>
                <a:gd name="connsiteY1" fmla="*/ 545059 h 579272"/>
                <a:gd name="connsiteX2" fmla="*/ 0 w 553612"/>
                <a:gd name="connsiteY2" fmla="*/ 0 h 579272"/>
                <a:gd name="connsiteX3" fmla="*/ 543847 w 553612"/>
                <a:gd name="connsiteY3" fmla="*/ 475383 h 57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612" h="579272">
                  <a:moveTo>
                    <a:pt x="553612" y="579272"/>
                  </a:moveTo>
                  <a:lnTo>
                    <a:pt x="0" y="545059"/>
                  </a:lnTo>
                  <a:lnTo>
                    <a:pt x="0" y="0"/>
                  </a:lnTo>
                  <a:cubicBezTo>
                    <a:pt x="268264" y="0"/>
                    <a:pt x="492084" y="204083"/>
                    <a:pt x="543847" y="4753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id="{D1CAC7B2-0E2B-4EFC-828A-DF74997AB8FF}"/>
                </a:ext>
              </a:extLst>
            </p:cNvPr>
            <p:cNvSpPr/>
            <p:nvPr userDrawn="1"/>
          </p:nvSpPr>
          <p:spPr>
            <a:xfrm>
              <a:off x="3557257" y="103494"/>
              <a:ext cx="3053504" cy="578849"/>
            </a:xfrm>
            <a:custGeom>
              <a:avLst/>
              <a:gdLst>
                <a:gd name="connsiteX0" fmla="*/ 0 w 3053504"/>
                <a:gd name="connsiteY0" fmla="*/ 0 h 578849"/>
                <a:gd name="connsiteX1" fmla="*/ 3053504 w 3053504"/>
                <a:gd name="connsiteY1" fmla="*/ 0 h 578849"/>
                <a:gd name="connsiteX2" fmla="*/ 3053504 w 3053504"/>
                <a:gd name="connsiteY2" fmla="*/ 300188 h 578849"/>
                <a:gd name="connsiteX3" fmla="*/ 3034887 w 3053504"/>
                <a:gd name="connsiteY3" fmla="*/ 295401 h 578849"/>
                <a:gd name="connsiteX4" fmla="*/ 2802783 w 3053504"/>
                <a:gd name="connsiteY4" fmla="*/ 272003 h 578849"/>
                <a:gd name="connsiteX5" fmla="*/ 2070207 w 3053504"/>
                <a:gd name="connsiteY5" fmla="*/ 534991 h 578849"/>
                <a:gd name="connsiteX6" fmla="*/ 2021951 w 3053504"/>
                <a:gd name="connsiteY6" fmla="*/ 578849 h 578849"/>
                <a:gd name="connsiteX7" fmla="*/ 0 w 3053504"/>
                <a:gd name="connsiteY7" fmla="*/ 578849 h 57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504" h="578849">
                  <a:moveTo>
                    <a:pt x="0" y="0"/>
                  </a:moveTo>
                  <a:lnTo>
                    <a:pt x="3053504" y="0"/>
                  </a:lnTo>
                  <a:lnTo>
                    <a:pt x="3053504" y="300188"/>
                  </a:lnTo>
                  <a:lnTo>
                    <a:pt x="3034887" y="295401"/>
                  </a:lnTo>
                  <a:cubicBezTo>
                    <a:pt x="2959916" y="280060"/>
                    <a:pt x="2882290" y="272003"/>
                    <a:pt x="2802783" y="272003"/>
                  </a:cubicBezTo>
                  <a:cubicBezTo>
                    <a:pt x="2524509" y="272003"/>
                    <a:pt x="2269285" y="370697"/>
                    <a:pt x="2070207" y="534991"/>
                  </a:cubicBezTo>
                  <a:lnTo>
                    <a:pt x="2021951" y="578849"/>
                  </a:lnTo>
                  <a:lnTo>
                    <a:pt x="0" y="5788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8965215" y="76200"/>
            <a:ext cx="2597331" cy="3202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1" smtClean="0">
                <a:solidFill>
                  <a:schemeClr val="tx1"/>
                </a:solidFill>
                <a:effectLst/>
              </a:rPr>
              <a:pPr/>
              <a:t>18-Nov-20 10:43 AM</a:t>
            </a:fld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D3D681F4-21F1-4FFB-AC71-7BC967AD0433}"/>
              </a:ext>
            </a:extLst>
          </p:cNvPr>
          <p:cNvSpPr/>
          <p:nvPr userDrawn="1"/>
        </p:nvSpPr>
        <p:spPr>
          <a:xfrm>
            <a:off x="9829801" y="6172200"/>
            <a:ext cx="2209800" cy="5524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Abul</a:t>
            </a:r>
            <a:r>
              <a:rPr lang="en-US" sz="2400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Kalam</a:t>
            </a:r>
            <a:r>
              <a:rPr lang="en-US" sz="2400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 Azad</a:t>
            </a:r>
            <a:endParaRPr lang="en-US" sz="2400" b="1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8.gif"/><Relationship Id="rId7" Type="http://schemas.openxmlformats.org/officeDocument/2006/relationships/image" Target="../media/image25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10" Type="http://schemas.openxmlformats.org/officeDocument/2006/relationships/image" Target="../media/image17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7.gif"/><Relationship Id="rId7" Type="http://schemas.openxmlformats.org/officeDocument/2006/relationships/image" Target="../media/image23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6.gif"/><Relationship Id="rId4" Type="http://schemas.openxmlformats.org/officeDocument/2006/relationships/image" Target="../media/image22.gif"/><Relationship Id="rId9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gif"/><Relationship Id="rId12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18.gif"/><Relationship Id="rId10" Type="http://schemas.openxmlformats.org/officeDocument/2006/relationships/image" Target="../media/image26.gif"/><Relationship Id="rId4" Type="http://schemas.openxmlformats.org/officeDocument/2006/relationships/image" Target="../media/image21.gif"/><Relationship Id="rId9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gif"/><Relationship Id="rId7" Type="http://schemas.openxmlformats.org/officeDocument/2006/relationships/image" Target="../media/image34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3.gif"/><Relationship Id="rId10" Type="http://schemas.openxmlformats.org/officeDocument/2006/relationships/image" Target="../media/image37.png"/><Relationship Id="rId4" Type="http://schemas.openxmlformats.org/officeDocument/2006/relationships/image" Target="../media/image18.gif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5" Type="http://schemas.openxmlformats.org/officeDocument/2006/relationships/image" Target="../media/image49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13053" cy="447027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49" y="228600"/>
            <a:ext cx="87023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পাঠে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F831F-9A69-4C8C-BF1F-5EBE073DF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037"/>
          <a:stretch/>
        </p:blipFill>
        <p:spPr>
          <a:xfrm>
            <a:off x="838200" y="1219200"/>
            <a:ext cx="9482365" cy="4925254"/>
          </a:xfrm>
          <a:prstGeom prst="rect">
            <a:avLst/>
          </a:prstGeom>
        </p:spPr>
      </p:pic>
      <p:pic>
        <p:nvPicPr>
          <p:cNvPr id="9" name="Solar Panel 1-1">
            <a:hlinkClick r:id="" action="ppaction://media"/>
            <a:extLst>
              <a:ext uri="{FF2B5EF4-FFF2-40B4-BE49-F238E27FC236}">
                <a16:creationId xmlns:a16="http://schemas.microsoft.com/office/drawing/2014/main" id="{B129388B-6FF9-4D61-AD11-355745A074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524000"/>
            <a:ext cx="8534400" cy="45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1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4705" y="106022"/>
            <a:ext cx="51129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597" y="5658624"/>
            <a:ext cx="46900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চারদিকে চাঁদ ঘুরছে।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156920"/>
            <a:ext cx="268973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228C61-F0DC-4604-A3B9-16A86DFEA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309" y="924577"/>
            <a:ext cx="6349781" cy="4561823"/>
          </a:xfrm>
          <a:prstGeom prst="round2DiagRect">
            <a:avLst>
              <a:gd name="adj1" fmla="val 16667"/>
              <a:gd name="adj2" fmla="val 1700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14400" y="5633976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পৃথিবী সৌরজগতের একটি গ্রহ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199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2" grpId="0"/>
      <p:bldP spid="12" grpId="1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B924C23-9824-4D4C-B428-8B73B8378E6E}"/>
              </a:ext>
            </a:extLst>
          </p:cNvPr>
          <p:cNvSpPr/>
          <p:nvPr/>
        </p:nvSpPr>
        <p:spPr>
          <a:xfrm>
            <a:off x="4343400" y="2441128"/>
            <a:ext cx="3235325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D8EC42-011A-44CA-B13E-068264589028}"/>
              </a:ext>
            </a:extLst>
          </p:cNvPr>
          <p:cNvSpPr/>
          <p:nvPr/>
        </p:nvSpPr>
        <p:spPr>
          <a:xfrm>
            <a:off x="3581400" y="2064891"/>
            <a:ext cx="4572000" cy="2357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8890F8-8183-48FE-86B5-5C7C5B40D7C5}"/>
              </a:ext>
            </a:extLst>
          </p:cNvPr>
          <p:cNvSpPr/>
          <p:nvPr/>
        </p:nvSpPr>
        <p:spPr>
          <a:xfrm>
            <a:off x="2895600" y="1731516"/>
            <a:ext cx="5767388" cy="30718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728AC6-B372-411A-97DF-CB4C1316CAA6}"/>
              </a:ext>
            </a:extLst>
          </p:cNvPr>
          <p:cNvSpPr/>
          <p:nvPr/>
        </p:nvSpPr>
        <p:spPr>
          <a:xfrm>
            <a:off x="2362200" y="1474341"/>
            <a:ext cx="6951663" cy="37861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DF6F90-4E62-4ED8-9892-52E6D2EBDE4C}"/>
              </a:ext>
            </a:extLst>
          </p:cNvPr>
          <p:cNvSpPr/>
          <p:nvPr/>
        </p:nvSpPr>
        <p:spPr>
          <a:xfrm>
            <a:off x="1752600" y="1145728"/>
            <a:ext cx="8077200" cy="441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A686CF-8ADE-4A3C-95D3-C263F8C91485}"/>
              </a:ext>
            </a:extLst>
          </p:cNvPr>
          <p:cNvSpPr/>
          <p:nvPr/>
        </p:nvSpPr>
        <p:spPr>
          <a:xfrm>
            <a:off x="4953000" y="2736403"/>
            <a:ext cx="2109788" cy="100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pic>
        <p:nvPicPr>
          <p:cNvPr id="10" name="Picture 7" descr="F:\Science\Planet Picture\VirtualLearningGeographyYear4_files\venus__spinningA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764978"/>
            <a:ext cx="5000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Science\Planet Picture\earth__spinningA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062" y="2441128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:\Science\Planet Picture\mars__spinningA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2974528"/>
            <a:ext cx="625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:\Science\Planet Picture\VirtualLearningGeographyYear4_files\jupiter__spinningA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5400" y="274592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F:\Science\Planet Picture\VirtualLearningGeographyYear4_files\saturn__spinningA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83928"/>
            <a:ext cx="1143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B5ADDA7-63A3-44B6-A021-CABE3684038C}"/>
              </a:ext>
            </a:extLst>
          </p:cNvPr>
          <p:cNvSpPr/>
          <p:nvPr/>
        </p:nvSpPr>
        <p:spPr>
          <a:xfrm>
            <a:off x="1143000" y="840928"/>
            <a:ext cx="9144000" cy="510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B92EFA-C004-4DAA-9DF3-85917113462A}"/>
              </a:ext>
            </a:extLst>
          </p:cNvPr>
          <p:cNvSpPr/>
          <p:nvPr/>
        </p:nvSpPr>
        <p:spPr>
          <a:xfrm>
            <a:off x="685800" y="609600"/>
            <a:ext cx="10058400" cy="56415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pic>
        <p:nvPicPr>
          <p:cNvPr id="19" name="Picture 11" descr="F:\Science\Planet Picture\VirtualLearningGeographyYear4_files\pluto__spinningA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238" y="2060128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F:\Science\Planet Picture\VirtualLearningGeographyYear4_files\neptune__spinningA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2441128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F:\Science\Planet Picture\mercury__spinningA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898328"/>
            <a:ext cx="357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F:\Science\4sun_t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809" y="2898328"/>
            <a:ext cx="771474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62250" y="6210795"/>
            <a:ext cx="615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পৃথিবী এবং অন্যান্য গ্রহসমূহ সূর্যকে আবর্তন করে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IN" sz="24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962400" y="63061"/>
            <a:ext cx="4343400" cy="55996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10048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43943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 কয়টি?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2731" y="620350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5749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 -0.04398 C -0.11979 -0.04398 -0.15833 -0.01041 -0.15833 0.03125 C -0.15833 0.07292 -0.11979 0.10672 -0.072 0.10672 C -0.02435 0.10672 0.01472 0.07292 0.01472 0.03125 C 0.01472 -0.01041 -0.02435 -0.04398 -0.072 -0.04398 Z " pathEditMode="relative" rAng="0" ptsTypes="AAAAA">
                                      <p:cBhvr>
                                        <p:cTn id="6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6 -0.06805 C -0.18893 -0.06805 -0.24804 -0.01666 -0.24804 0.04769 C -0.24804 0.11227 -0.18893 0.16528 -0.11536 0.16528 C -0.04218 0.16528 0.0181 0.11227 0.0181 0.04769 C 0.0181 -0.01666 -0.04218 -0.06805 -0.11536 -0.06805 Z " pathEditMode="relative" rAng="0" ptsTypes="AAAAA">
                                      <p:cBhvr>
                                        <p:cTn id="8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2 -0.08935 C -0.26172 -0.08935 -0.34336 -0.01296 -0.34336 0.08241 C -0.34336 0.17686 -0.26172 0.2544 -0.16042 0.2544 C -0.05912 0.2544 0.02318 0.17686 0.02318 0.08241 C 0.02318 -0.01296 -0.05912 -0.08935 -0.16042 -0.08935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1 -0.21412 C -0.35846 -0.21412 -0.46315 -0.11505 -0.46315 0.00764 C -0.46315 0.13032 -0.35846 0.23032 -0.22891 0.23032 C -0.09974 0.23032 0.00586 0.13032 0.00586 0.00764 C 0.00586 -0.11505 -0.09974 -0.21412 -0.22891 -0.21412 Z " pathEditMode="relative" rAng="0" ptsTypes="AAAAA">
                                      <p:cBhvr>
                                        <p:cTn id="12" dur="1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2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56 -0.24098 C -0.4405 -0.24098 -0.56836 -0.11783 -0.56836 0.03472 C -0.56836 0.18703 -0.4405 0.31111 -0.28256 0.31111 C -0.12461 0.31111 0.00377 0.18703 0.00377 0.03472 C 0.00377 -0.11783 -0.12461 -0.24098 -0.28256 -0.24098 Z " pathEditMode="relative" rAng="0" ptsTypes="AAAAA">
                                      <p:cBhvr>
                                        <p:cTn id="14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75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47 -0.16111 C -0.46706 -0.16111 -0.61563 -0.01643 -0.61563 0.1625 C -0.61563 0.34097 -0.46706 0.48657 -0.28347 0.48657 C -0.10014 0.48657 0.04883 0.34097 0.04883 0.1625 C 0.04883 -0.01643 -0.10014 -0.16111 -0.28347 -0.16111 Z " pathEditMode="relative" rAng="0" ptsTypes="AAAAA">
                                      <p:cBhvr>
                                        <p:cTn id="16" dur="1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3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64 -0.28009 C -0.56367 -0.28009 -0.73138 -0.11389 -0.73138 0.09143 C -0.73138 0.29699 -0.56367 0.46435 -0.35664 0.46435 C -0.14974 0.46435 0.01823 0.29699 0.01823 0.09143 C 0.01823 -0.11389 -0.14974 -0.28009 -0.35664 -0.28009 Z " pathEditMode="relative" rAng="0" ptsTypes="AAAAA">
                                      <p:cBhvr>
                                        <p:cTn id="18" dur="1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062 -0.23912 C -0.61862 -0.23912 -0.80312 -0.05602 -0.80312 0.17153 C -0.80312 0.39815 -0.61862 0.58357 -0.39062 0.58357 C -0.16302 0.58357 0.02188 0.39815 0.02188 0.17153 C 0.02188 -0.05602 -0.16302 -0.23912 -0.39062 -0.23912 Z " pathEditMode="relative" rAng="0" ptsTypes="AAAAA">
                                      <p:cBhvr>
                                        <p:cTn id="20" dur="1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FD72FCC-1210-4386-AE7E-10FE879796B2}"/>
              </a:ext>
            </a:extLst>
          </p:cNvPr>
          <p:cNvSpPr/>
          <p:nvPr/>
        </p:nvSpPr>
        <p:spPr>
          <a:xfrm>
            <a:off x="1676400" y="689461"/>
            <a:ext cx="8763000" cy="5323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C0E822-5413-4F2C-B20B-A42EB998ECE2}"/>
              </a:ext>
            </a:extLst>
          </p:cNvPr>
          <p:cNvSpPr/>
          <p:nvPr/>
        </p:nvSpPr>
        <p:spPr>
          <a:xfrm>
            <a:off x="1676400" y="2126468"/>
            <a:ext cx="44958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4B304A-FBC5-4971-AC36-426BAD5623D8}"/>
              </a:ext>
            </a:extLst>
          </p:cNvPr>
          <p:cNvSpPr/>
          <p:nvPr/>
        </p:nvSpPr>
        <p:spPr>
          <a:xfrm>
            <a:off x="1676400" y="1364468"/>
            <a:ext cx="6096000" cy="3925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D6C3A0-2225-4647-80CC-8F62BD9AED32}"/>
              </a:ext>
            </a:extLst>
          </p:cNvPr>
          <p:cNvSpPr/>
          <p:nvPr/>
        </p:nvSpPr>
        <p:spPr>
          <a:xfrm>
            <a:off x="1676400" y="831068"/>
            <a:ext cx="81534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563EAF-B7CB-48A0-AF80-9981D8AA493F}"/>
              </a:ext>
            </a:extLst>
          </p:cNvPr>
          <p:cNvSpPr/>
          <p:nvPr/>
        </p:nvSpPr>
        <p:spPr>
          <a:xfrm>
            <a:off x="1676400" y="1745468"/>
            <a:ext cx="5181600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4C018D-3C79-4132-BCA4-04DCD9BF90E9}"/>
              </a:ext>
            </a:extLst>
          </p:cNvPr>
          <p:cNvSpPr/>
          <p:nvPr/>
        </p:nvSpPr>
        <p:spPr>
          <a:xfrm>
            <a:off x="1676400" y="907269"/>
            <a:ext cx="7391400" cy="47355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7C259F-C16D-41DB-AAE3-097C7B409D77}"/>
              </a:ext>
            </a:extLst>
          </p:cNvPr>
          <p:cNvSpPr/>
          <p:nvPr/>
        </p:nvSpPr>
        <p:spPr>
          <a:xfrm>
            <a:off x="1676400" y="2431268"/>
            <a:ext cx="3665538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D53F50-3E3E-4780-A38A-3B6500DAA357}"/>
              </a:ext>
            </a:extLst>
          </p:cNvPr>
          <p:cNvSpPr/>
          <p:nvPr/>
        </p:nvSpPr>
        <p:spPr>
          <a:xfrm>
            <a:off x="1676401" y="2812268"/>
            <a:ext cx="2963863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pic>
        <p:nvPicPr>
          <p:cNvPr id="10" name="Picture 2" descr="F:\Science\4sun_t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103" y="3118006"/>
            <a:ext cx="745195" cy="7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Science\Planet Picture\mercury__spinning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96466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:\Science\Planet Picture\mars__spinning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88846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:\Science\Planet Picture\earth__spinningA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88846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F:\Science\Planet Picture\VirtualLearningGeographyYear4_files\venus__spinningA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96466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F:\Science\Planet Picture\VirtualLearningGeographyYear4_files\jupiter__spinning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659868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F:\Science\Planet Picture\VirtualLearningGeographyYear4_files\neptune__spinningA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8846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F:\Science\Planet Picture\VirtualLearningGeographyYear4_files\pluto__spinningA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1" y="2888469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2429494" y="3556533"/>
            <a:ext cx="99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4133707" y="3650106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68864" y="2431268"/>
            <a:ext cx="84772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28830" y="3631418"/>
            <a:ext cx="134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F7AD09-C77E-4C07-BE33-A1F82107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4" y="2374118"/>
            <a:ext cx="1163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BD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33010" y="3860019"/>
            <a:ext cx="1608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97875" y="2474131"/>
            <a:ext cx="1042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197685" y="3710794"/>
            <a:ext cx="17526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384631" y="2364593"/>
            <a:ext cx="102393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712097" y="64283"/>
            <a:ext cx="469160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পাচ্ছ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5440" y="6021620"/>
            <a:ext cx="294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গ্রহসমূহ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B7AAD-858B-40D4-9C20-158B1227D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491" y="37956"/>
            <a:ext cx="5715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সূর্যের নিকটতম ও দূরবর্তী গ্রহ কোনটি?</a:t>
            </a:r>
            <a:endParaRPr lang="en-US" alt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29494" y="5930187"/>
            <a:ext cx="693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নিকটতম গ্রহ বুধ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দূরবর্তী গ্রহ </a:t>
            </a:r>
            <a:r>
              <a:rPr lang="bn-IN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Arrow: Down 1"/>
          <p:cNvSpPr/>
          <p:nvPr/>
        </p:nvSpPr>
        <p:spPr>
          <a:xfrm rot="19296661">
            <a:off x="3525132" y="2448818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9413" y="1809123"/>
            <a:ext cx="262009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harsh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কাছের</a:t>
            </a:r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গ্রহ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67800" y="838687"/>
            <a:ext cx="25933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harsh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en-US" sz="32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দূরের</a:t>
            </a:r>
            <a:r>
              <a:rPr lang="en-US" sz="32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গ্রহ </a:t>
            </a:r>
          </a:p>
        </p:txBody>
      </p:sp>
      <p:sp>
        <p:nvSpPr>
          <p:cNvPr id="36" name="Arrow: Down 53"/>
          <p:cNvSpPr/>
          <p:nvPr/>
        </p:nvSpPr>
        <p:spPr>
          <a:xfrm rot="449553">
            <a:off x="10474499" y="1482347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12" descr="Image result for rotating planet 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187" y="2914796"/>
            <a:ext cx="1039812" cy="7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build="p"/>
      <p:bldP spid="29" grpId="1" build="allAtOnce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2301875" y="31543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NikoshBAN" panose="02000000000000000000" pitchFamily="2" charset="0"/>
              </a:rPr>
              <a:t>সূর্য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1AA7D-45F6-4E29-ADBE-578B10CE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154363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alt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altLang="en-US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838200"/>
            <a:ext cx="2098250" cy="198120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14799" y="394855"/>
            <a:ext cx="3727813" cy="1015663"/>
            <a:chOff x="3837645" y="1089044"/>
            <a:chExt cx="3727813" cy="10156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3D9C8-28BA-4B4C-9926-CF575387364B}"/>
              </a:ext>
            </a:extLst>
          </p:cNvPr>
          <p:cNvSpPr/>
          <p:nvPr/>
        </p:nvSpPr>
        <p:spPr>
          <a:xfrm>
            <a:off x="1676400" y="3951288"/>
            <a:ext cx="6949629" cy="769441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সৌরজগতের গ্রহ সম্পর্কে ২ টি বাক্য লেখ।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486" y="1461351"/>
            <a:ext cx="1066800" cy="1066800"/>
          </a:xfrm>
          <a:prstGeom prst="rect">
            <a:avLst/>
          </a:prstGeom>
          <a:noFill/>
        </p:spPr>
      </p:pic>
      <p:pic>
        <p:nvPicPr>
          <p:cNvPr id="1027" name="Picture 3" descr="G:\Animated Picture\Science\Planet Picture\VirtualLearningGeographyYear4_files\jupiter__spinning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6693" y="996513"/>
            <a:ext cx="1600200" cy="1600200"/>
          </a:xfrm>
          <a:prstGeom prst="rect">
            <a:avLst/>
          </a:prstGeom>
          <a:noFill/>
        </p:spPr>
      </p:pic>
      <p:pic>
        <p:nvPicPr>
          <p:cNvPr id="1028" name="Picture 4" descr="G:\Animated Picture\Science\Planet Picture\VirtualLearningGeographyYear4_files\mars__spinning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907" y="3865404"/>
            <a:ext cx="1066800" cy="1066800"/>
          </a:xfrm>
          <a:prstGeom prst="rect">
            <a:avLst/>
          </a:prstGeom>
          <a:noFill/>
        </p:spPr>
      </p:pic>
      <p:pic>
        <p:nvPicPr>
          <p:cNvPr id="1030" name="Picture 6" descr="G:\Animated Picture\Science\Planet Picture\VirtualLearningGeographyYear4_files\neptune__spinning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8628" y="3622949"/>
            <a:ext cx="1295400" cy="1295400"/>
          </a:xfrm>
          <a:prstGeom prst="rect">
            <a:avLst/>
          </a:prstGeom>
          <a:noFill/>
        </p:spPr>
      </p:pic>
      <p:pic>
        <p:nvPicPr>
          <p:cNvPr id="1033" name="Picture 9" descr="G:\Animated Picture\Science\Planet Picture\VirtualLearningGeographyYear4_files\uranus__spinning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73631" y="3622949"/>
            <a:ext cx="1295400" cy="1295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8200" y="2538688"/>
            <a:ext cx="122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১. বুধ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53262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২. শুক্র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91834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৫. মঙ্গল </a:t>
            </a:r>
            <a:endParaRPr lang="en-US" sz="32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538688"/>
            <a:ext cx="139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পৃথিবী </a:t>
            </a:r>
            <a:endParaRPr lang="en-US" sz="32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16693" y="253262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৪. বৃহস্পতি </a:t>
            </a:r>
            <a:endParaRPr lang="en-US" sz="3200" dirty="0">
              <a:ln w="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91834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৬. শনি </a:t>
            </a:r>
            <a:endParaRPr lang="en-US" sz="32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6107" y="491834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৭. ইউরেনাস</a:t>
            </a:r>
            <a:endParaRPr lang="en-US" sz="32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77400" y="4918350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৮. নেপচুন </a:t>
            </a:r>
            <a:endParaRPr lang="en-US" sz="32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5228" y="414970"/>
            <a:ext cx="81534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চলো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bn-BD" sz="36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তের গ্রহগুলোর </a:t>
            </a:r>
            <a:r>
              <a:rPr lang="bn-BD" sz="36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 বলার চেষ্টা করিঃ- </a:t>
            </a:r>
            <a:endParaRPr lang="en-US" sz="36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4" descr="F:\Science\Planet Picture\mercury__spinning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476" y="1796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F:\Science\Planet Picture\VirtualLearningGeographyYear4_files\venus__spinningA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79" y="173252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Picture 12" descr="Image result for rotating planet 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598425"/>
            <a:ext cx="1904999" cy="13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814AC09-6156-458A-AFD5-B2AAD1D0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10287000" cy="5847232"/>
          </a:xfrm>
          <a:prstGeom prst="roundRect">
            <a:avLst>
              <a:gd name="adj" fmla="val 313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B924C23-9824-4D4C-B428-8B73B8378E6E}"/>
              </a:ext>
            </a:extLst>
          </p:cNvPr>
          <p:cNvSpPr/>
          <p:nvPr/>
        </p:nvSpPr>
        <p:spPr>
          <a:xfrm>
            <a:off x="4343400" y="2441128"/>
            <a:ext cx="3235325" cy="1600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D8EC42-011A-44CA-B13E-068264589028}"/>
              </a:ext>
            </a:extLst>
          </p:cNvPr>
          <p:cNvSpPr/>
          <p:nvPr/>
        </p:nvSpPr>
        <p:spPr>
          <a:xfrm>
            <a:off x="3581400" y="2064891"/>
            <a:ext cx="4572000" cy="23574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8890F8-8183-48FE-86B5-5C7C5B40D7C5}"/>
              </a:ext>
            </a:extLst>
          </p:cNvPr>
          <p:cNvSpPr/>
          <p:nvPr/>
        </p:nvSpPr>
        <p:spPr>
          <a:xfrm>
            <a:off x="2895600" y="1731516"/>
            <a:ext cx="5767388" cy="30718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728AC6-B372-411A-97DF-CB4C1316CAA6}"/>
              </a:ext>
            </a:extLst>
          </p:cNvPr>
          <p:cNvSpPr/>
          <p:nvPr/>
        </p:nvSpPr>
        <p:spPr>
          <a:xfrm>
            <a:off x="2362200" y="1474341"/>
            <a:ext cx="6951663" cy="378618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DF6F90-4E62-4ED8-9892-52E6D2EBDE4C}"/>
              </a:ext>
            </a:extLst>
          </p:cNvPr>
          <p:cNvSpPr/>
          <p:nvPr/>
        </p:nvSpPr>
        <p:spPr>
          <a:xfrm>
            <a:off x="1752600" y="1145728"/>
            <a:ext cx="8077200" cy="4419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A686CF-8ADE-4A3C-95D3-C263F8C91485}"/>
              </a:ext>
            </a:extLst>
          </p:cNvPr>
          <p:cNvSpPr/>
          <p:nvPr/>
        </p:nvSpPr>
        <p:spPr>
          <a:xfrm>
            <a:off x="4953000" y="2736403"/>
            <a:ext cx="2109788" cy="100012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pic>
        <p:nvPicPr>
          <p:cNvPr id="10" name="Picture 7" descr="F:\Science\Planet Picture\VirtualLearningGeographyYear4_files\venus__spinningA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764978"/>
            <a:ext cx="5000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Science\Planet Picture\earth__spinningA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062" y="2441128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:\Science\Planet Picture\mars__spinningA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2974528"/>
            <a:ext cx="6254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:\Science\Planet Picture\VirtualLearningGeographyYear4_files\jupiter__spinningA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5400" y="274592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F:\Science\Planet Picture\VirtualLearningGeographyYear4_files\saturn__spinningA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83928"/>
            <a:ext cx="1143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B5ADDA7-63A3-44B6-A021-CABE3684038C}"/>
              </a:ext>
            </a:extLst>
          </p:cNvPr>
          <p:cNvSpPr/>
          <p:nvPr/>
        </p:nvSpPr>
        <p:spPr>
          <a:xfrm>
            <a:off x="1143000" y="840928"/>
            <a:ext cx="9144000" cy="51054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B92EFA-C004-4DAA-9DF3-85917113462A}"/>
              </a:ext>
            </a:extLst>
          </p:cNvPr>
          <p:cNvSpPr/>
          <p:nvPr/>
        </p:nvSpPr>
        <p:spPr>
          <a:xfrm>
            <a:off x="685800" y="609600"/>
            <a:ext cx="10058400" cy="564152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dirty="0">
              <a:latin typeface="NikoshBAN"/>
            </a:endParaRPr>
          </a:p>
        </p:txBody>
      </p:sp>
      <p:pic>
        <p:nvPicPr>
          <p:cNvPr id="19" name="Picture 11" descr="F:\Science\Planet Picture\VirtualLearningGeographyYear4_files\pluto__spinningA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238" y="2060128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F:\Science\Planet Picture\VirtualLearningGeographyYear4_files\neptune__spinningA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2441128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F:\Science\Planet Picture\mercury__spinningA.gif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898328"/>
            <a:ext cx="357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581399" y="6165700"/>
            <a:ext cx="550306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পৃথিবী এবং অন্যান্য গ্রহসমূহ সূর্যকে আবর্তন করে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IN" sz="24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962400" y="63061"/>
            <a:ext cx="4343400" cy="55996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Picture 4" descr="G:\Animated Picture\Animated Picture\th__SUNZK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42731" y="2525843"/>
            <a:ext cx="1362869" cy="1323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0201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 -0.04398 C -0.11979 -0.04398 -0.15833 -0.01041 -0.15833 0.03125 C -0.15833 0.07292 -0.11979 0.10672 -0.072 0.10672 C -0.02435 0.10672 0.01472 0.07292 0.01472 0.03125 C 0.01472 -0.01041 -0.02435 -0.04398 -0.072 -0.04398 Z " pathEditMode="relative" rAng="0" ptsTypes="AAAAA">
                                      <p:cBhvr>
                                        <p:cTn id="6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6 -0.06805 C -0.18893 -0.06805 -0.24804 -0.01666 -0.24804 0.04769 C -0.24804 0.11227 -0.18893 0.16528 -0.11536 0.16528 C -0.04218 0.16528 0.0181 0.11227 0.0181 0.04769 C 0.0181 -0.01666 -0.04218 -0.06805 -0.11536 -0.06805 Z " pathEditMode="relative" rAng="0" ptsTypes="AAAAA">
                                      <p:cBhvr>
                                        <p:cTn id="8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2 -0.08935 C -0.26172 -0.08935 -0.34336 -0.01296 -0.34336 0.08241 C -0.34336 0.17686 -0.26172 0.2544 -0.16042 0.2544 C -0.05912 0.2544 0.02318 0.17686 0.02318 0.08241 C 0.02318 -0.01296 -0.05912 -0.08935 -0.16042 -0.08935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1 -0.21412 C -0.35846 -0.21412 -0.46315 -0.11505 -0.46315 0.00764 C -0.46315 0.13032 -0.35846 0.23032 -0.22891 0.23032 C -0.09974 0.23032 0.00586 0.13032 0.00586 0.00764 C 0.00586 -0.11505 -0.09974 -0.21412 -0.22891 -0.21412 Z " pathEditMode="relative" rAng="0" ptsTypes="AAAAA">
                                      <p:cBhvr>
                                        <p:cTn id="12" dur="1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2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56 -0.24098 C -0.4405 -0.24098 -0.56836 -0.11783 -0.56836 0.03472 C -0.56836 0.18703 -0.4405 0.31111 -0.28256 0.31111 C -0.12461 0.31111 0.00377 0.18703 0.00377 0.03472 C 0.00377 -0.11783 -0.12461 -0.24098 -0.28256 -0.24098 Z " pathEditMode="relative" rAng="0" ptsTypes="AAAAA">
                                      <p:cBhvr>
                                        <p:cTn id="14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75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47 -0.16111 C -0.46706 -0.16111 -0.61563 -0.01643 -0.61563 0.1625 C -0.61563 0.34097 -0.46706 0.48657 -0.28347 0.48657 C -0.10014 0.48657 0.04883 0.34097 0.04883 0.1625 C 0.04883 -0.01643 -0.10014 -0.16111 -0.28347 -0.16111 Z " pathEditMode="relative" rAng="0" ptsTypes="AAAAA">
                                      <p:cBhvr>
                                        <p:cTn id="16" dur="1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3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64 -0.28009 C -0.56367 -0.28009 -0.73138 -0.11389 -0.73138 0.09143 C -0.73138 0.29699 -0.56367 0.46435 -0.35664 0.46435 C -0.14974 0.46435 0.01823 0.29699 0.01823 0.09143 C 0.01823 -0.11389 -0.14974 -0.28009 -0.35664 -0.28009 Z " pathEditMode="relative" rAng="0" ptsTypes="AAAAA">
                                      <p:cBhvr>
                                        <p:cTn id="18" dur="1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062 -0.23912 C -0.61862 -0.23912 -0.80312 -0.05602 -0.80312 0.17153 C -0.80312 0.39815 -0.61862 0.58357 -0.39062 0.58357 C -0.16302 0.58357 0.02188 0.39815 0.02188 0.17153 C 0.02188 -0.05602 -0.16302 -0.23912 -0.39062 -0.23912 Z " pathEditMode="relative" rAng="0" ptsTypes="AAAAA">
                                      <p:cBhvr>
                                        <p:cTn id="20" dur="1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735497-942E-4866-AFDB-5FE660C3B4E5}"/>
              </a:ext>
            </a:extLst>
          </p:cNvPr>
          <p:cNvSpPr txBox="1"/>
          <p:nvPr/>
        </p:nvSpPr>
        <p:spPr>
          <a:xfrm>
            <a:off x="1144269" y="322810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F92CA-CA7E-4D11-A68E-92FAEA97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76" y="3722343"/>
            <a:ext cx="396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বুধ সূর্যের </a:t>
            </a:r>
            <a:r>
              <a:rPr lang="bn-IN" alt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bn-BD" alt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নিকটতম</a:t>
            </a:r>
            <a:r>
              <a:rPr lang="bn-IN" alt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সবচেয়ে ছোট গ্রহ</a:t>
            </a:r>
            <a:r>
              <a:rPr lang="en-US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1428681" y="293829"/>
            <a:ext cx="7467600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গ্রহের ছবি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F:\Science\Planet Picture\mercury__spinning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319" y="1945406"/>
            <a:ext cx="1229105" cy="1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:\Science\Planet Picture\VirtualLearningGeographyYear4_files\venus__spinning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459345"/>
            <a:ext cx="1835985" cy="178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214D5-E368-4D89-A438-85B15C49B307}"/>
              </a:ext>
            </a:extLst>
          </p:cNvPr>
          <p:cNvSpPr txBox="1"/>
          <p:nvPr/>
        </p:nvSpPr>
        <p:spPr>
          <a:xfrm>
            <a:off x="8626702" y="320506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18132" y="3677597"/>
            <a:ext cx="55452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সবচেয়ে উজ্জ্বল গ্রহ হ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যা শুকতারা বা সন্ধ্যাতারা নামে পরিচিত</a:t>
            </a:r>
            <a:r>
              <a:rPr lang="bn-IN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2150780" y="312055"/>
            <a:ext cx="576295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বুধ ও শুক্র গ্রহ সম্পর্কে কী জান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52D31-D9B9-44FD-B2B9-52F43BFC9779}"/>
              </a:ext>
            </a:extLst>
          </p:cNvPr>
          <p:cNvSpPr txBox="1"/>
          <p:nvPr/>
        </p:nvSpPr>
        <p:spPr>
          <a:xfrm>
            <a:off x="1774598" y="324285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থিবী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9994" y="4221972"/>
            <a:ext cx="6215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একমাত্র গ্রহ যেখানে প্রাণী বাস করে।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6998" y="2142797"/>
            <a:ext cx="1066800" cy="1066800"/>
          </a:xfrm>
          <a:prstGeom prst="rect">
            <a:avLst/>
          </a:prstGeom>
          <a:noFill/>
        </p:spPr>
      </p:pic>
      <p:pic>
        <p:nvPicPr>
          <p:cNvPr id="22" name="Picture 3" descr="G:\Animated Picture\Science\Planet Picture\VirtualLearningGeographyYear4_files\jupiter__spinning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1667946"/>
            <a:ext cx="1600200" cy="1600200"/>
          </a:xfrm>
          <a:prstGeom prst="rect">
            <a:avLst/>
          </a:prstGeom>
          <a:noFill/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3987" y="4178519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 সূর্যের সবচেয়ে বড় গ্রহ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A210B-D585-4CDC-B833-A59B9041289A}"/>
              </a:ext>
            </a:extLst>
          </p:cNvPr>
          <p:cNvSpPr txBox="1"/>
          <p:nvPr/>
        </p:nvSpPr>
        <p:spPr>
          <a:xfrm>
            <a:off x="7476203" y="3242857"/>
            <a:ext cx="325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1407950" y="303531"/>
            <a:ext cx="712617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গ্রহের ছবি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1893933" y="348771"/>
            <a:ext cx="5954667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গ্রহ সম্পর্কে কী জান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907" y="3805581"/>
            <a:ext cx="2434225" cy="2501744"/>
          </a:xfrm>
          <a:prstGeom prst="rect">
            <a:avLst/>
          </a:prstGeom>
        </p:spPr>
      </p:pic>
      <p:pic>
        <p:nvPicPr>
          <p:cNvPr id="28" name="Picture 2" descr="Image result for Venus star gif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5800" y="1066800"/>
            <a:ext cx="3548159" cy="21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star 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6832" y="1145504"/>
            <a:ext cx="2608878" cy="17590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tar 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6346" y="1357225"/>
            <a:ext cx="674063" cy="4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star 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26958" y="1072760"/>
            <a:ext cx="768626" cy="5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star 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5620" y="1449128"/>
            <a:ext cx="674063" cy="4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star 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11271" y="2300182"/>
            <a:ext cx="674063" cy="4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star 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79893" y="1066800"/>
            <a:ext cx="674063" cy="4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star 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42652" y="2221745"/>
            <a:ext cx="756314" cy="5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star 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39482" y="1826347"/>
            <a:ext cx="674063" cy="4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mage result for star 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24904" y="1645114"/>
            <a:ext cx="768626" cy="5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Image result for star 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6847" y="2184332"/>
            <a:ext cx="674063" cy="4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Image result for star 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4125" y="1924086"/>
            <a:ext cx="674063" cy="4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mage result for star 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61120" y="1802004"/>
            <a:ext cx="674063" cy="4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Image result for star 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8906" y="1515082"/>
            <a:ext cx="756314" cy="5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9601295" y="1295400"/>
            <a:ext cx="175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সন্ধ্যাতারা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994817" y="1916920"/>
            <a:ext cx="1005906" cy="79653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925242" y="482025"/>
            <a:ext cx="22761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গ্রহ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731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6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1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 tmFilter="0,0; .5, 0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751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11" grpId="0"/>
      <p:bldP spid="11" grpId="1"/>
      <p:bldP spid="12" grpId="0"/>
      <p:bldP spid="12" grpId="1"/>
      <p:bldP spid="17" grpId="0"/>
      <p:bldP spid="17" grpId="1"/>
      <p:bldP spid="19" grpId="0"/>
      <p:bldP spid="20" grpId="0"/>
      <p:bldP spid="23" grpId="0"/>
      <p:bldP spid="24" grpId="0"/>
      <p:bldP spid="25" grpId="0"/>
      <p:bldP spid="25" grpId="1"/>
      <p:bldP spid="26" grpId="0"/>
      <p:bldP spid="42" grpId="0"/>
      <p:bldP spid="42" grpId="1"/>
      <p:bldP spid="43" grpId="0" animBg="1"/>
      <p:bldP spid="4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9731" y="1189872"/>
            <a:ext cx="691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bn-BD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গ্রহগুলোর নাম লেখ।  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62400" y="241324"/>
            <a:ext cx="3727813" cy="940320"/>
            <a:chOff x="3837645" y="1089044"/>
            <a:chExt cx="3727813" cy="10156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IN" sz="6000" b="1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554" y="711484"/>
            <a:ext cx="2209800" cy="2265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752600"/>
            <a:ext cx="5638800" cy="4810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17275" y="3929199"/>
            <a:ext cx="762103" cy="321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বু্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7898" y="3472379"/>
            <a:ext cx="595896" cy="321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4921" y="3382299"/>
            <a:ext cx="701589" cy="321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0417" y="4695579"/>
            <a:ext cx="588961" cy="321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মঙল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6358" y="5017551"/>
            <a:ext cx="820781" cy="321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3058" y="3674703"/>
            <a:ext cx="743730" cy="321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7921" y="1811041"/>
            <a:ext cx="898898" cy="321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4734" y="3845866"/>
            <a:ext cx="961314" cy="321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017" y="2017869"/>
            <a:ext cx="352803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66"/>
          <a:stretch/>
        </p:blipFill>
        <p:spPr>
          <a:xfrm>
            <a:off x="3569088" y="1115291"/>
            <a:ext cx="5879712" cy="5337062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5" descr="3_0511-0903-1003-0820_Asian_Elementary_Student_Reading_a_Book_clipart_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143000"/>
            <a:ext cx="3035688" cy="27431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0" y="169206"/>
            <a:ext cx="5541486" cy="821394"/>
            <a:chOff x="3837645" y="1097931"/>
            <a:chExt cx="3727813" cy="997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63251" y="1168394"/>
              <a:ext cx="3276600" cy="8599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latin typeface="NikoshBAN" pitchFamily="2" charset="0"/>
                  <a:cs typeface="NikoshBAN" pitchFamily="2" charset="0"/>
                </a:rPr>
                <a:t>পাঠ্য বইয়ের সাথে সংযোগ </a:t>
              </a:r>
              <a:endParaRPr lang="en-US" sz="4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2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881" y="3369495"/>
            <a:ext cx="5062459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সৌরজগতে কয়টি গ্রহ  রয়েছে?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875" y="4196351"/>
            <a:ext cx="168477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4069" y="4176830"/>
            <a:ext cx="155273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</a:t>
            </a:r>
            <a:r>
              <a:rPr lang="bn-IN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881" y="5068669"/>
            <a:ext cx="169976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4069" y="5019019"/>
            <a:ext cx="155273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463" y="1720614"/>
            <a:ext cx="1878481" cy="70788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192" y="1517808"/>
            <a:ext cx="244502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আট</a:t>
            </a:r>
            <a:r>
              <a:rPr lang="bn-BD" sz="4000" dirty="0" smtClean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9799" y="2078663"/>
            <a:ext cx="44386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063" y="3647419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11646" y="152400"/>
            <a:ext cx="3727813" cy="1015663"/>
            <a:chOff x="3837645" y="1089044"/>
            <a:chExt cx="3727813" cy="10156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19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316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5611" y="695559"/>
            <a:ext cx="1724894" cy="1982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21077" y="3079823"/>
            <a:ext cx="4873963" cy="320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6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ইউরেনাস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নেপচুন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/১১/২০১৯ ইং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30" y="1893414"/>
            <a:ext cx="1181070" cy="4785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553797"/>
            <a:ext cx="2843252" cy="2265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56E14-2A23-4B99-ADC6-CD4BCC6E4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357" y="553797"/>
            <a:ext cx="1266833" cy="1439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288223"/>
            <a:ext cx="553643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6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1052" y="311142"/>
            <a:ext cx="307181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881" y="3369495"/>
            <a:ext cx="6274919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সূর্যের সবচেয়ে নিকটতম গ্রহ কোনটি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875" y="4196351"/>
            <a:ext cx="168477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4069" y="4176830"/>
            <a:ext cx="155273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lang="bn-IN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881" y="5068669"/>
            <a:ext cx="192537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বৃহস্পতি  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4069" y="5019019"/>
            <a:ext cx="155273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শনি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463" y="1720614"/>
            <a:ext cx="1878481" cy="70788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192" y="1517808"/>
            <a:ext cx="244502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9799" y="2078663"/>
            <a:ext cx="44386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063" y="3647419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11646" y="152400"/>
            <a:ext cx="3727813" cy="1015663"/>
            <a:chOff x="3837645" y="1089044"/>
            <a:chExt cx="3727813" cy="10156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910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881" y="3369495"/>
            <a:ext cx="5062459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সূর্যের কততম গ্রহ?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875" y="4196351"/>
            <a:ext cx="168477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4069" y="4176830"/>
            <a:ext cx="155273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881" y="5068669"/>
            <a:ext cx="169976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4069" y="5019019"/>
            <a:ext cx="155273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600" dirty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463" y="1720614"/>
            <a:ext cx="1878481" cy="70788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192" y="1517808"/>
            <a:ext cx="244502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40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9799" y="2078663"/>
            <a:ext cx="44386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063" y="3647419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11646" y="152400"/>
            <a:ext cx="3727813" cy="1015663"/>
            <a:chOff x="3837645" y="1089044"/>
            <a:chExt cx="3727813" cy="10156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837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285" y="3657600"/>
            <a:ext cx="599277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নিকটতম জ্যোতিষ্ক কোনটি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198275" y="4393393"/>
            <a:ext cx="1459325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05469" y="4373872"/>
            <a:ext cx="127059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2183285" y="5252908"/>
            <a:ext cx="192836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05469" y="5203258"/>
            <a:ext cx="127059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শুক্র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2378" y="1911920"/>
            <a:ext cx="19307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3146" y="1511811"/>
            <a:ext cx="2229201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4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চাঁদ </a:t>
            </a:r>
            <a:r>
              <a:rPr lang="bn-BD" sz="44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1567" y="4012851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11646" y="152400"/>
            <a:ext cx="3727813" cy="1015663"/>
            <a:chOff x="3837645" y="1089044"/>
            <a:chExt cx="3727813" cy="10156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9799" y="2078663"/>
            <a:ext cx="44386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44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1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176" y="3441514"/>
            <a:ext cx="5844206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কয়টি উপগ্রহ আছে</a:t>
            </a:r>
            <a:r>
              <a:rPr lang="as-IN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3" name="TextBox 2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2267735" y="4413203"/>
            <a:ext cx="161846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6974929" y="4370630"/>
            <a:ext cx="171187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2267735" y="5410880"/>
            <a:ext cx="161846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974929" y="5361230"/>
            <a:ext cx="171187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6196" y="1805036"/>
            <a:ext cx="2209801" cy="70788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6196" y="1522382"/>
            <a:ext cx="269624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endParaRPr lang="en-US" sz="3600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6661" y="4736061"/>
            <a:ext cx="119653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11646" y="152400"/>
            <a:ext cx="3727813" cy="1015663"/>
            <a:chOff x="3837645" y="1089044"/>
            <a:chExt cx="3727813" cy="10156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9799" y="2078663"/>
            <a:ext cx="44386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655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10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141" y="1143000"/>
            <a:ext cx="277468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শুন্যস্থন পূরণ করঃ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42112"/>
            <a:ext cx="5688837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সৌরজগতে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__________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_________ নেই। </a:t>
            </a:r>
          </a:p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পৃথিবী একটি ______। </a:t>
            </a:r>
          </a:p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) চাঁদ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মাত্র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_________।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637" y="161511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3200" dirty="0" smtClean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937" y="2101467"/>
            <a:ext cx="142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  </a:t>
            </a:r>
            <a:endParaRPr lang="en-US" sz="3200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0618" y="255934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গ্রহ   </a:t>
            </a:r>
            <a:endParaRPr lang="en-US" sz="3200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4437" y="3113664"/>
            <a:ext cx="134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উপগ্রহ   </a:t>
            </a:r>
            <a:endParaRPr lang="en-US" sz="3200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21436" y="457200"/>
            <a:ext cx="3013364" cy="2456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922141" y="3782670"/>
            <a:ext cx="7307459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সৌরজগৎ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141" y="4367445"/>
            <a:ext cx="730529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সৌরজগতের গ্রহগুলোর নাম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2141" y="4952220"/>
            <a:ext cx="730529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পৃথিবীর উপগ্রহের নাম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141" y="6044625"/>
            <a:ext cx="730529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সূর্যের নিকটতম ও সবচেয়ে দূরের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গ্রহ দুটির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11646" y="152400"/>
            <a:ext cx="3727813" cy="1015663"/>
            <a:chOff x="3837645" y="1089044"/>
            <a:chExt cx="3727813" cy="101566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A7B7AAD-858B-40D4-9C20-158B1227D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03" y="5527032"/>
            <a:ext cx="1074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bn-BD" alt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alt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আকাশে শুকতারা এবং সন্ধ্যাতারা হিসেবে একটি বস্তু দেখি। একে কী বলে? </a:t>
            </a:r>
            <a:endParaRPr lang="en-US" alt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1001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981200"/>
            <a:ext cx="95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মিতু সূর্যকে কেন্দ্র করে ঘোরে এরূপ একটি জগতের কথা তার ছোট ভাইকে বললো। জগৎটি সম্পর্কে পাঁচটি বাক্য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6" y="3518120"/>
            <a:ext cx="3333750" cy="28860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62400" y="276114"/>
            <a:ext cx="3727813" cy="1015663"/>
            <a:chOff x="3837645" y="1089044"/>
            <a:chExt cx="3727813" cy="10156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6000" b="1" dirty="0" smtClean="0">
                  <a:ln w="11430"/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System-Home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518120"/>
            <a:ext cx="2713161" cy="26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151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304800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49" y="279737"/>
            <a:ext cx="87023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পাঠে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F831F-9A69-4C8C-BF1F-5EBE073DF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037"/>
          <a:stretch/>
        </p:blipFill>
        <p:spPr>
          <a:xfrm>
            <a:off x="838200" y="1219200"/>
            <a:ext cx="9482365" cy="4925254"/>
          </a:xfrm>
          <a:prstGeom prst="rect">
            <a:avLst/>
          </a:prstGeom>
        </p:spPr>
      </p:pic>
      <p:pic>
        <p:nvPicPr>
          <p:cNvPr id="7" name="Solar Panel 2-1">
            <a:hlinkClick r:id="" action="ppaction://media"/>
            <a:extLst>
              <a:ext uri="{FF2B5EF4-FFF2-40B4-BE49-F238E27FC236}">
                <a16:creationId xmlns:a16="http://schemas.microsoft.com/office/drawing/2014/main" id="{87A7286A-1570-4A45-BD62-C8FC6BB7AF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0238" b="10780"/>
          <a:stretch/>
        </p:blipFill>
        <p:spPr>
          <a:xfrm>
            <a:off x="1295399" y="1524000"/>
            <a:ext cx="8596745" cy="44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03;p36"/>
          <p:cNvSpPr/>
          <p:nvPr/>
        </p:nvSpPr>
        <p:spPr>
          <a:xfrm>
            <a:off x="2819400" y="1201861"/>
            <a:ext cx="6514828" cy="441322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2652" y="426233"/>
            <a:ext cx="623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36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Solar System Video_clip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292692"/>
            <a:ext cx="6019800" cy="3546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9590" y="381000"/>
            <a:ext cx="78954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4727" y="5760752"/>
            <a:ext cx="31263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3390" y="5764132"/>
            <a:ext cx="22068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বস্তুকণা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033" y="406486"/>
            <a:ext cx="968295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সূর্য ও তার চারপাশে ঘূর্ণায়মান এসব বস্তুকণা নিয়ে কী গঠিত?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461877" y="5937804"/>
            <a:ext cx="2426418" cy="13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84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4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4" grpId="0"/>
      <p:bldP spid="4" grpId="1"/>
      <p:bldP spid="6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umket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1140272"/>
            <a:ext cx="4953001" cy="4269928"/>
          </a:xfrm>
          <a:prstGeom prst="rect">
            <a:avLst/>
          </a:prstGeom>
          <a:ln w="88900" cap="sq" cmpd="thickThin">
            <a:solidFill>
              <a:srgbClr val="3A3AE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673998" y="228600"/>
            <a:ext cx="484400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পাচ্ছ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F7D82-6FB4-4906-8A25-F621AF8D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140272"/>
            <a:ext cx="5181599" cy="4269928"/>
          </a:xfrm>
          <a:prstGeom prst="rect">
            <a:avLst/>
          </a:prstGeom>
          <a:ln w="88900" cap="sq" cmpd="thickThin">
            <a:solidFill>
              <a:srgbClr val="3A3AE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2789500" y="5666509"/>
            <a:ext cx="6613002" cy="559961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, উপগ্রহ ইত্যাদি।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87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22CCE8-0B20-4B37-A711-3980CFAEBA01}"/>
              </a:ext>
            </a:extLst>
          </p:cNvPr>
          <p:cNvSpPr txBox="1"/>
          <p:nvPr/>
        </p:nvSpPr>
        <p:spPr>
          <a:xfrm>
            <a:off x="4876800" y="5334000"/>
            <a:ext cx="32742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সৌ</a:t>
            </a:r>
            <a:r>
              <a:rPr lang="en-US" sz="4400" b="1" dirty="0" err="1">
                <a:ln w="1905"/>
                <a:solidFill>
                  <a:srgbClr val="3A3AE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র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জ</a:t>
            </a:r>
            <a:r>
              <a:rPr lang="en-US" sz="4400" b="1" dirty="0" err="1">
                <a:ln w="1905"/>
                <a:solidFill>
                  <a:srgbClr val="3A3AE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গ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ৎ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330" y="1830721"/>
            <a:ext cx="5124069" cy="312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78241"/>
            <a:ext cx="2401602" cy="4740884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28112"/>
            <a:ext cx="945659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n w="0"/>
                <a:latin typeface="NikoshBAN"/>
              </a:rPr>
              <a:t>আজ</a:t>
            </a:r>
            <a:r>
              <a:rPr lang="en-US" sz="3200" dirty="0">
                <a:ln w="0"/>
                <a:latin typeface="NikoshBAN"/>
              </a:rPr>
              <a:t> </a:t>
            </a:r>
            <a:r>
              <a:rPr lang="en-US" sz="3200" dirty="0" err="1">
                <a:ln w="0"/>
                <a:latin typeface="NikoshBAN"/>
              </a:rPr>
              <a:t>আমরা</a:t>
            </a:r>
            <a:r>
              <a:rPr lang="en-US" sz="3200" dirty="0">
                <a:ln w="0"/>
                <a:latin typeface="NikoshBAN"/>
              </a:rPr>
              <a:t> </a:t>
            </a:r>
            <a:r>
              <a:rPr lang="en-US" sz="3200" dirty="0" err="1">
                <a:ln w="0"/>
                <a:latin typeface="NikoshBAN"/>
              </a:rPr>
              <a:t>সৌরজগ</a:t>
            </a:r>
            <a:r>
              <a:rPr lang="en-US" sz="3200" dirty="0">
                <a:ln w="0"/>
                <a:latin typeface="NikoshBAN"/>
              </a:rPr>
              <a:t>ৎ </a:t>
            </a:r>
            <a:r>
              <a:rPr lang="en-US" sz="3200" dirty="0" err="1">
                <a:ln w="0"/>
                <a:latin typeface="NikoshBAN"/>
              </a:rPr>
              <a:t>কী</a:t>
            </a:r>
            <a:r>
              <a:rPr lang="en-US" sz="3200" dirty="0">
                <a:ln w="0"/>
                <a:latin typeface="NikoshBAN"/>
              </a:rPr>
              <a:t> </a:t>
            </a:r>
            <a:r>
              <a:rPr lang="en-US" sz="3200" dirty="0" err="1">
                <a:ln w="0"/>
                <a:latin typeface="NikoshBAN"/>
              </a:rPr>
              <a:t>তা</a:t>
            </a:r>
            <a:r>
              <a:rPr lang="en-US" sz="3200" dirty="0">
                <a:ln w="0"/>
                <a:latin typeface="NikoshBAN"/>
              </a:rPr>
              <a:t> </a:t>
            </a:r>
            <a:r>
              <a:rPr lang="en-US" sz="3200" dirty="0" err="1">
                <a:ln w="0"/>
                <a:latin typeface="NikoshBAN"/>
              </a:rPr>
              <a:t>পড়ব</a:t>
            </a:r>
            <a:r>
              <a:rPr lang="en-US" sz="3200" dirty="0">
                <a:ln w="0"/>
                <a:latin typeface="NikoshBAN"/>
              </a:rPr>
              <a:t> </a:t>
            </a:r>
            <a:r>
              <a:rPr lang="en-US" sz="3200" dirty="0" err="1">
                <a:ln w="0"/>
                <a:latin typeface="NikoshBAN"/>
              </a:rPr>
              <a:t>বা</a:t>
            </a:r>
            <a:r>
              <a:rPr lang="en-US" sz="3200" dirty="0">
                <a:ln w="0"/>
                <a:latin typeface="NikoshBAN"/>
              </a:rPr>
              <a:t> </a:t>
            </a:r>
            <a:r>
              <a:rPr lang="en-US" sz="3200" dirty="0" err="1">
                <a:ln w="0"/>
                <a:latin typeface="NikoshBAN"/>
              </a:rPr>
              <a:t>সৌরজগ</a:t>
            </a:r>
            <a:r>
              <a:rPr lang="en-US" sz="3200" dirty="0">
                <a:ln w="0"/>
                <a:latin typeface="NikoshBAN"/>
              </a:rPr>
              <a:t>ৎ </a:t>
            </a:r>
            <a:r>
              <a:rPr lang="en-US" sz="3200" dirty="0" err="1">
                <a:ln w="0"/>
                <a:latin typeface="NikoshBAN"/>
              </a:rPr>
              <a:t>সম্পর্কে</a:t>
            </a:r>
            <a:r>
              <a:rPr lang="en-US" sz="3200" dirty="0">
                <a:ln w="0"/>
                <a:latin typeface="NikoshBAN"/>
              </a:rPr>
              <a:t> </a:t>
            </a:r>
            <a:r>
              <a:rPr lang="en-US" sz="3200" dirty="0" err="1">
                <a:ln w="0"/>
                <a:latin typeface="NikoshBAN"/>
              </a:rPr>
              <a:t>জানব</a:t>
            </a:r>
            <a:r>
              <a:rPr lang="en-US" sz="3200" dirty="0">
                <a:ln w="0"/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787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9539" y="3665481"/>
            <a:ext cx="85689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12.1.1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399539" y="2974026"/>
            <a:ext cx="5112568" cy="523890"/>
          </a:xfrm>
          <a:prstGeom prst="wedgeRoundRectCallout">
            <a:avLst>
              <a:gd name="adj1" fmla="val -54791"/>
              <a:gd name="adj2" fmla="val 181609"/>
              <a:gd name="adj3" fmla="val 16667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304800" y="228600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8200" y="690251"/>
            <a:ext cx="3727813" cy="1015663"/>
            <a:chOff x="3837645" y="1089044"/>
            <a:chExt cx="3727813" cy="10156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3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7818" y="188018"/>
            <a:ext cx="51129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5326" y="5715000"/>
            <a:ext cx="32657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6507" y="228600"/>
            <a:ext cx="268973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73475"/>
            <a:ext cx="10820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মহাবিশ্বের যে বিশালাকার বস্তুগলো সূর্যকে কেন্দ্র 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ঘুরছে তাকে কী 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0274" y="5468778"/>
            <a:ext cx="98298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সূর্য এবং তার চারদিকে ঘুর্ণায়মান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গ্রহ , উপগ্রহ , গ্রহাণু , ধুমকেতু , ধূলিকণা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গ্যাস নিয়ে সৌরজগৎ গঠিত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34" y="5729131"/>
            <a:ext cx="10940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0" y="5714724"/>
            <a:ext cx="1600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482025"/>
            <a:ext cx="7467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 চারিদিকে যে বস্তুগুলো ঘুরছে তাকে কী বলে?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5303" y="152400"/>
            <a:ext cx="43434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সৌরজতের কেন্দ্রে কী আছে?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7112" y="5743262"/>
            <a:ext cx="914400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04" y="1153918"/>
            <a:ext cx="5646296" cy="426080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1981200" y="2057400"/>
            <a:ext cx="4180175" cy="12269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01206" y="1737984"/>
            <a:ext cx="679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 w="11430"/>
                <a:latin typeface="NikoshBAN" pitchFamily="2" charset="0"/>
                <a:cs typeface="NikoshBAN" pitchFamily="2" charset="0"/>
              </a:rPr>
              <a:t>সূর্য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841369" y="2030371"/>
            <a:ext cx="2912231" cy="1144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825751" y="1765012"/>
            <a:ext cx="105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 w="11430"/>
                <a:latin typeface="NikoshBAN" pitchFamily="2" charset="0"/>
                <a:cs typeface="NikoshBAN" pitchFamily="2" charset="0"/>
              </a:rPr>
              <a:t>পৃথিবী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909049" y="4007829"/>
            <a:ext cx="1952390" cy="10088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96382" y="3688413"/>
            <a:ext cx="612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 w="11430"/>
                <a:latin typeface="NikoshBAN" pitchFamily="2" charset="0"/>
                <a:cs typeface="NikoshBAN" pitchFamily="2" charset="0"/>
              </a:rPr>
              <a:t>চাঁদ</a:t>
            </a:r>
          </a:p>
        </p:txBody>
      </p:sp>
    </p:spTree>
    <p:extLst>
      <p:ext uri="{BB962C8B-B14F-4D97-AF65-F5344CB8AC3E}">
        <p14:creationId xmlns:p14="http://schemas.microsoft.com/office/powerpoint/2010/main" val="13578537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3" grpId="0"/>
      <p:bldP spid="15" grpId="0"/>
      <p:bldP spid="15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2301875" y="31543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NikoshBAN" panose="02000000000000000000" pitchFamily="2" charset="0"/>
              </a:rPr>
              <a:t>সূর্য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B7AAD-858B-40D4-9C20-158B1227D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526559"/>
            <a:ext cx="491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BD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0049" y="584125"/>
            <a:ext cx="2343652" cy="20339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67200" y="345778"/>
            <a:ext cx="3727813" cy="1015663"/>
            <a:chOff x="3837645" y="1089044"/>
            <a:chExt cx="3727813" cy="10156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IN" sz="6000" b="1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1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B10E897-FEC5-4259-95BE-A4EE9173A150}"/>
              </a:ext>
            </a:extLst>
          </p:cNvPr>
          <p:cNvSpPr/>
          <p:nvPr/>
        </p:nvSpPr>
        <p:spPr>
          <a:xfrm>
            <a:off x="1981200" y="1371600"/>
            <a:ext cx="7315200" cy="3733800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n>
                <a:solidFill>
                  <a:srgbClr val="CC00CC"/>
                </a:solidFill>
              </a:ln>
              <a:latin typeface="NikoshBAN"/>
            </a:endParaRPr>
          </a:p>
        </p:txBody>
      </p:sp>
      <p:pic>
        <p:nvPicPr>
          <p:cNvPr id="3" name="Picture 2" descr="F:\Science\4sun_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:\Science\Planet Picture\earth__spinningA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685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886200" y="231208"/>
            <a:ext cx="47350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পাচ্ছ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464254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পৃথিবী সূর্যকে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কেন্দ্র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B0810-BA8B-4486-843F-3C50E21BB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914400"/>
            <a:ext cx="6400800" cy="383037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72F9F0-7622-4AF2-ACFB-536287942647}"/>
              </a:ext>
            </a:extLst>
          </p:cNvPr>
          <p:cNvSpPr txBox="1"/>
          <p:nvPr/>
        </p:nvSpPr>
        <p:spPr>
          <a:xfrm>
            <a:off x="4876800" y="168833"/>
            <a:ext cx="1752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2A5335-0B47-4B02-AB49-B9F8FACF1B63}"/>
              </a:ext>
            </a:extLst>
          </p:cNvPr>
          <p:cNvSpPr txBox="1"/>
          <p:nvPr/>
        </p:nvSpPr>
        <p:spPr>
          <a:xfrm>
            <a:off x="1371600" y="5105400"/>
            <a:ext cx="91440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13 -0.06389 C -0.34362 -0.06389 -0.47813 0.05787 -0.47813 0.20833 C -0.47813 0.3581 -0.34362 0.48055 -0.17813 0.48055 C -0.01276 0.48055 0.12188 0.3581 0.12188 0.20833 C 0.12188 0.05787 -0.01276 -0.06389 -0.17813 -0.06389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build="p"/>
      <p:bldP spid="6" grpId="1" build="allAtOnce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770</Words>
  <Application>Microsoft Office PowerPoint</Application>
  <PresentationFormat>Widescreen</PresentationFormat>
  <Paragraphs>207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微软雅黑</vt:lpstr>
      <vt:lpstr>Arial</vt:lpstr>
      <vt:lpstr>Calibri</vt:lpstr>
      <vt:lpstr>Edwardian Script ITC</vt:lpstr>
      <vt:lpstr>NikoshBAN</vt:lpstr>
      <vt:lpstr>SolaimanLipi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402</cp:revision>
  <dcterms:created xsi:type="dcterms:W3CDTF">2006-08-16T00:00:00Z</dcterms:created>
  <dcterms:modified xsi:type="dcterms:W3CDTF">2020-11-18T04:53:48Z</dcterms:modified>
</cp:coreProperties>
</file>