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1" r:id="rId2"/>
    <p:sldId id="273" r:id="rId3"/>
    <p:sldId id="272" r:id="rId4"/>
    <p:sldId id="274" r:id="rId5"/>
    <p:sldId id="276" r:id="rId6"/>
    <p:sldId id="277" r:id="rId7"/>
    <p:sldId id="275" r:id="rId8"/>
    <p:sldId id="278" r:id="rId9"/>
    <p:sldId id="280" r:id="rId10"/>
    <p:sldId id="281" r:id="rId11"/>
    <p:sldId id="265" r:id="rId12"/>
    <p:sldId id="282" r:id="rId13"/>
    <p:sldId id="266" r:id="rId14"/>
    <p:sldId id="28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>
        <p:scale>
          <a:sx n="86" d="100"/>
          <a:sy n="86" d="100"/>
        </p:scale>
        <p:origin x="1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11/18/2020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11/18/2020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11/18/2020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11/18/2020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11/18/2020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11/18/2020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11/18/2020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11/18/2020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11/18/2020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11/18/2020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11/18/2020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11/18/2020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11/18/2020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11/18/2020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11/18/2020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2757" y="1933832"/>
            <a:ext cx="8405127" cy="1828800"/>
          </a:xfrm>
        </p:spPr>
        <p:txBody>
          <a:bodyPr>
            <a:normAutofit/>
          </a:bodyPr>
          <a:lstStyle/>
          <a:p>
            <a:pPr algn="ctr"/>
            <a:r>
              <a:rPr lang="en-US" sz="9600" b="1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  <a:cs typeface="SutonnyMJ" pitchFamily="2" charset="0"/>
              </a:rPr>
              <a:t>স্বা</a:t>
            </a:r>
            <a:r>
              <a:rPr lang="en-US" sz="96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  <a:cs typeface="SutonnyMJ" pitchFamily="2" charset="0"/>
              </a:rPr>
              <a:t> গ ত ম</a:t>
            </a:r>
            <a:endParaRPr lang="en-US" sz="96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" panose="040409050D0802020404" pitchFamily="82" charset="0"/>
              <a:cs typeface="SutonnyMJ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349579" y="2199503"/>
            <a:ext cx="6573794" cy="1680519"/>
          </a:xfrm>
          <a:prstGeom prst="roundRect">
            <a:avLst/>
          </a:prstGeom>
          <a:noFill/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7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996" y="1824882"/>
            <a:ext cx="6895070" cy="3600311"/>
          </a:xfrm>
          <a:prstGeom prst="rect">
            <a:avLst/>
          </a:prstGeom>
          <a:ln>
            <a:solidFill>
              <a:schemeClr val="tx2">
                <a:lumMod val="95000"/>
                <a:lumOff val="5000"/>
              </a:schemeClr>
            </a:solidFill>
          </a:ln>
        </p:spPr>
      </p:pic>
      <p:sp>
        <p:nvSpPr>
          <p:cNvPr id="6" name="Title 12"/>
          <p:cNvSpPr>
            <a:spLocks noGrp="1"/>
          </p:cNvSpPr>
          <p:nvPr>
            <p:ph type="title"/>
          </p:nvPr>
        </p:nvSpPr>
        <p:spPr>
          <a:xfrm>
            <a:off x="1066799" y="272362"/>
            <a:ext cx="10058402" cy="79907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800" b="1" u="sng" dirty="0" err="1" smtClean="0"/>
              <a:t>ছয়</a:t>
            </a:r>
            <a:r>
              <a:rPr lang="en-US" sz="4800" b="1" u="sng" dirty="0" smtClean="0"/>
              <a:t> </a:t>
            </a:r>
            <a:r>
              <a:rPr lang="en-US" sz="4800" b="1" u="sng" dirty="0" err="1" smtClean="0"/>
              <a:t>ঋতুর</a:t>
            </a:r>
            <a:r>
              <a:rPr lang="en-US" sz="4800" b="1" u="sng" dirty="0" smtClean="0"/>
              <a:t> </a:t>
            </a:r>
            <a:r>
              <a:rPr lang="en-US" sz="4800" b="1" u="sng" dirty="0" err="1" smtClean="0"/>
              <a:t>দেশ</a:t>
            </a:r>
            <a:endParaRPr sz="48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526" y="1824882"/>
            <a:ext cx="3425911" cy="3508796"/>
          </a:xfrm>
          <a:prstGeom prst="rect">
            <a:avLst/>
          </a:prstGeom>
          <a:ln>
            <a:solidFill>
              <a:schemeClr val="tx2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4846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0"/>
            <a:ext cx="10058402" cy="12192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800" b="1" u="sng" dirty="0" err="1" smtClean="0"/>
              <a:t>যুক্তব্যাঞ্জন</a:t>
            </a:r>
            <a:endParaRPr lang="en-US" sz="4800" b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49" y="4868563"/>
            <a:ext cx="11039700" cy="914399"/>
          </a:xfrm>
          <a:prstGeom prst="rect">
            <a:avLst/>
          </a:prstGeom>
          <a:ln>
            <a:solidFill>
              <a:schemeClr val="tx2">
                <a:lumMod val="95000"/>
                <a:lumOff val="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852" y="1444239"/>
            <a:ext cx="11032372" cy="1430524"/>
          </a:xfrm>
          <a:prstGeom prst="rect">
            <a:avLst/>
          </a:prstGeom>
          <a:ln>
            <a:solidFill>
              <a:schemeClr val="tx2">
                <a:lumMod val="95000"/>
                <a:lumOff val="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655" y="2992008"/>
            <a:ext cx="11008766" cy="1642064"/>
          </a:xfrm>
          <a:prstGeom prst="rect">
            <a:avLst/>
          </a:prstGeom>
          <a:ln>
            <a:solidFill>
              <a:schemeClr val="tx2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66799" y="494271"/>
            <a:ext cx="10058402" cy="12192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u="sng" dirty="0" err="1" smtClean="0"/>
              <a:t>দলীয়</a:t>
            </a:r>
            <a:r>
              <a:rPr lang="en-US" sz="4800" b="1" u="sng" dirty="0" smtClean="0"/>
              <a:t> </a:t>
            </a:r>
            <a:r>
              <a:rPr lang="en-US" sz="4800" b="1" u="sng" dirty="0" err="1" smtClean="0"/>
              <a:t>কাজ</a:t>
            </a:r>
            <a:endParaRPr lang="en-US" sz="48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3405265" y="2598003"/>
            <a:ext cx="5794491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*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গ্রীষ্মকাল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সম্পর্কে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দুইটি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বাক্য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লিখ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।  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06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66799" y="494271"/>
            <a:ext cx="10058402" cy="12192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u="sng" dirty="0" err="1" smtClean="0"/>
              <a:t>মূল্যায়ন</a:t>
            </a:r>
            <a:endParaRPr lang="en-US" sz="48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303637" y="2828835"/>
            <a:ext cx="9584725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*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বাংলা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বছরের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কোন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কোন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মাস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নিয়ে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গ্রীষ্মকাল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হয়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?</a:t>
            </a:r>
          </a:p>
          <a:p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*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কখন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প্রচণ্ড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গরমে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নদী-নালা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শুকিয়ে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যায়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? 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66799" y="494271"/>
            <a:ext cx="10058402" cy="12192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u="sng" dirty="0" err="1" smtClean="0"/>
              <a:t>বাড়ির</a:t>
            </a:r>
            <a:r>
              <a:rPr lang="en-US" sz="4800" b="1" u="sng" dirty="0" smtClean="0"/>
              <a:t> </a:t>
            </a:r>
            <a:r>
              <a:rPr lang="en-US" sz="4800" b="1" u="sng" dirty="0" err="1" smtClean="0"/>
              <a:t>কাজ</a:t>
            </a:r>
            <a:endParaRPr lang="en-US" sz="48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011898" y="2785006"/>
            <a:ext cx="1022109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*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গ্রীষ্মকালে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কী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কী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ফল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পাওয়া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যায়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তাদের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একটি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তালিকা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তৈরি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করো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64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65212" y="0"/>
            <a:ext cx="10058402" cy="12192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শিক্ষক</a:t>
            </a:r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পরিচিতি</a:t>
            </a:r>
            <a:endParaRPr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2" y="2283940"/>
            <a:ext cx="10058400" cy="42291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en-US" b="1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মোসাঃ</a:t>
            </a:r>
            <a:r>
              <a:rPr lang="en-US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ইয়াছমিন</a:t>
            </a:r>
            <a:r>
              <a:rPr lang="en-US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আরা</a:t>
            </a:r>
            <a:endParaRPr lang="en-US" b="1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প্রধান</a:t>
            </a:r>
            <a:r>
              <a:rPr lang="en-US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শিক্ষক</a:t>
            </a:r>
            <a:r>
              <a:rPr lang="en-US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(</a:t>
            </a:r>
            <a:r>
              <a:rPr lang="en-US" b="1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চলতি</a:t>
            </a:r>
            <a:r>
              <a:rPr lang="en-US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দায়িত্ব</a:t>
            </a:r>
            <a:r>
              <a:rPr lang="en-US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বাঁশমুড়ি</a:t>
            </a:r>
            <a:r>
              <a:rPr lang="en-US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সরকারি</a:t>
            </a:r>
            <a:r>
              <a:rPr lang="en-US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প্রাথমিক</a:t>
            </a:r>
            <a:r>
              <a:rPr lang="en-US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বিদ্যালয়</a:t>
            </a:r>
            <a:endParaRPr lang="en-US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ঘোড়াঘাট</a:t>
            </a:r>
            <a:r>
              <a:rPr lang="en-US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দিনাজপুর</a:t>
            </a:r>
            <a:r>
              <a:rPr lang="en-US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।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ইমেইলঃ</a:t>
            </a:r>
            <a:r>
              <a:rPr lang="en-US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yeasminara.dinajpur@gmail.com</a:t>
            </a:r>
          </a:p>
          <a:p>
            <a:pPr marL="0" indent="0">
              <a:buNone/>
            </a:pP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271005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65212" y="0"/>
            <a:ext cx="10058402" cy="12192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</a:t>
            </a:r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পরিচিতি</a:t>
            </a:r>
            <a:endParaRPr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52617" y="1219200"/>
            <a:ext cx="8785654" cy="5082746"/>
          </a:xfrm>
          <a:ln w="9525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sz="3200" b="1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শ্রেণিঃ</a:t>
            </a:r>
            <a:r>
              <a:rPr lang="en-US" sz="32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দ্বিতীয়</a:t>
            </a:r>
            <a:endParaRPr lang="en-US" sz="3200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sz="3200" b="1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বিষয়ঃ</a:t>
            </a:r>
            <a:r>
              <a:rPr lang="en-US" sz="32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আমার</a:t>
            </a:r>
            <a:r>
              <a:rPr lang="en-US" sz="32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বাংলা</a:t>
            </a:r>
            <a:r>
              <a:rPr lang="en-US" sz="32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বই</a:t>
            </a:r>
            <a:endParaRPr lang="en-US" sz="3200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sz="3200" b="1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পাঠের</a:t>
            </a:r>
            <a:r>
              <a:rPr lang="en-US" sz="32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শিরোনামঃ</a:t>
            </a:r>
            <a:r>
              <a:rPr lang="en-US" sz="32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ছয়</a:t>
            </a:r>
            <a:r>
              <a:rPr lang="en-US" sz="32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ঋতুর</a:t>
            </a:r>
            <a:r>
              <a:rPr lang="en-US" sz="32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দেশ</a:t>
            </a:r>
            <a:endParaRPr lang="en-US" sz="3200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sz="3200" b="1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পাঠ্যাংশঃ</a:t>
            </a:r>
            <a:r>
              <a:rPr lang="en-US" sz="32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পিরিয়ড-৩ (</a:t>
            </a:r>
            <a:r>
              <a:rPr lang="en-US" sz="3200" i="1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বাংলা</a:t>
            </a:r>
            <a:r>
              <a:rPr lang="en-US" sz="3200" i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i="1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বছর</a:t>
            </a:r>
            <a:r>
              <a:rPr lang="en-US" sz="3200" i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i="1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বৈশাখ</a:t>
            </a:r>
            <a:r>
              <a:rPr lang="en-US" sz="3200" i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i="1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মাস</a:t>
            </a:r>
            <a:r>
              <a:rPr lang="en-US" sz="3200" i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……………………………</a:t>
            </a:r>
            <a:r>
              <a:rPr lang="en-US" sz="3200" i="1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জানমালেরও</a:t>
            </a:r>
            <a:r>
              <a:rPr lang="en-US" sz="3200" i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ক্ষতি</a:t>
            </a:r>
            <a:r>
              <a:rPr lang="en-US" sz="3200" i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i="1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হয়</a:t>
            </a:r>
            <a:r>
              <a:rPr lang="en-US" sz="32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US" sz="3200" b="1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পৃষ্ঠাঃ</a:t>
            </a:r>
            <a:r>
              <a:rPr lang="en-US" sz="32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৫৬</a:t>
            </a:r>
          </a:p>
        </p:txBody>
      </p:sp>
    </p:spTree>
    <p:extLst>
      <p:ext uri="{BB962C8B-B14F-4D97-AF65-F5344CB8AC3E}">
        <p14:creationId xmlns:p14="http://schemas.microsoft.com/office/powerpoint/2010/main" val="285398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52617" y="1481773"/>
            <a:ext cx="9984259" cy="45704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1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বাংলা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বারো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মাস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ছয়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ঋতুর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নাম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শুনে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মনে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রাখতে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পারবে</a:t>
            </a:r>
            <a:endParaRPr lang="en-US" sz="24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বাংলা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বারো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মাস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ছয়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ঋতুর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নাম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শুদ্ধভাবে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বলতে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পারবে</a:t>
            </a:r>
            <a:endParaRPr lang="en-US" sz="24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যুক্তব্যাঞ্জন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পড়তে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লিখতে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পারবে</a:t>
            </a:r>
            <a:endParaRPr lang="en-US" sz="24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বাংলা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বারো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মাস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ছয়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ঋতুর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নাম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পড়তে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লিখতে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পারবে</a:t>
            </a:r>
            <a:endParaRPr lang="en-US" sz="24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বাংলা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ছয়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ঋতু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সংশ্লিষ্ট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প্রশ্নের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উত্তর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লিখতে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পারবে</a:t>
            </a:r>
            <a:endParaRPr lang="en-US" sz="24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12"/>
          <p:cNvSpPr>
            <a:spLocks noGrp="1"/>
          </p:cNvSpPr>
          <p:nvPr>
            <p:ph type="title"/>
          </p:nvPr>
        </p:nvSpPr>
        <p:spPr>
          <a:xfrm>
            <a:off x="1066799" y="0"/>
            <a:ext cx="10058402" cy="12192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শিখন</a:t>
            </a:r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ফল</a:t>
            </a:r>
            <a:endParaRPr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268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7166919" y="1304541"/>
            <a:ext cx="1409695" cy="1594022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কার্তিক</a:t>
            </a:r>
            <a:endParaRPr lang="en-US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5507637" y="2758648"/>
            <a:ext cx="1062681" cy="1594022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চৈত্র</a:t>
            </a:r>
            <a:endParaRPr lang="en-US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4270991" y="1867416"/>
            <a:ext cx="1333042" cy="1594022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বৈশাখ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>
            <a:off x="6717434" y="2109790"/>
            <a:ext cx="1062681" cy="15940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পৌষ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>
            <a:off x="8295802" y="906677"/>
            <a:ext cx="1258989" cy="1594022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ফাল্গুন</a:t>
            </a:r>
            <a:endParaRPr lang="en-US" b="1" dirty="0">
              <a:solidFill>
                <a:schemeClr val="tx2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Oval 14"/>
          <p:cNvSpPr/>
          <p:nvPr/>
        </p:nvSpPr>
        <p:spPr>
          <a:xfrm>
            <a:off x="5351224" y="1476633"/>
            <a:ext cx="1685174" cy="1594022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অগ্রহায়ণ</a:t>
            </a:r>
            <a:endParaRPr lang="en-US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val 15"/>
          <p:cNvSpPr/>
          <p:nvPr/>
        </p:nvSpPr>
        <p:spPr>
          <a:xfrm>
            <a:off x="7755273" y="154416"/>
            <a:ext cx="1062681" cy="1594022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জৈষ্ঠ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Oval 16"/>
          <p:cNvSpPr/>
          <p:nvPr/>
        </p:nvSpPr>
        <p:spPr>
          <a:xfrm>
            <a:off x="3489956" y="178210"/>
            <a:ext cx="1280488" cy="171450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আষাঢ়</a:t>
            </a:r>
            <a:endParaRPr lang="en-US" b="1" dirty="0">
              <a:solidFill>
                <a:schemeClr val="tx2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Oval 17"/>
          <p:cNvSpPr/>
          <p:nvPr/>
        </p:nvSpPr>
        <p:spPr>
          <a:xfrm>
            <a:off x="4685733" y="333896"/>
            <a:ext cx="1062681" cy="15940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মাঘ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62827" y="135677"/>
            <a:ext cx="1137576" cy="181335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শ্রাবণ</a:t>
            </a:r>
            <a:endParaRPr lang="en-US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Oval 19"/>
          <p:cNvSpPr/>
          <p:nvPr/>
        </p:nvSpPr>
        <p:spPr>
          <a:xfrm>
            <a:off x="3466516" y="1312779"/>
            <a:ext cx="1062681" cy="159402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ভাদ্র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Oval 20"/>
          <p:cNvSpPr/>
          <p:nvPr/>
        </p:nvSpPr>
        <p:spPr>
          <a:xfrm>
            <a:off x="6565165" y="21891"/>
            <a:ext cx="1367222" cy="1669191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আশ্বিন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5" name="Curved Connector 24"/>
          <p:cNvCxnSpPr>
            <a:stCxn id="9" idx="4"/>
          </p:cNvCxnSpPr>
          <p:nvPr/>
        </p:nvCxnSpPr>
        <p:spPr>
          <a:xfrm rot="5400000">
            <a:off x="4873548" y="5247730"/>
            <a:ext cx="2060490" cy="27037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13" idx="4"/>
          </p:cNvCxnSpPr>
          <p:nvPr/>
        </p:nvCxnSpPr>
        <p:spPr>
          <a:xfrm rot="5400000">
            <a:off x="5242025" y="4196342"/>
            <a:ext cx="2499280" cy="1514221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5" idx="4"/>
          </p:cNvCxnSpPr>
          <p:nvPr/>
        </p:nvCxnSpPr>
        <p:spPr>
          <a:xfrm rot="5400000">
            <a:off x="5192637" y="3474535"/>
            <a:ext cx="3255102" cy="2103159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stCxn id="14" idx="4"/>
          </p:cNvCxnSpPr>
          <p:nvPr/>
        </p:nvCxnSpPr>
        <p:spPr>
          <a:xfrm rot="5400000">
            <a:off x="5526927" y="2804723"/>
            <a:ext cx="3702394" cy="3094347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stCxn id="10" idx="4"/>
          </p:cNvCxnSpPr>
          <p:nvPr/>
        </p:nvCxnSpPr>
        <p:spPr>
          <a:xfrm rot="16200000" flipH="1">
            <a:off x="4053183" y="4345766"/>
            <a:ext cx="2692228" cy="923571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20" idx="4"/>
          </p:cNvCxnSpPr>
          <p:nvPr/>
        </p:nvCxnSpPr>
        <p:spPr>
          <a:xfrm rot="16200000" flipH="1">
            <a:off x="3327393" y="3577265"/>
            <a:ext cx="3246865" cy="1905936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/>
          <p:nvPr/>
        </p:nvCxnSpPr>
        <p:spPr>
          <a:xfrm rot="16200000" flipH="1">
            <a:off x="3465355" y="3581096"/>
            <a:ext cx="3097557" cy="1633633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/>
          <p:nvPr/>
        </p:nvCxnSpPr>
        <p:spPr>
          <a:xfrm rot="16200000" flipH="1">
            <a:off x="4278438" y="4342602"/>
            <a:ext cx="2593639" cy="614539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15" idx="4"/>
          </p:cNvCxnSpPr>
          <p:nvPr/>
        </p:nvCxnSpPr>
        <p:spPr>
          <a:xfrm rot="5400000">
            <a:off x="4573983" y="4335099"/>
            <a:ext cx="2884273" cy="355384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/>
          <p:cNvCxnSpPr>
            <a:stCxn id="21" idx="4"/>
          </p:cNvCxnSpPr>
          <p:nvPr/>
        </p:nvCxnSpPr>
        <p:spPr>
          <a:xfrm rot="5400000">
            <a:off x="6894209" y="1719827"/>
            <a:ext cx="383313" cy="325823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/>
          <p:cNvCxnSpPr/>
          <p:nvPr/>
        </p:nvCxnSpPr>
        <p:spPr>
          <a:xfrm rot="5400000">
            <a:off x="5534460" y="3977507"/>
            <a:ext cx="1767016" cy="1028348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/>
          <p:cNvCxnSpPr>
            <a:stCxn id="5" idx="5"/>
          </p:cNvCxnSpPr>
          <p:nvPr/>
        </p:nvCxnSpPr>
        <p:spPr>
          <a:xfrm rot="5400000">
            <a:off x="5504769" y="3081290"/>
            <a:ext cx="3281567" cy="2449234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urved Connector 51"/>
          <p:cNvCxnSpPr/>
          <p:nvPr/>
        </p:nvCxnSpPr>
        <p:spPr>
          <a:xfrm rot="5400000">
            <a:off x="5117276" y="5084704"/>
            <a:ext cx="1859437" cy="39382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91377" y="4834020"/>
            <a:ext cx="40913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ছবিতে</a:t>
            </a:r>
            <a:r>
              <a:rPr lang="en-US" sz="2800" b="1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কী</a:t>
            </a:r>
            <a:r>
              <a:rPr lang="en-US" sz="2800" b="1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দেখা</a:t>
            </a:r>
            <a:r>
              <a:rPr lang="en-US" sz="2800" b="1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যায়</a:t>
            </a:r>
            <a:r>
              <a:rPr lang="en-US" sz="2800" b="1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  <a:endParaRPr lang="en-US" sz="2800" b="1" dirty="0">
              <a:solidFill>
                <a:schemeClr val="tx2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820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2"/>
          <p:cNvSpPr>
            <a:spLocks noGrp="1"/>
          </p:cNvSpPr>
          <p:nvPr>
            <p:ph type="title"/>
          </p:nvPr>
        </p:nvSpPr>
        <p:spPr>
          <a:xfrm>
            <a:off x="1066799" y="0"/>
            <a:ext cx="10058402" cy="12192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বাংলা</a:t>
            </a:r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বারো</a:t>
            </a:r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মাসের</a:t>
            </a:r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নাম</a:t>
            </a:r>
            <a:endParaRPr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614616" y="1676398"/>
            <a:ext cx="1544595" cy="7290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বৈশাখ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092511" y="4802658"/>
            <a:ext cx="1544595" cy="72904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চৈত্র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092511" y="2590798"/>
            <a:ext cx="1544595" cy="729049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মাঘ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87545" y="1675367"/>
            <a:ext cx="1544595" cy="72904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ভাদ্র</a:t>
            </a:r>
            <a:endParaRPr lang="en-US" sz="2400" b="1" dirty="0">
              <a:solidFill>
                <a:schemeClr val="tx2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614615" y="3860456"/>
            <a:ext cx="1544595" cy="729049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আষাঢ়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87544" y="3860455"/>
            <a:ext cx="1544595" cy="72904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কার্তিক</a:t>
            </a:r>
            <a:endParaRPr lang="en-US" sz="2400" b="1" dirty="0">
              <a:solidFill>
                <a:schemeClr val="tx2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092511" y="3860454"/>
            <a:ext cx="1544595" cy="72904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ফাল্গুন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614615" y="4802658"/>
            <a:ext cx="1544595" cy="729049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শ্রাবণ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065740" y="1647566"/>
            <a:ext cx="1544595" cy="729049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পৌষ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387545" y="2604699"/>
            <a:ext cx="1544595" cy="72904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আশ্বিন</a:t>
            </a:r>
            <a:endParaRPr lang="en-US" sz="2400" b="1" dirty="0">
              <a:solidFill>
                <a:schemeClr val="tx2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14615" y="2618600"/>
            <a:ext cx="1544595" cy="7290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জৈষ্ঠ্য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338117" y="4802658"/>
            <a:ext cx="1643447" cy="72904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অগ্রহায়ণ</a:t>
            </a:r>
            <a:endParaRPr lang="en-US" sz="2400" b="1" dirty="0">
              <a:solidFill>
                <a:schemeClr val="tx2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430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65212" y="0"/>
            <a:ext cx="10058402" cy="679622"/>
          </a:xfrm>
          <a:ln w="5715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3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এসো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আরও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কিছু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ছবি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দেখি</a:t>
            </a:r>
            <a:endParaRPr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2" y="2283940"/>
            <a:ext cx="10058400" cy="4229100"/>
          </a:xfrm>
          <a:ln w="57150">
            <a:noFill/>
          </a:ln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810" y="793513"/>
            <a:ext cx="2471652" cy="2558377"/>
          </a:xfrm>
          <a:prstGeom prst="rect">
            <a:avLst/>
          </a:prstGeom>
          <a:ln w="57150">
            <a:solidFill>
              <a:schemeClr val="tx2">
                <a:lumMod val="95000"/>
                <a:lumOff val="5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701" y="777057"/>
            <a:ext cx="2655725" cy="2558376"/>
          </a:xfrm>
          <a:prstGeom prst="rect">
            <a:avLst/>
          </a:prstGeom>
          <a:ln w="57150">
            <a:solidFill>
              <a:schemeClr val="tx2">
                <a:lumMod val="95000"/>
                <a:lumOff val="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9665" y="756397"/>
            <a:ext cx="2683946" cy="2581453"/>
          </a:xfrm>
          <a:prstGeom prst="rect">
            <a:avLst/>
          </a:prstGeom>
          <a:ln w="57150">
            <a:solidFill>
              <a:schemeClr val="tx2">
                <a:lumMod val="95000"/>
                <a:lumOff val="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7810" y="3642439"/>
            <a:ext cx="2496705" cy="2627537"/>
          </a:xfrm>
          <a:prstGeom prst="rect">
            <a:avLst/>
          </a:prstGeom>
          <a:ln w="57150">
            <a:solidFill>
              <a:schemeClr val="tx2">
                <a:lumMod val="95000"/>
                <a:lumOff val="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9665" y="3627222"/>
            <a:ext cx="2690420" cy="2679024"/>
          </a:xfrm>
          <a:prstGeom prst="rect">
            <a:avLst/>
          </a:prstGeom>
          <a:ln w="57150">
            <a:solidFill>
              <a:schemeClr val="tx2">
                <a:lumMod val="95000"/>
                <a:lumOff val="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6701" y="3617702"/>
            <a:ext cx="2655725" cy="2637057"/>
          </a:xfrm>
          <a:prstGeom prst="rect">
            <a:avLst/>
          </a:prstGeom>
          <a:ln w="57150">
            <a:solidFill>
              <a:schemeClr val="tx2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4079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66799" y="159350"/>
            <a:ext cx="10058402" cy="79907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800" b="1" u="sng" dirty="0" err="1" smtClean="0"/>
              <a:t>ছয়</a:t>
            </a:r>
            <a:r>
              <a:rPr lang="en-US" sz="4800" b="1" u="sng" dirty="0" smtClean="0"/>
              <a:t> </a:t>
            </a:r>
            <a:r>
              <a:rPr lang="en-US" sz="4800" b="1" u="sng" dirty="0" err="1" smtClean="0"/>
              <a:t>ঋতুর</a:t>
            </a:r>
            <a:r>
              <a:rPr lang="en-US" sz="4800" b="1" u="sng" dirty="0" smtClean="0"/>
              <a:t> </a:t>
            </a:r>
            <a:r>
              <a:rPr lang="en-US" sz="4800" b="1" u="sng" dirty="0" err="1" smtClean="0"/>
              <a:t>দেশ</a:t>
            </a:r>
            <a:endParaRPr sz="4800" b="1" u="sng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40500" y="1752600"/>
            <a:ext cx="10058400" cy="4229100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dirty="0"/>
          </a:p>
        </p:txBody>
      </p:sp>
      <p:sp>
        <p:nvSpPr>
          <p:cNvPr id="2" name="Oval 1"/>
          <p:cNvSpPr/>
          <p:nvPr/>
        </p:nvSpPr>
        <p:spPr>
          <a:xfrm>
            <a:off x="5057796" y="1157158"/>
            <a:ext cx="2007653" cy="111648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গ্রীষ্ম</a:t>
            </a:r>
            <a:endParaRPr lang="en-US" sz="2800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995292" y="1999477"/>
            <a:ext cx="1828330" cy="105045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বর্ষা</a:t>
            </a:r>
            <a:endParaRPr lang="en-US" sz="3200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995292" y="3990588"/>
            <a:ext cx="1828330" cy="114879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শর</a:t>
            </a:r>
            <a:r>
              <a:rPr lang="en-US" sz="32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ৎ</a:t>
            </a:r>
            <a:endParaRPr lang="en-US" sz="3200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057799" y="5041557"/>
            <a:ext cx="2007650" cy="107503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2"/>
                </a:solidFill>
              </a:rPr>
              <a:t>হেমন্ত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25363" y="4098324"/>
            <a:ext cx="1872286" cy="1041057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2"/>
                </a:solidFill>
              </a:rPr>
              <a:t>শীত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042073" y="2012350"/>
            <a:ext cx="2038865" cy="107709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2"/>
                </a:solidFill>
              </a:rPr>
              <a:t>বসন্ত</a:t>
            </a:r>
            <a:endParaRPr lang="en-US" sz="3200" b="1" dirty="0">
              <a:solidFill>
                <a:schemeClr val="tx2"/>
              </a:solidFill>
            </a:endParaRPr>
          </a:p>
        </p:txBody>
      </p:sp>
      <p:cxnSp>
        <p:nvCxnSpPr>
          <p:cNvPr id="21" name="Curved Connector 20"/>
          <p:cNvCxnSpPr>
            <a:stCxn id="2" idx="6"/>
            <a:endCxn id="5" idx="0"/>
          </p:cNvCxnSpPr>
          <p:nvPr/>
        </p:nvCxnSpPr>
        <p:spPr>
          <a:xfrm>
            <a:off x="7065449" y="1715401"/>
            <a:ext cx="1844008" cy="284076"/>
          </a:xfrm>
          <a:prstGeom prst="curvedConnector2">
            <a:avLst/>
          </a:prstGeom>
          <a:ln w="762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>
            <a:off x="8921578" y="3064476"/>
            <a:ext cx="24714" cy="939113"/>
          </a:xfrm>
          <a:custGeom>
            <a:avLst/>
            <a:gdLst>
              <a:gd name="connsiteX0" fmla="*/ 0 w 24714"/>
              <a:gd name="connsiteY0" fmla="*/ 0 h 939113"/>
              <a:gd name="connsiteX1" fmla="*/ 24714 w 24714"/>
              <a:gd name="connsiteY1" fmla="*/ 939113 h 939113"/>
              <a:gd name="connsiteX2" fmla="*/ 24714 w 24714"/>
              <a:gd name="connsiteY2" fmla="*/ 939113 h 93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14" h="939113">
                <a:moveTo>
                  <a:pt x="0" y="0"/>
                </a:moveTo>
                <a:lnTo>
                  <a:pt x="24714" y="939113"/>
                </a:lnTo>
                <a:lnTo>
                  <a:pt x="24714" y="939113"/>
                </a:lnTo>
              </a:path>
            </a:pathLst>
          </a:custGeom>
          <a:noFill/>
          <a:ln w="57150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Curved Connector 29"/>
          <p:cNvCxnSpPr>
            <a:stCxn id="6" idx="4"/>
            <a:endCxn id="7" idx="6"/>
          </p:cNvCxnSpPr>
          <p:nvPr/>
        </p:nvCxnSpPr>
        <p:spPr>
          <a:xfrm rot="5400000">
            <a:off x="7767606" y="4437224"/>
            <a:ext cx="439695" cy="1844008"/>
          </a:xfrm>
          <a:prstGeom prst="curvedConnector2">
            <a:avLst/>
          </a:prstGeom>
          <a:ln w="57150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stCxn id="7" idx="2"/>
            <a:endCxn id="8" idx="4"/>
          </p:cNvCxnSpPr>
          <p:nvPr/>
        </p:nvCxnSpPr>
        <p:spPr>
          <a:xfrm rot="10800000">
            <a:off x="3061507" y="5139382"/>
            <a:ext cx="1996293" cy="439695"/>
          </a:xfrm>
          <a:prstGeom prst="curvedConnector2">
            <a:avLst/>
          </a:prstGeom>
          <a:ln w="57150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/>
          <p:cNvCxnSpPr>
            <a:stCxn id="9" idx="0"/>
            <a:endCxn id="2" idx="2"/>
          </p:cNvCxnSpPr>
          <p:nvPr/>
        </p:nvCxnSpPr>
        <p:spPr>
          <a:xfrm rot="5400000" flipH="1" flipV="1">
            <a:off x="3911177" y="865731"/>
            <a:ext cx="296949" cy="1996290"/>
          </a:xfrm>
          <a:prstGeom prst="curvedConnector2">
            <a:avLst/>
          </a:prstGeom>
          <a:ln w="57150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8" idx="0"/>
          </p:cNvCxnSpPr>
          <p:nvPr/>
        </p:nvCxnSpPr>
        <p:spPr>
          <a:xfrm flipV="1">
            <a:off x="3061506" y="3076573"/>
            <a:ext cx="0" cy="1021751"/>
          </a:xfrm>
          <a:prstGeom prst="line">
            <a:avLst/>
          </a:prstGeom>
          <a:ln w="57150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52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643874" y="126012"/>
            <a:ext cx="7579756" cy="657872"/>
          </a:xfrm>
          <a:solidFill>
            <a:srgbClr val="FFFF00"/>
          </a:solidFill>
          <a:ln>
            <a:solidFill>
              <a:schemeClr val="tx2">
                <a:lumMod val="95000"/>
                <a:lumOff val="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200" b="1" dirty="0" err="1" smtClean="0">
                <a:solidFill>
                  <a:schemeClr val="tx2"/>
                </a:solidFill>
              </a:rPr>
              <a:t>গ্রীষ্মকাল</a:t>
            </a:r>
            <a:r>
              <a:rPr lang="en-US" sz="3200" b="1" dirty="0" smtClean="0">
                <a:solidFill>
                  <a:schemeClr val="tx2"/>
                </a:solidFill>
              </a:rPr>
              <a:t> = </a:t>
            </a:r>
            <a:r>
              <a:rPr lang="en-US" sz="3200" b="1" dirty="0" err="1" smtClean="0">
                <a:solidFill>
                  <a:schemeClr val="tx2"/>
                </a:solidFill>
              </a:rPr>
              <a:t>বৈশাখ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মাস</a:t>
            </a:r>
            <a:r>
              <a:rPr lang="en-US" sz="3200" b="1" dirty="0" smtClean="0">
                <a:solidFill>
                  <a:schemeClr val="tx2"/>
                </a:solidFill>
              </a:rPr>
              <a:t> + </a:t>
            </a:r>
            <a:r>
              <a:rPr lang="en-US" sz="3200" b="1" dirty="0" err="1" smtClean="0">
                <a:solidFill>
                  <a:schemeClr val="tx2"/>
                </a:solidFill>
              </a:rPr>
              <a:t>জৈষ্ঠ্য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মাস</a:t>
            </a:r>
            <a:endParaRPr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 descr="Scorching Sun Images, Stock Photos &amp; Vectors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2109180" cy="210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8119"/>
          <a:stretch/>
        </p:blipFill>
        <p:spPr>
          <a:xfrm>
            <a:off x="1426157" y="1064091"/>
            <a:ext cx="4485640" cy="2272517"/>
          </a:xfrm>
          <a:prstGeom prst="rect">
            <a:avLst/>
          </a:prstGeom>
          <a:ln w="3175">
            <a:solidFill>
              <a:schemeClr val="tx2">
                <a:lumMod val="95000"/>
                <a:lumOff val="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715" y="3527653"/>
            <a:ext cx="4613989" cy="2848433"/>
          </a:xfrm>
          <a:prstGeom prst="rect">
            <a:avLst/>
          </a:prstGeom>
          <a:ln>
            <a:solidFill>
              <a:schemeClr val="tx2">
                <a:lumMod val="95000"/>
                <a:lumOff val="5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7815" y="1064091"/>
            <a:ext cx="4284781" cy="4113390"/>
          </a:xfrm>
          <a:prstGeom prst="rect">
            <a:avLst/>
          </a:prstGeom>
          <a:ln>
            <a:solidFill>
              <a:schemeClr val="tx2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0290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388</TotalTime>
  <Words>199</Words>
  <Application>Microsoft Office PowerPoint</Application>
  <PresentationFormat>Widescreen</PresentationFormat>
  <Paragraphs>65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Segoe Print</vt:lpstr>
      <vt:lpstr>Stencil</vt:lpstr>
      <vt:lpstr>SutonnyMJ</vt:lpstr>
      <vt:lpstr>Nature Illustration 16x9</vt:lpstr>
      <vt:lpstr>স্বা গ ত ম</vt:lpstr>
      <vt:lpstr>শিক্ষক পরিচিতি</vt:lpstr>
      <vt:lpstr>পাঠ পরিচিতি</vt:lpstr>
      <vt:lpstr>শিখন ফল</vt:lpstr>
      <vt:lpstr>PowerPoint Presentation</vt:lpstr>
      <vt:lpstr>বাংলা বারো মাসের নাম</vt:lpstr>
      <vt:lpstr>এসো আরও কিছু ছবি দেখি</vt:lpstr>
      <vt:lpstr>ছয় ঋতুর দেশ</vt:lpstr>
      <vt:lpstr>গ্রীষ্মকাল = বৈশাখ মাস + জৈষ্ঠ্য মাস</vt:lpstr>
      <vt:lpstr>ছয় ঋতুর দেশ</vt:lpstr>
      <vt:lpstr>যুক্তব্যাঞ্জন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 গ ত ম</dc:title>
  <dc:creator>Yeasmin Ara</dc:creator>
  <cp:lastModifiedBy>fahim</cp:lastModifiedBy>
  <cp:revision>16</cp:revision>
  <dcterms:created xsi:type="dcterms:W3CDTF">2020-11-18T10:04:26Z</dcterms:created>
  <dcterms:modified xsi:type="dcterms:W3CDTF">2020-11-18T16:33:05Z</dcterms:modified>
</cp:coreProperties>
</file>