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66" r:id="rId3"/>
    <p:sldId id="267" r:id="rId4"/>
    <p:sldId id="268" r:id="rId5"/>
    <p:sldId id="269" r:id="rId6"/>
    <p:sldId id="270" r:id="rId7"/>
    <p:sldId id="275" r:id="rId8"/>
    <p:sldId id="276" r:id="rId9"/>
    <p:sldId id="286" r:id="rId10"/>
    <p:sldId id="277" r:id="rId11"/>
    <p:sldId id="278" r:id="rId12"/>
    <p:sldId id="279" r:id="rId13"/>
    <p:sldId id="280" r:id="rId14"/>
    <p:sldId id="287" r:id="rId15"/>
    <p:sldId id="284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84" autoAdjust="0"/>
  </p:normalViewPr>
  <p:slideViewPr>
    <p:cSldViewPr>
      <p:cViewPr>
        <p:scale>
          <a:sx n="66" d="100"/>
          <a:sy n="66" d="100"/>
        </p:scale>
        <p:origin x="-1488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5700C-3468-49C5-8805-50DD6AEC2DE7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52272-7638-4F5C-9BF9-F8D6A49B6F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553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স্লাইডটি পাঠসংশ্লিষ্ট করা হয়েছে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 নিয়ে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 প্রশ্ন করলে উত্তর দিতে 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 করলে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 নিয়ে আলোচনা নিষ্প্রয়োজন</a:t>
            </a:r>
            <a:r>
              <a:rPr lang="hi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1582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52272-7638-4F5C-9BF9-F8D6A49B6F6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238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6502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131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259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8349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8205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3767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056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9530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073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BCF19-5F4D-4631-AB68-3DF85356C69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10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ame 5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84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2286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16200000">
            <a:off x="2286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8382000" y="2286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flipH="1" flipV="1">
            <a:off x="8382000" y="6096000"/>
            <a:ext cx="533400" cy="533400"/>
          </a:xfrm>
          <a:prstGeom prst="half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BCF19-5F4D-4631-AB68-3DF85356C69D}" type="datetimeFigureOut">
              <a:rPr lang="en-US" smtClean="0"/>
              <a:pPr/>
              <a:t>11/18/2020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58E6-B4F8-4B35-A15C-15B4904B4E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431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witter.com/" TargetMode="Externa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Pictures\download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4" y="4533900"/>
            <a:ext cx="9015412" cy="2019300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1525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5030" y="207818"/>
            <a:ext cx="6291618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সময় বিনোদনের মাধ্যম ছিল 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28" y="1169889"/>
            <a:ext cx="3950472" cy="13341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69889"/>
            <a:ext cx="4343400" cy="13341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177745" y="2753945"/>
            <a:ext cx="1489255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 হল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394" y="2743200"/>
            <a:ext cx="167640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গানের জলসা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728" y="3762802"/>
            <a:ext cx="501783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 বিনোদনের মাধ্যম হয়ে ওঠে  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8232" y="2881305"/>
            <a:ext cx="3852312" cy="368336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 rot="20728518">
            <a:off x="1500459" y="6114148"/>
            <a:ext cx="1613323" cy="515155"/>
            <a:chOff x="2334854" y="-159630"/>
            <a:chExt cx="3948190" cy="1005203"/>
          </a:xfrm>
          <a:solidFill>
            <a:schemeClr val="accent4">
              <a:lumMod val="75000"/>
            </a:schemeClr>
          </a:solidFill>
          <a:scene3d>
            <a:camera prst="perspectiveLeft"/>
            <a:lightRig rig="contrasting" dir="t">
              <a:rot lat="0" lon="0" rev="12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2618514" y="-159630"/>
              <a:ext cx="3664530" cy="1005203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2334854" y="-70421"/>
              <a:ext cx="3635088" cy="75656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রে</a:t>
              </a:r>
              <a:r>
                <a:rPr lang="en-US" sz="3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ডিও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41" y="4462107"/>
            <a:ext cx="2622763" cy="187787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20728518">
            <a:off x="4107814" y="6272140"/>
            <a:ext cx="1613323" cy="515155"/>
            <a:chOff x="2334854" y="-159630"/>
            <a:chExt cx="3948190" cy="1005203"/>
          </a:xfrm>
          <a:solidFill>
            <a:schemeClr val="accent4">
              <a:lumMod val="75000"/>
            </a:schemeClr>
          </a:solidFill>
          <a:scene3d>
            <a:camera prst="perspectiveLeft"/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2618514" y="-159630"/>
              <a:ext cx="3664530" cy="1005203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4"/>
            <p:cNvSpPr/>
            <p:nvPr/>
          </p:nvSpPr>
          <p:spPr>
            <a:xfrm>
              <a:off x="2334854" y="-70421"/>
              <a:ext cx="3635088" cy="75656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টিভি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01" t="12465" r="11338" b="12324"/>
          <a:stretch/>
        </p:blipFill>
        <p:spPr>
          <a:xfrm>
            <a:off x="6454070" y="4442751"/>
            <a:ext cx="2508402" cy="173060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rot="21133064">
            <a:off x="6419907" y="6109558"/>
            <a:ext cx="2376941" cy="515155"/>
            <a:chOff x="2334854" y="-159630"/>
            <a:chExt cx="3948190" cy="1005203"/>
          </a:xfrm>
          <a:solidFill>
            <a:schemeClr val="accent4">
              <a:lumMod val="75000"/>
            </a:schemeClr>
          </a:solidFill>
          <a:scene3d>
            <a:camera prst="perspectiveLeft"/>
            <a:lightRig rig="contrasting" dir="t">
              <a:rot lat="0" lon="0" rev="12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2618514" y="-159630"/>
              <a:ext cx="3664530" cy="1005203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2334854" y="-70421"/>
              <a:ext cx="3635088" cy="75656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endParaRPr lang="en-US" sz="3600" kern="1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6945" y="391948"/>
            <a:ext cx="697979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bn-IN" sz="4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 ক্ষেত্রে তথ্য ও </a:t>
            </a:r>
            <a:r>
              <a:rPr lang="bn-IN" sz="40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 প্রযুক্তি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1" y="1530775"/>
            <a:ext cx="4232409" cy="30233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97" y="1530775"/>
            <a:ext cx="2780763" cy="28044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4190" y="3996680"/>
            <a:ext cx="4416321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 যখন কম্পিউটার আবিষ্কার হয় তখন এই যন্ত্র দিয়ে শুধু গণনা করা হত।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152" y="5062465"/>
            <a:ext cx="435924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বড় কোম্পানীগুলোই কম্পিউটারের মালিক ওঠে।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20" y="87393"/>
            <a:ext cx="3011544" cy="18451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0622" y="373505"/>
            <a:ext cx="5813946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এখন অনেক লোক কম্পিউটার ব্যবহার করে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বিনোদন বিভিন্ন মাধ্যমের সুবিধা নিচ্ছে।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53" y="1987234"/>
            <a:ext cx="4533947" cy="226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1600200"/>
            <a:ext cx="3810000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267200"/>
            <a:ext cx="8610600" cy="23200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65811" y="3682425"/>
            <a:ext cx="116338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5811" y="3657600"/>
            <a:ext cx="116338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5811" y="5943600"/>
            <a:ext cx="116338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সিনেমা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2603620" y="556038"/>
            <a:ext cx="4502727" cy="1814946"/>
          </a:xfrm>
          <a:prstGeom prst="star6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3" name="Rectangle 2"/>
          <p:cNvSpPr/>
          <p:nvPr/>
        </p:nvSpPr>
        <p:spPr>
          <a:xfrm>
            <a:off x="469597" y="2370984"/>
            <a:ext cx="8305913" cy="2297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endParaRPr lang="bn-IN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 </a:t>
            </a:r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ব্যবস্থার নাম বল।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ফেসবুকের প্রতিষ্ঠাতা কে?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দ্রুতগতির ইন্টারনেটের জন্য কোন ধরণের নেটওয়ার্ক প্রয়োজন?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85800"/>
            <a:ext cx="4741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7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9308" y="2705932"/>
            <a:ext cx="8459692" cy="114563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‘ইন্টারনেটে গড়ে উঠেছে অনেক প্লাটফর্ম যা সামাজিক যোগাযোগের মাধ্যম’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75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1"/>
            <a:ext cx="75438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E:\MOTIAR\Motiar D. Content\Class Viii\Picture\পাঠ ৫৭\quon_sit_type_laptop_computer_hg_clr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8991600" cy="34671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+mj-lt"/>
              </a:rPr>
              <a:t>পরিচিতি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 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1026" name="Picture 2" descr="C:\Users\win7\Pictures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135201" y="3732197"/>
            <a:ext cx="5178395" cy="152401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16200000" flipH="1">
            <a:off x="2346872" y="3756569"/>
            <a:ext cx="5097958" cy="381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2003970" y="3749129"/>
            <a:ext cx="5097958" cy="381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win7\Pictures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295400"/>
            <a:ext cx="3886200" cy="289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29200" y="4236184"/>
            <a:ext cx="388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বিষয়ঃ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তথ্য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ও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যোগাযোগ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প্রযুক্তি</a:t>
            </a:r>
            <a:endParaRPr lang="en-US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শ্রেণিঃ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নবম-দশম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অধ্যায়ঃ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পঞ্চম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পাঠঃ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কর্মক্ষেত্র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ও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সামাজিক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			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যোগাযোগ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2" descr="E:\02-12-2015 gaffar\018319761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95400"/>
            <a:ext cx="4038600" cy="2362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33400" y="41148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মোঃ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আবদুল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গাফফার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ভূঁইয়া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সহকারী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শিক্ষক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আমতলী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উচ্চ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বিদ্যালয়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মনোহরগঞ্জ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কুমিল্লা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০১৮৩১৯৭৬১৭৯</a:t>
            </a:r>
          </a:p>
          <a:p>
            <a:endParaRPr lang="en-US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217" y="381000"/>
            <a:ext cx="7963566" cy="4765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প্রযুক্তির বহুমুখী ব্যবহার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win7\Pictures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2675" y="1066800"/>
            <a:ext cx="2752725" cy="2819400"/>
          </a:xfrm>
          <a:prstGeom prst="rect">
            <a:avLst/>
          </a:prstGeom>
          <a:noFill/>
        </p:spPr>
      </p:pic>
      <p:pic>
        <p:nvPicPr>
          <p:cNvPr id="3" name="Picture 2" descr="C:\Users\win7\Pictures\downloa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4700" y="1066800"/>
            <a:ext cx="2857500" cy="2743200"/>
          </a:xfrm>
          <a:prstGeom prst="rect">
            <a:avLst/>
          </a:prstGeom>
          <a:noFill/>
        </p:spPr>
      </p:pic>
      <p:pic>
        <p:nvPicPr>
          <p:cNvPr id="1027" name="Picture 3" descr="C:\Users\win7\Pictures\download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1" y="1066800"/>
            <a:ext cx="3048000" cy="2743200"/>
          </a:xfrm>
          <a:prstGeom prst="rect">
            <a:avLst/>
          </a:prstGeom>
          <a:noFill/>
        </p:spPr>
      </p:pic>
      <p:pic>
        <p:nvPicPr>
          <p:cNvPr id="5" name="Picture 2" descr="C:\Users\win7\Pictures\wp-148721455140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3810000"/>
            <a:ext cx="2819400" cy="2819400"/>
          </a:xfrm>
          <a:prstGeom prst="rect">
            <a:avLst/>
          </a:prstGeom>
          <a:noFill/>
        </p:spPr>
      </p:pic>
      <p:pic>
        <p:nvPicPr>
          <p:cNvPr id="6" name="Picture 3" descr="C:\Users\win7\Pictures\download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72200" y="3886200"/>
            <a:ext cx="2705100" cy="2743200"/>
          </a:xfrm>
          <a:prstGeom prst="rect">
            <a:avLst/>
          </a:prstGeom>
          <a:noFill/>
        </p:spPr>
      </p:pic>
      <p:pic>
        <p:nvPicPr>
          <p:cNvPr id="1028" name="Picture 4" descr="C:\Users\win7\Pictures\imag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3810000"/>
            <a:ext cx="312420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7\Pictures\downloa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6019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686342"/>
            <a:ext cx="84582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44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যোগাযোগে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বিনোদনে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762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272" y="1864816"/>
            <a:ext cx="82754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4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...</a:t>
            </a:r>
          </a:p>
          <a:p>
            <a:pPr marL="342891" indent="-342891">
              <a:buFont typeface="+mj-lt"/>
              <a:buAutoNum type="arabicPeriod"/>
            </a:pPr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bn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যোগাযোগে তথ্য ও যোগাযোগ প্রযুক্তির </a:t>
            </a:r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 </a:t>
            </a:r>
            <a:r>
              <a:rPr lang="bn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</a:t>
            </a:r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891" indent="-342891">
              <a:buFont typeface="+mj-lt"/>
              <a:buAutoNum type="arabicPeriod"/>
            </a:pPr>
            <a:r>
              <a:rPr lang="bn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বিনোদনের ক্ষেত্রে তথ্য ও যোগাযোগ প্রযুক্তির ইতিবাচক </a:t>
            </a:r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দিকগুলো </a:t>
            </a:r>
            <a:r>
              <a:rPr lang="bn-IN" sz="3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228" y="287825"/>
            <a:ext cx="6245621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ও তথ্য ও যোগাযোগ প্রযুক্তি</a:t>
            </a:r>
            <a:endParaRPr lang="en-US" sz="3200" dirty="0"/>
          </a:p>
        </p:txBody>
      </p:sp>
      <p:grpSp>
        <p:nvGrpSpPr>
          <p:cNvPr id="3" name="Group 2"/>
          <p:cNvGrpSpPr/>
          <p:nvPr/>
        </p:nvGrpSpPr>
        <p:grpSpPr>
          <a:xfrm>
            <a:off x="262818" y="1068758"/>
            <a:ext cx="2622820" cy="3052013"/>
            <a:chOff x="81005" y="1254441"/>
            <a:chExt cx="2371211" cy="432147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5614">
              <a:off x="81005" y="3431346"/>
              <a:ext cx="2371211" cy="2144573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68" y="1254441"/>
              <a:ext cx="2337286" cy="2337286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362" t="40824" r="63908" b="10766"/>
          <a:stretch/>
        </p:blipFill>
        <p:spPr>
          <a:xfrm>
            <a:off x="3089269" y="1036473"/>
            <a:ext cx="2908127" cy="30846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3360" t="52442" r="18879" b="1762"/>
          <a:stretch/>
        </p:blipFill>
        <p:spPr>
          <a:xfrm>
            <a:off x="6090109" y="1036473"/>
            <a:ext cx="2793084" cy="308463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68395" y="4216738"/>
            <a:ext cx="1760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70891" y="4227326"/>
            <a:ext cx="1196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মেসেজিং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5735" y="4243020"/>
            <a:ext cx="744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ব্লগিং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395" y="4766240"/>
            <a:ext cx="829460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আইসিটিতে সামাজিক যোগাযোগ বলতে কী বোঝ?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8395" y="5673059"/>
            <a:ext cx="8182771" cy="830997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যোগাযোগ বলতে নেটওয়ার্কের মাধ্যমে মানুষে মানুষে মিথস্ক্রিয়াকে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বোঝায়।এই যোগাযোগ, ভাব প্রকাশ এবং তথ্য আদান প্রদানই সামাজিক যোগাযোগ ।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4081" y="379683"/>
            <a:ext cx="7728398" cy="70788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 ও তথ্য ও যোগাযোগ প্রযুক্তি</a:t>
            </a:r>
            <a:endParaRPr lang="en-US" sz="4000" dirty="0"/>
          </a:p>
        </p:txBody>
      </p:sp>
      <p:sp>
        <p:nvSpPr>
          <p:cNvPr id="3" name="Oval 2"/>
          <p:cNvSpPr/>
          <p:nvPr/>
        </p:nvSpPr>
        <p:spPr>
          <a:xfrm>
            <a:off x="457200" y="1524000"/>
            <a:ext cx="1568822" cy="1497802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dgm="http://schemas.openxmlformats.org/drawingml/2006/diagram" xmlns:a14="http://schemas.microsoft.com/office/drawing/2010/main" xmlns="" xmlns:lc="http://schemas.openxmlformats.org/drawingml/2006/lockedCanvas" val="0"/>
                </a:ext>
              </a:extLst>
            </a:blip>
            <a:srcRect/>
            <a:stretch>
              <a:fillRect l="-38000" r="-3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2071140" y="1447800"/>
            <a:ext cx="6768060" cy="2038299"/>
            <a:chOff x="1329151" y="1467"/>
            <a:chExt cx="6768060" cy="2038299"/>
          </a:xfrm>
        </p:grpSpPr>
        <p:sp>
          <p:nvSpPr>
            <p:cNvPr id="5" name="Pentagon 4"/>
            <p:cNvSpPr/>
            <p:nvPr/>
          </p:nvSpPr>
          <p:spPr>
            <a:xfrm rot="10800000">
              <a:off x="1329151" y="1467"/>
              <a:ext cx="6768060" cy="2038299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entagon 4"/>
            <p:cNvSpPr/>
            <p:nvPr/>
          </p:nvSpPr>
          <p:spPr>
            <a:xfrm rot="21600000">
              <a:off x="1838729" y="1467"/>
              <a:ext cx="6258482" cy="20382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3153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3"/>
                </a:rPr>
                <a:t>www.facebook.com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 যোগাযোগের ওয়েবসাইট। এটি ২০০৪ সালের ৪ঠা ফেব্রুয়ারী মার্ক জুকারবার্গ ও তার বন্ধুরা মিলে এটি চালু করেন।</a:t>
              </a:r>
              <a:endParaRPr lang="en-US" sz="2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Oval 6"/>
          <p:cNvSpPr/>
          <p:nvPr/>
        </p:nvSpPr>
        <p:spPr>
          <a:xfrm>
            <a:off x="228600" y="4007231"/>
            <a:ext cx="1504528" cy="1555369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dgm="http://schemas.openxmlformats.org/drawingml/2006/diagram" xmlns:a14="http://schemas.microsoft.com/office/drawing/2010/main" xmlns="" xmlns:lc="http://schemas.openxmlformats.org/drawingml/2006/lockedCanvas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1905000" y="3818205"/>
            <a:ext cx="6934200" cy="1896795"/>
            <a:chOff x="797291" y="2387135"/>
            <a:chExt cx="7281301" cy="1896795"/>
          </a:xfrm>
        </p:grpSpPr>
        <p:sp>
          <p:nvSpPr>
            <p:cNvPr id="9" name="Pentagon 8"/>
            <p:cNvSpPr/>
            <p:nvPr/>
          </p:nvSpPr>
          <p:spPr>
            <a:xfrm rot="10800000">
              <a:off x="797291" y="2387135"/>
              <a:ext cx="7281301" cy="1896795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entagon 4"/>
            <p:cNvSpPr/>
            <p:nvPr/>
          </p:nvSpPr>
          <p:spPr>
            <a:xfrm rot="21600000">
              <a:off x="1271493" y="2387135"/>
              <a:ext cx="6807099" cy="1896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13153" tIns="91440" rIns="170688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  <a:hlinkClick r:id="rId5"/>
                </a:rPr>
                <a:t>www.twitter.com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 সামাজিক যোগাযোগের ওয়েবসাইট। এখানে মাত্র ১৪০ 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Character</a:t>
              </a:r>
              <a:r>
                <a:rPr lang="bn-IN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এর মধ্যে মনোভাব প্রকাশ করতে হয়। এই বার্তাকে 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Tweet</a:t>
              </a:r>
              <a:r>
                <a:rPr lang="bn-IN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বলে। আর একজন সদস্য যখন অন্য সদস্যকে 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Follow </a:t>
              </a:r>
              <a:r>
                <a:rPr lang="bn-IN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 তখন তাকে</a:t>
              </a:r>
              <a:r>
                <a:rPr lang="en-US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Follower</a:t>
              </a:r>
              <a:r>
                <a:rPr lang="bn-IN" sz="24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বলা হয়। </a:t>
              </a:r>
              <a:endParaRPr lang="en-US" sz="2400" kern="1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274320"/>
            <a:ext cx="2564805" cy="6400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304800" y="2519680"/>
            <a:ext cx="8935245" cy="1595120"/>
          </a:xfrm>
          <a:prstGeom prst="round2SameRect">
            <a:avLst/>
          </a:prstGeom>
          <a:solidFill>
            <a:schemeClr val="bg1"/>
          </a:solidFill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01242" tIns="50621" rIns="101242" bIns="50621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যোগাযোগের ওয়েবসাইট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35275" y="273503"/>
            <a:ext cx="672583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বিনোদনে </a:t>
            </a:r>
            <a:r>
              <a:rPr lang="bn-IN" sz="40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bn-IN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</a:t>
            </a:r>
            <a:endParaRPr lang="en-US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499770" y="1447801"/>
            <a:ext cx="4398515" cy="3671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বিনোদ</a:t>
            </a:r>
            <a:r>
              <a:rPr lang="en-US" sz="3600" b="1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ও </a:t>
            </a:r>
            <a:r>
              <a:rPr lang="en-US" sz="3600" b="1" kern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36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32441" y="4201239"/>
            <a:ext cx="3730559" cy="1970961"/>
            <a:chOff x="4835892" y="2835040"/>
            <a:chExt cx="3730559" cy="174236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4835892" y="2835040"/>
              <a:ext cx="3730559" cy="174236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886924" y="2886072"/>
              <a:ext cx="3628495" cy="16402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cap="none" spc="50" dirty="0" err="1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বিনোদনের</a:t>
              </a:r>
              <a:r>
                <a:rPr lang="en-US" sz="2800" b="0" kern="1200" cap="none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0" kern="1200" cap="none" spc="50" dirty="0" err="1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ভিন্ন</a:t>
              </a:r>
              <a:r>
                <a:rPr lang="en-US" sz="2800" b="0" kern="1200" cap="none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0" kern="1200" cap="none" spc="50" dirty="0" err="1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ভিন্ন</a:t>
              </a:r>
              <a:r>
                <a:rPr lang="en-US" sz="2800" b="0" kern="1200" cap="none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0" kern="1200" cap="none" spc="50" dirty="0" err="1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মাধ্যমগুলোতে</a:t>
              </a:r>
              <a:r>
                <a:rPr lang="en-US" sz="2800" b="0" kern="1200" cap="none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0" kern="1200" cap="none" spc="50" dirty="0" err="1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গুনগত</a:t>
              </a:r>
              <a:r>
                <a:rPr lang="en-US" sz="2800" b="0" kern="1200" cap="none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0" kern="1200" cap="none" spc="50" dirty="0" err="1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2800" b="0" kern="1200" cap="none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0" kern="1200" cap="none" spc="50" dirty="0" err="1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সাধিত</a:t>
              </a:r>
              <a:r>
                <a:rPr lang="en-US" sz="2800" b="0" kern="1200" cap="none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0" kern="1200" cap="none" spc="50" dirty="0" err="1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2000" b="0" kern="1200" cap="none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000" b="0" kern="1200" cap="none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0" y="4191000"/>
            <a:ext cx="3459602" cy="1895801"/>
            <a:chOff x="0" y="2758319"/>
            <a:chExt cx="3459602" cy="189580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758319"/>
              <a:ext cx="3459602" cy="1895801"/>
            </a:xfrm>
            <a:prstGeom prst="roundRect">
              <a:avLst>
                <a:gd name="adj" fmla="val 10000"/>
              </a:avLst>
            </a:prstGeom>
            <a:solidFill>
              <a:schemeClr val="accent4">
                <a:lumMod val="20000"/>
                <a:lumOff val="8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55526" y="2813845"/>
              <a:ext cx="3348550" cy="178474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0" kern="1200" cap="none" spc="50" dirty="0" err="1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বিনোদন</a:t>
              </a:r>
              <a:r>
                <a:rPr lang="en-US" sz="2800" b="0" kern="1200" cap="none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0" kern="1200" cap="none" spc="50" dirty="0" err="1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গ্রহনের</a:t>
              </a:r>
              <a:r>
                <a:rPr lang="en-US" sz="2800" b="0" kern="1200" cap="none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0" kern="1200" cap="none" spc="50" dirty="0" err="1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প্রক্রিয়াতে</a:t>
              </a:r>
              <a:r>
                <a:rPr lang="en-US" sz="2800" b="0" kern="1200" cap="none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0" kern="1200" cap="none" spc="50" dirty="0" err="1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মৌলিক</a:t>
              </a:r>
              <a:r>
                <a:rPr lang="en-US" sz="2800" b="0" kern="1200" cap="none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0" kern="1200" cap="none" spc="50" dirty="0" err="1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2800" b="0" kern="1200" cap="none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0" kern="1200" cap="none" spc="50" dirty="0" err="1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সাধিত</a:t>
              </a:r>
              <a:r>
                <a:rPr lang="en-US" sz="2800" b="0" kern="1200" cap="none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0" kern="1200" cap="none" spc="50" dirty="0" err="1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2400" b="0" kern="1200" cap="none" spc="50" dirty="0" smtClean="0">
                  <a:ln w="0"/>
                  <a:solidFill>
                    <a:schemeClr val="tx1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b="0" kern="1200" cap="none" spc="50" dirty="0">
                <a:ln w="0"/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ight Arrow 13"/>
          <p:cNvSpPr/>
          <p:nvPr/>
        </p:nvSpPr>
        <p:spPr>
          <a:xfrm rot="5400000">
            <a:off x="3848100" y="1866900"/>
            <a:ext cx="1371600" cy="1295400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86000" y="3200400"/>
            <a:ext cx="5334000" cy="457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086600" y="3657600"/>
            <a:ext cx="533400" cy="4572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209800" y="3657600"/>
            <a:ext cx="533400" cy="4572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3935</TotalTime>
  <Words>332</Words>
  <Application>Microsoft Office PowerPoint</Application>
  <PresentationFormat>On-screen Show (4:3)</PresentationFormat>
  <Paragraphs>61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smart</dc:creator>
  <cp:lastModifiedBy>win7</cp:lastModifiedBy>
  <cp:revision>212</cp:revision>
  <dcterms:created xsi:type="dcterms:W3CDTF">2006-08-16T00:00:00Z</dcterms:created>
  <dcterms:modified xsi:type="dcterms:W3CDTF">2020-11-18T16:14:17Z</dcterms:modified>
</cp:coreProperties>
</file>