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2"/>
  </p:notesMasterIdLst>
  <p:sldIdLst>
    <p:sldId id="310" r:id="rId2"/>
    <p:sldId id="290" r:id="rId3"/>
    <p:sldId id="286" r:id="rId4"/>
    <p:sldId id="291" r:id="rId5"/>
    <p:sldId id="259" r:id="rId6"/>
    <p:sldId id="282" r:id="rId7"/>
    <p:sldId id="301" r:id="rId8"/>
    <p:sldId id="308" r:id="rId9"/>
    <p:sldId id="287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6409"/>
    <a:srgbClr val="66FF33"/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3C3B7-1865-42C1-8912-04721983360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4ABF-CD33-4258-83C9-243816A5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3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58D8B-7839-4D64-93C4-986D0B51AE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67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0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5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8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7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6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01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7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4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1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6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46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0332"/>
            <a:ext cx="2508069" cy="2555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3297" cy="1737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31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142309" y="770708"/>
            <a:ext cx="7694023" cy="4127043"/>
            <a:chOff x="2142309" y="927462"/>
            <a:chExt cx="7694023" cy="4127043"/>
          </a:xfrm>
        </p:grpSpPr>
        <p:sp>
          <p:nvSpPr>
            <p:cNvPr id="3" name="Horizontal Scroll 2"/>
            <p:cNvSpPr/>
            <p:nvPr/>
          </p:nvSpPr>
          <p:spPr>
            <a:xfrm>
              <a:off x="2142309" y="927462"/>
              <a:ext cx="7694023" cy="412704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900" b="1" dirty="0" err="1" smtClean="0">
                  <a:solidFill>
                    <a:srgbClr val="002060"/>
                  </a:solidFill>
                  <a:latin typeface="Arial Black" panose="020B0A04020102020204" pitchFamily="34" charset="0"/>
                </a:rPr>
                <a:t>ধন্যবাদ</a:t>
              </a:r>
              <a:endParaRPr lang="en-US" sz="19900" b="1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612571" y="3187338"/>
              <a:ext cx="1014549" cy="1001485"/>
              <a:chOff x="3187337" y="3801292"/>
              <a:chExt cx="1014549" cy="1001485"/>
            </a:xfrm>
          </p:grpSpPr>
          <p:sp>
            <p:nvSpPr>
              <p:cNvPr id="4" name="5-Point Star 3"/>
              <p:cNvSpPr/>
              <p:nvPr/>
            </p:nvSpPr>
            <p:spPr>
              <a:xfrm>
                <a:off x="3187337" y="3801292"/>
                <a:ext cx="404949" cy="391885"/>
              </a:xfrm>
              <a:prstGeom prst="star5">
                <a:avLst/>
              </a:prstGeom>
              <a:solidFill>
                <a:srgbClr val="66FF33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5-Point Star 4"/>
              <p:cNvSpPr/>
              <p:nvPr/>
            </p:nvSpPr>
            <p:spPr>
              <a:xfrm>
                <a:off x="3339737" y="3953692"/>
                <a:ext cx="404949" cy="391885"/>
              </a:xfrm>
              <a:prstGeom prst="star5">
                <a:avLst/>
              </a:prstGeom>
              <a:solidFill>
                <a:srgbClr val="66FF33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5-Point Star 5"/>
              <p:cNvSpPr/>
              <p:nvPr/>
            </p:nvSpPr>
            <p:spPr>
              <a:xfrm>
                <a:off x="3492137" y="4106092"/>
                <a:ext cx="404949" cy="391885"/>
              </a:xfrm>
              <a:prstGeom prst="star5">
                <a:avLst/>
              </a:prstGeom>
              <a:solidFill>
                <a:srgbClr val="66FF33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5-Point Star 6"/>
              <p:cNvSpPr/>
              <p:nvPr/>
            </p:nvSpPr>
            <p:spPr>
              <a:xfrm>
                <a:off x="3644537" y="4258492"/>
                <a:ext cx="404949" cy="391885"/>
              </a:xfrm>
              <a:prstGeom prst="star5">
                <a:avLst/>
              </a:prstGeom>
              <a:solidFill>
                <a:srgbClr val="66FF33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3796937" y="4410892"/>
                <a:ext cx="404949" cy="391885"/>
              </a:xfrm>
              <a:prstGeom prst="star5">
                <a:avLst/>
              </a:prstGeom>
              <a:solidFill>
                <a:srgbClr val="66FF33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5-Point Star 11"/>
          <p:cNvSpPr/>
          <p:nvPr/>
        </p:nvSpPr>
        <p:spPr>
          <a:xfrm>
            <a:off x="8821783" y="1471750"/>
            <a:ext cx="404949" cy="391885"/>
          </a:xfrm>
          <a:prstGeom prst="star5">
            <a:avLst/>
          </a:prstGeom>
          <a:solidFill>
            <a:srgbClr val="66FF33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8974183" y="1624150"/>
            <a:ext cx="404949" cy="391885"/>
          </a:xfrm>
          <a:prstGeom prst="star5">
            <a:avLst/>
          </a:prstGeom>
          <a:solidFill>
            <a:srgbClr val="66FF33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9126583" y="1776550"/>
            <a:ext cx="404949" cy="391885"/>
          </a:xfrm>
          <a:prstGeom prst="star5">
            <a:avLst/>
          </a:prstGeom>
          <a:solidFill>
            <a:srgbClr val="66FF33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9278983" y="1928950"/>
            <a:ext cx="404949" cy="391885"/>
          </a:xfrm>
          <a:prstGeom prst="star5">
            <a:avLst/>
          </a:prstGeom>
          <a:solidFill>
            <a:srgbClr val="66FF33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9431383" y="2081350"/>
            <a:ext cx="404949" cy="391885"/>
          </a:xfrm>
          <a:prstGeom prst="star5">
            <a:avLst/>
          </a:prstGeom>
          <a:solidFill>
            <a:srgbClr val="66FF33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8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63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6443" y="304110"/>
            <a:ext cx="2971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1376" y="3328852"/>
            <a:ext cx="4369527" cy="2405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মোঃশাহাদাত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হোসেন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ভূঁইইয়া</a:t>
            </a:r>
            <a:endParaRPr kumimoji="0" lang="bn-IN" sz="2800" b="1" i="0" u="none" strike="noStrike" kern="1200" cap="none" spc="0" normalizeH="0" baseline="0" noProof="0" dirty="0" smtClean="0">
              <a:ln/>
              <a:solidFill>
                <a:srgbClr val="D3594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প্রভাষক-অর্থনীতি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০১৫৫৪-৩৩০০৯৮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Email: shahadat3971@gmail.com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চান্দিনা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মহিলা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ডিগ্রি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কলেজ</a:t>
            </a:r>
            <a:endParaRPr kumimoji="0" lang="en-US" sz="1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চান্দিনা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,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কুমিল্লা</a:t>
            </a:r>
            <a:endParaRPr kumimoji="0" lang="en-US" sz="1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/>
              <a:solidFill>
                <a:srgbClr val="D3594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3328851"/>
            <a:ext cx="4023360" cy="2405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দ্বাদশ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অর্থনীতি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২য়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পত্র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৪র্থ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৪৫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:।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লেকচার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-০৫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09" y="1188967"/>
            <a:ext cx="1856312" cy="1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5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83915" y="129736"/>
            <a:ext cx="894412" cy="6010763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এই 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ছবিগুলো</a:t>
            </a:r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কিসের</a:t>
            </a:r>
            <a:endParaRPr lang="en-US" sz="3600" b="1" dirty="0"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487" y="3135117"/>
            <a:ext cx="5094821" cy="3183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35117"/>
            <a:ext cx="5616339" cy="3198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16338" cy="31220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488" y="0"/>
            <a:ext cx="5094821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2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1193" y="503482"/>
            <a:ext cx="3814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4496" y="3182899"/>
            <a:ext cx="9347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গৃহীত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কর্মসূচির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4497" y="2083323"/>
            <a:ext cx="346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/>
              </a:rPr>
              <a:t>এ </a:t>
            </a:r>
            <a:r>
              <a:rPr lang="en-US" sz="3200" b="1" dirty="0" err="1" smtClean="0">
                <a:latin typeface="NikoshBAN" panose="02000000000000000000"/>
              </a:rPr>
              <a:t>পাঠ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শেষে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শিক্ষার্থীরা</a:t>
            </a:r>
            <a:r>
              <a:rPr lang="en-US" sz="3200" b="1" dirty="0" smtClean="0">
                <a:latin typeface="NikoshBAN" panose="02000000000000000000"/>
              </a:rPr>
              <a:t>-</a:t>
            </a:r>
            <a:endParaRPr lang="en-US" sz="3200" b="1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43192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469" y="1126479"/>
            <a:ext cx="4023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উন্নয়নঃ</a:t>
            </a:r>
            <a:endParaRPr lang="en-US" sz="32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6470" y="2141166"/>
            <a:ext cx="94575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</a:rPr>
              <a:t>মানবসম্পদ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বলতে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মূলত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কোনো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দেশের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শ্রম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শলতিকে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বোঝায়</a:t>
            </a:r>
            <a:r>
              <a:rPr lang="en-US" sz="2800" b="1" dirty="0" smtClean="0">
                <a:solidFill>
                  <a:srgbClr val="002060"/>
                </a:solidFill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</a:rPr>
              <a:t>সুতরাং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মানবসম্পদ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উন্নয়ন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বলতে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কোনো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দেশের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জনসাধারণের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শিক্ষা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স্বাস্থ্য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চিকিৎসা</a:t>
            </a:r>
            <a:r>
              <a:rPr lang="en-US" sz="2800" b="1" dirty="0" smtClean="0">
                <a:solidFill>
                  <a:srgbClr val="002060"/>
                </a:solidFill>
              </a:rPr>
              <a:t> ও </a:t>
            </a:r>
            <a:r>
              <a:rPr lang="en-US" sz="2800" b="1" dirty="0" err="1" smtClean="0">
                <a:solidFill>
                  <a:srgbClr val="002060"/>
                </a:solidFill>
              </a:rPr>
              <a:t>প্রশিক্ষণের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মাধ্যমে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দক্ষ</a:t>
            </a:r>
            <a:r>
              <a:rPr lang="en-US" sz="2800" b="1" dirty="0" smtClean="0">
                <a:solidFill>
                  <a:srgbClr val="002060"/>
                </a:solidFill>
              </a:rPr>
              <a:t> ও </a:t>
            </a:r>
            <a:r>
              <a:rPr lang="en-US" sz="2800" b="1" dirty="0" err="1" smtClean="0">
                <a:solidFill>
                  <a:srgbClr val="002060"/>
                </a:solidFill>
              </a:rPr>
              <a:t>উন্নত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মানবগোষ্ঠী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গড়ে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তোলাকে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বোঝায়</a:t>
            </a:r>
            <a:r>
              <a:rPr lang="en-US" sz="2800" b="1" dirty="0" smtClean="0">
                <a:solidFill>
                  <a:srgbClr val="002060"/>
                </a:solidFill>
              </a:rPr>
              <a:t>। </a:t>
            </a:r>
          </a:p>
          <a:p>
            <a:pPr algn="just"/>
            <a:r>
              <a:rPr lang="en-US" sz="2800" b="1" dirty="0" err="1" smtClean="0">
                <a:solidFill>
                  <a:srgbClr val="7030A0"/>
                </a:solidFill>
              </a:rPr>
              <a:t>উৎপাদনের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বিভিন্ন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ক্ষেত্রে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মানুষের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কর্মদক্ষতা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সুষ্ঠুভাবে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ব্যবহারের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উদ্দেশ্যে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মানুষের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অন্তর্নিহিত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কর্মগুণ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উন্নত</a:t>
            </a:r>
            <a:r>
              <a:rPr lang="en-US" sz="2800" b="1" dirty="0" smtClean="0">
                <a:solidFill>
                  <a:srgbClr val="7030A0"/>
                </a:solidFill>
              </a:rPr>
              <a:t> ও </a:t>
            </a:r>
            <a:r>
              <a:rPr lang="en-US" sz="2800" b="1" dirty="0" err="1" smtClean="0">
                <a:solidFill>
                  <a:srgbClr val="7030A0"/>
                </a:solidFill>
              </a:rPr>
              <a:t>বিকশিত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করে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তোলাইহলো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মানবসম্পদ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উন্নয়ন</a:t>
            </a:r>
            <a:r>
              <a:rPr lang="en-US" sz="2800" b="1" dirty="0" smtClean="0">
                <a:solidFill>
                  <a:srgbClr val="7030A0"/>
                </a:solidFill>
              </a:rPr>
              <a:t>। </a:t>
            </a:r>
            <a:r>
              <a:rPr lang="en-US" sz="2800" b="1" dirty="0" err="1" smtClean="0">
                <a:solidFill>
                  <a:srgbClr val="7030A0"/>
                </a:solidFill>
              </a:rPr>
              <a:t>অর্থা</a:t>
            </a:r>
            <a:r>
              <a:rPr lang="en-US" sz="2800" b="1" dirty="0" smtClean="0">
                <a:solidFill>
                  <a:srgbClr val="7030A0"/>
                </a:solidFill>
              </a:rPr>
              <a:t>ৎ </a:t>
            </a:r>
            <a:r>
              <a:rPr lang="en-US" sz="2800" b="1" dirty="0" err="1" smtClean="0">
                <a:solidFill>
                  <a:srgbClr val="7030A0"/>
                </a:solidFill>
              </a:rPr>
              <a:t>শিক্ষা</a:t>
            </a:r>
            <a:r>
              <a:rPr lang="en-US" sz="2800" b="1" dirty="0" smtClean="0">
                <a:solidFill>
                  <a:srgbClr val="7030A0"/>
                </a:solidFill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</a:rPr>
              <a:t>স্বাস্থ্য</a:t>
            </a:r>
            <a:r>
              <a:rPr lang="en-US" sz="2800" b="1" dirty="0" smtClean="0">
                <a:solidFill>
                  <a:srgbClr val="7030A0"/>
                </a:solidFill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</a:rPr>
              <a:t>প্রশিক্ষণ</a:t>
            </a:r>
            <a:r>
              <a:rPr lang="en-US" sz="2800" b="1" dirty="0" smtClean="0">
                <a:solidFill>
                  <a:srgbClr val="7030A0"/>
                </a:solidFill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</a:rPr>
              <a:t>উন্নত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কর্মসংস্থান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ইত্যাদির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মাধ্যমে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মানুষের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কর্মক্ষমতা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বৃদ্ধির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উপায়কে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মানবসম্পদ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উন্নয়ন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বলে</a:t>
            </a:r>
            <a:r>
              <a:rPr lang="en-US" sz="2800" b="1" dirty="0" smtClean="0">
                <a:solidFill>
                  <a:srgbClr val="7030A0"/>
                </a:solidFill>
              </a:rPr>
              <a:t> ।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863" y="2400509"/>
            <a:ext cx="69553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মানবসম্পদ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হিসেবে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বিবেচিত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হওয়ার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নির্ধারক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-</a:t>
            </a:r>
          </a:p>
          <a:p>
            <a:pPr algn="just"/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১।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সাক্ষরতা</a:t>
            </a:r>
            <a:endParaRPr lang="en-US" sz="3200" b="1" dirty="0" smtClean="0">
              <a:solidFill>
                <a:srgbClr val="00B05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২।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সু-স্বাস্থ্য</a:t>
            </a:r>
            <a:endParaRPr lang="en-US" sz="3200" b="1" dirty="0" smtClean="0">
              <a:solidFill>
                <a:schemeClr val="accent2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৩।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উৎপাদনে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অংশ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গ্রহণ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</a:p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৪।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মানসিক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ক্ষমতা</a:t>
            </a:r>
            <a:endParaRPr lang="en-US" sz="3200" b="1" dirty="0" smtClean="0">
              <a:solidFill>
                <a:srgbClr val="7030A0"/>
              </a:solidFill>
              <a:latin typeface="NikoshBAN" panose="020000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1863" y="1045026"/>
            <a:ext cx="6628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মানবসম্পদ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হয়ঃ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0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4926" y="1750423"/>
            <a:ext cx="89016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বাংলাদেশ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সরকার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বিভিন্ন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বেসরকারি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প্রতিষ্ঠান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মানবসম্পদ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উন্নয়নের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লক্ষ্যকে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সামনে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রেখে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দেশের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শিক্ষা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স্বাস্থ্য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আবাসন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নারী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শিক্ষাসহ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নানা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ধরনের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কল্যাণমূলক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কর্মসূচি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গ্রহণ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করেছে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যেমন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-</a:t>
            </a:r>
          </a:p>
          <a:p>
            <a:pPr algn="just"/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১।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স্বাস্থ্য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কর্মসূচি</a:t>
            </a:r>
            <a:endParaRPr lang="en-US" sz="3200" b="1" dirty="0" smtClean="0">
              <a:solidFill>
                <a:srgbClr val="00B05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২।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আবাসন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কর্মসূচি</a:t>
            </a:r>
            <a:endParaRPr lang="en-US" sz="3200" b="1" dirty="0" smtClean="0">
              <a:solidFill>
                <a:srgbClr val="0070C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৩।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নারী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উন্নয়ন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কর্মসূচি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4926" y="862149"/>
            <a:ext cx="672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মানবসম্পদ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গৃহীত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কর্মসূচিঃ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3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76058" y="607783"/>
            <a:ext cx="2939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বাড়ির কাজ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651" y="2694254"/>
            <a:ext cx="10149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“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জনগোষ্ঠীকে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মাথাপিছু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বিপক্ষে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7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1835</TotalTime>
  <Words>270</Words>
  <Application>Microsoft Office PowerPoint</Application>
  <PresentationFormat>Widescreen</PresentationFormat>
  <Paragraphs>36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 Black</vt:lpstr>
      <vt:lpstr>Calibri</vt:lpstr>
      <vt:lpstr>Calibri Light</vt:lpstr>
      <vt:lpstr>NikoshBAN</vt:lpstr>
      <vt:lpstr>Trebuchet MS</vt:lpstr>
      <vt:lpstr>Vrinda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</dc:title>
  <dc:creator>Shahadat Bhuiyan</dc:creator>
  <cp:lastModifiedBy>Shahadat Bhuiyan</cp:lastModifiedBy>
  <cp:revision>307</cp:revision>
  <dcterms:created xsi:type="dcterms:W3CDTF">2020-05-08T07:51:55Z</dcterms:created>
  <dcterms:modified xsi:type="dcterms:W3CDTF">2020-11-18T03:59:59Z</dcterms:modified>
</cp:coreProperties>
</file>