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0AE6"/>
    <a:srgbClr val="5A060E"/>
    <a:srgbClr val="E40C4F"/>
    <a:srgbClr val="4308E8"/>
    <a:srgbClr val="B50B7C"/>
    <a:srgbClr val="6A17A9"/>
    <a:srgbClr val="37047C"/>
    <a:srgbClr val="1D9DCB"/>
    <a:srgbClr val="2361C5"/>
    <a:srgbClr val="95E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47A5-C521-483A-858B-9F3276DED45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0F26-2788-4DC3-855B-A1DB18CC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4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47A5-C521-483A-858B-9F3276DED45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0F26-2788-4DC3-855B-A1DB18CC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7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47A5-C521-483A-858B-9F3276DED45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0F26-2788-4DC3-855B-A1DB18CC3EB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0460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47A5-C521-483A-858B-9F3276DED45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0F26-2788-4DC3-855B-A1DB18CC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51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47A5-C521-483A-858B-9F3276DED45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0F26-2788-4DC3-855B-A1DB18CC3EB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9137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47A5-C521-483A-858B-9F3276DED45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0F26-2788-4DC3-855B-A1DB18CC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93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47A5-C521-483A-858B-9F3276DED45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0F26-2788-4DC3-855B-A1DB18CC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61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47A5-C521-483A-858B-9F3276DED45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0F26-2788-4DC3-855B-A1DB18CC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4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47A5-C521-483A-858B-9F3276DED45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0F26-2788-4DC3-855B-A1DB18CC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8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47A5-C521-483A-858B-9F3276DED45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0F26-2788-4DC3-855B-A1DB18CC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2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47A5-C521-483A-858B-9F3276DED45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0F26-2788-4DC3-855B-A1DB18CC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9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47A5-C521-483A-858B-9F3276DED45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0F26-2788-4DC3-855B-A1DB18CC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6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47A5-C521-483A-858B-9F3276DED45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0F26-2788-4DC3-855B-A1DB18CC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2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47A5-C521-483A-858B-9F3276DED45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0F26-2788-4DC3-855B-A1DB18CC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30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47A5-C521-483A-858B-9F3276DED45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0F26-2788-4DC3-855B-A1DB18CC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3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0F26-2788-4DC3-855B-A1DB18CC3E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47A5-C521-483A-858B-9F3276DED45E}" type="datetimeFigureOut">
              <a:rPr lang="en-US" smtClean="0"/>
              <a:t>11/19/2020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047A5-C521-483A-858B-9F3276DED45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6B90F26-2788-4DC3-855B-A1DB18CC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7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D-humayonshohel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78735" y="229097"/>
            <a:ext cx="302037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6A17A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6A17A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298" y="1977691"/>
            <a:ext cx="5087001" cy="43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511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52" y="762000"/>
            <a:ext cx="9874462" cy="437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33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0506" y="0"/>
            <a:ext cx="8596668" cy="13208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কুলম্বের সূত্রের ব্যাখ্যাঃ</a:t>
            </a:r>
            <a:endParaRPr lang="en-US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2754" y="867804"/>
                <a:ext cx="8735213" cy="5726546"/>
              </a:xfrm>
              <a:ln>
                <a:noFill/>
              </a:ln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bn-IN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মনে করি, কোন মাধ্যমের 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 </a:t>
                </a:r>
                <a:r>
                  <a:rPr lang="en-US" sz="5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ও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B </a:t>
                </a:r>
                <a:r>
                  <a:rPr lang="en-US" sz="58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58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দু’টি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58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58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চার্জ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58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রয়েছে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 </a:t>
                </a:r>
                <a:r>
                  <a:rPr lang="en-US" sz="58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চার্জদ্বয়ের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58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পরিমান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যথাক্রমে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n-IN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bn-IN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n-IN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bn-IN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এবং এদের মধ্যবর্তী দূরত্ব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r। </a:t>
                </a:r>
                <a:r>
                  <a:rPr lang="en-US" sz="58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চার্জদ্বয়ের</a:t>
                </a:r>
                <a:r>
                  <a:rPr lang="bn-IN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পারস্পরিক আকর্ষন বা বিকর্ষন বলের মান </a:t>
                </a:r>
                <a:r>
                  <a:rPr lang="en-US" sz="5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NikoshBAN" panose="02000000000000000000" pitchFamily="2" charset="0"/>
                  </a:rPr>
                  <a:t>F</a:t>
                </a:r>
                <a:r>
                  <a:rPr lang="bn-IN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হলে কুলম্বের সূত্রানুসারে, এই বল চার্জদ্বয়ের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সংযোজন সরলরেখা অর্থাৎ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AB</a:t>
                </a:r>
                <a:r>
                  <a:rPr lang="bn-IN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রেখা </a:t>
                </a:r>
                <a:r>
                  <a:rPr lang="bn-IN" sz="5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NikoshBAN" panose="02000000000000000000" pitchFamily="2" charset="0"/>
                  </a:rPr>
                  <a:t>বরাবর</a:t>
                </a:r>
                <a:r>
                  <a:rPr lang="bn-IN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ক্রিয়া করবে।</a:t>
                </a:r>
                <a:endParaRPr lang="en-US" sz="5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5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</a:t>
                </a:r>
                <a:r>
                  <a:rPr lang="en-US" sz="58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অতএব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58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সূত্রানুসারে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  <a:p>
                <a:pPr marL="0" indent="0">
                  <a:buNone/>
                </a:pPr>
                <a:r>
                  <a:rPr lang="en-US" sz="5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   (1) </a:t>
                </a:r>
                <a:r>
                  <a:rPr lang="bn-IN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en-US" sz="5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∞</m:t>
                    </m:r>
                    <m:sSub>
                      <m:sSubPr>
                        <m:ctrlPr>
                          <a:rPr lang="en-US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𝒒</m:t>
                        </m:r>
                      </m:e>
                      <m:sub>
                        <m:r>
                          <a:rPr lang="en-US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sub>
                    </m:sSub>
                    <m:r>
                      <a:rPr lang="en-US" sz="5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sSub>
                      <m:sSubPr>
                        <m:ctrlPr>
                          <a:rPr lang="en-US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𝒒</m:t>
                        </m:r>
                      </m:e>
                      <m:sub>
                        <m:r>
                          <a:rPr lang="en-US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r>
                  <a:rPr lang="bn-IN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(</a:t>
                </a:r>
                <a:r>
                  <a:rPr lang="en-US" sz="58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যখন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58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স্থির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5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   (২)		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en-US" sz="5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 </m:t>
                    </m:r>
                    <m:f>
                      <m:fPr>
                        <m:ctrlPr>
                          <a:rPr lang="en-US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5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5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5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</a:t>
                </a:r>
                <a:r>
                  <a:rPr lang="bn-IN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(</a:t>
                </a:r>
                <a:r>
                  <a:rPr lang="en-US" sz="58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যখন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𝒒</m:t>
                        </m:r>
                      </m:e>
                      <m:sub>
                        <m:r>
                          <a:rPr lang="en-US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ও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8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58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58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𝒒</m:t>
                        </m:r>
                      </m:e>
                      <m:sub>
                        <m:r>
                          <a:rPr lang="en-US" sz="58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58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স্থির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5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58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একত্র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58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58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পাই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en-US" sz="5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 </m:t>
                    </m:r>
                    <m:f>
                      <m:fPr>
                        <m:ctrlPr>
                          <a:rPr lang="en-US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5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5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5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5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×</m:t>
                        </m:r>
                        <m:sSub>
                          <m:sSubPr>
                            <m:ctrlPr>
                              <a:rPr lang="en-US" sz="5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5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5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5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5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5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5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5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</a:t>
                </a:r>
                <a:r>
                  <a:rPr lang="en-US" sz="58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5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	 F= K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5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5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5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5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×</m:t>
                        </m:r>
                        <m:sSub>
                          <m:sSubPr>
                            <m:ctrlPr>
                              <a:rPr lang="en-US" sz="5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5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5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5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5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5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bn-IN" sz="5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sz="5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K=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5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5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𝟒</m:t>
                        </m:r>
                        <m:r>
                          <a:rPr lang="en-US" sz="5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𝝅</m:t>
                        </m:r>
                        <m:sSub>
                          <m:sSubPr>
                            <m:ctrlPr>
                              <a:rPr lang="en-US" sz="5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5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𝜺</m:t>
                            </m:r>
                          </m:e>
                          <m:sub>
                            <m:r>
                              <a:rPr lang="en-US" sz="5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𝟎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5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r>
                  <a:rPr lang="en-US" sz="5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14:m>
                  <m:oMath xmlns:m="http://schemas.openxmlformats.org/officeDocument/2006/math">
                    <m:r>
                      <a:rPr lang="en-US" sz="5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US" sz="5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5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5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𝟗</m:t>
                        </m:r>
                      </m:sup>
                    </m:sSup>
                  </m:oMath>
                </a14:m>
                <a:r>
                  <a:rPr lang="en-US" sz="5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8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58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𝒎𝑪</m:t>
                        </m:r>
                      </m:e>
                      <m:sup>
                        <m:r>
                          <a:rPr lang="en-US" sz="58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58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5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5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		</a:t>
                </a:r>
                <a:r>
                  <a:rPr lang="en-US" sz="5800" b="1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5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  <a:p>
                <a:pPr marL="0" indent="0">
                  <a:buNone/>
                </a:pPr>
                <a:endParaRPr lang="en-US" sz="5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5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2754" y="867804"/>
                <a:ext cx="8735213" cy="5726546"/>
              </a:xfrm>
              <a:blipFill rotWithShape="0">
                <a:blip r:embed="rId2"/>
                <a:stretch>
                  <a:fillRect l="-1465" t="-212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745714" y="5790786"/>
                <a:ext cx="4708660" cy="80356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F=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𝟒</m:t>
                        </m:r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𝝅</m:t>
                        </m:r>
                        <m:sSub>
                          <m:sSub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𝜺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𝟎</m:t>
                            </m:r>
                          </m:sub>
                        </m:sSub>
                      </m:den>
                    </m:f>
                    <m:r>
                      <a:rPr lang="en-US" sz="4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4000" b="1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714" y="5790786"/>
                <a:ext cx="4708660" cy="803564"/>
              </a:xfrm>
              <a:prstGeom prst="rect">
                <a:avLst/>
              </a:prstGeom>
              <a:blipFill rotWithShape="0">
                <a:blip r:embed="rId3"/>
                <a:stretch>
                  <a:fillRect t="-5109" b="-23358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5386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9213" y="2596817"/>
            <a:ext cx="84651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বায়ুতে এক কুলম্বের দুটি আধান পরস্পর থেকে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কিলোমিটার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ব্যবধানে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591943" y="242319"/>
            <a:ext cx="3602183" cy="148104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36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0688" y="251962"/>
            <a:ext cx="6317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bn-IN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কাজের সমাধানঃ</a:t>
            </a:r>
            <a:endParaRPr lang="en-US" sz="4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35527" y="1877805"/>
            <a:ext cx="9615057" cy="3708336"/>
            <a:chOff x="775856" y="3029393"/>
            <a:chExt cx="9074728" cy="26963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5860474" y="3245601"/>
                  <a:ext cx="3990110" cy="24801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200" dirty="0" smtClean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এখানে,</a:t>
                  </a:r>
                </a:p>
                <a:p>
                  <a:r>
                    <a:rPr lang="bn-IN" sz="3200" dirty="0" smtClean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আধান,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bn-IN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𝑞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sz="3200" dirty="0" smtClean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=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𝑞</m:t>
                          </m:r>
                        </m:e>
                        <m:sub>
                          <m:r>
                            <a:rPr lang="en-US" sz="32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en-US" sz="32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𝑞</m:t>
                      </m:r>
                      <m:r>
                        <a:rPr lang="en-US" sz="32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en-US" sz="32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1</m:t>
                      </m:r>
                      <m:r>
                        <a:rPr lang="en-US" sz="32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𝐶</m:t>
                      </m:r>
                    </m:oMath>
                  </a14:m>
                  <a:endParaRPr lang="en-US" sz="3200" b="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en-US" sz="3200" b="0" dirty="0" smtClean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দূরত্ব, r=</a:t>
                  </a:r>
                  <a:r>
                    <a:rPr lang="en-US" sz="3200" b="0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 K.M=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p>
                      </m:sSup>
                    </m:oMath>
                  </a14:m>
                  <a:r>
                    <a:rPr lang="en-US" sz="3200" b="0" dirty="0" smtClean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m</a:t>
                  </a:r>
                </a:p>
                <a:p>
                  <a:r>
                    <a:rPr lang="en-US" sz="3200" dirty="0" smtClean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K=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4</m:t>
                          </m:r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BAN" panose="02000000000000000000" pitchFamily="2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a14:m>
                  <a:r>
                    <a:rPr lang="en-US" sz="3200" b="0" dirty="0" smtClean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=</a:t>
                  </a:r>
                  <a:r>
                    <a:rPr lang="en-US" sz="3200" b="0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9</a:t>
                  </a:r>
                  <a14:m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sup>
                      </m:sSup>
                    </m:oMath>
                  </a14:m>
                  <a:r>
                    <a:rPr lang="en-US" sz="3200" b="0" dirty="0" smtClean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N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pPr>
                        <m:e>
                          <m:r>
                            <a:rPr lang="en-US" sz="32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𝑚𝐶</m:t>
                          </m:r>
                        </m:e>
                        <m:sup>
                          <m:r>
                            <a:rPr lang="en-US" sz="32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−</m:t>
                          </m:r>
                          <m:r>
                            <a:rPr lang="en-US" sz="32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US" sz="3200" b="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en-US" sz="3200" dirty="0" err="1" smtClean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কুলম্ব</a:t>
                  </a:r>
                  <a:r>
                    <a:rPr lang="en-US" sz="3200" dirty="0" smtClean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বল</a:t>
                  </a:r>
                  <a:r>
                    <a:rPr lang="en-US" sz="3200" dirty="0" smtClean="0">
                      <a:solidFill>
                        <a:srgbClr val="00206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, </a:t>
                  </a:r>
                  <a:r>
                    <a:rPr lang="en-US" sz="3200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F=?</a:t>
                  </a:r>
                  <a:endParaRPr lang="bn-IN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0474" y="3245601"/>
                  <a:ext cx="3990110" cy="2480103"/>
                </a:xfrm>
                <a:prstGeom prst="rect">
                  <a:avLst/>
                </a:prstGeom>
                <a:blipFill>
                  <a:blip r:embed="rId2"/>
                  <a:stretch>
                    <a:fillRect l="-3602" t="-2326" b="-25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775856" y="3029393"/>
                  <a:ext cx="5084618" cy="20736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dirty="0" smtClean="0">
                      <a:solidFill>
                        <a:srgbClr val="7030A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আমরা জানি,</a:t>
                  </a:r>
                </a:p>
                <a:p>
                  <a:r>
                    <a:rPr lang="en-US" sz="4000" dirty="0" smtClean="0">
                      <a:solidFill>
                        <a:srgbClr val="7030A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F</a:t>
                  </a:r>
                  <a:r>
                    <a:rPr lang="en-US" sz="4000" dirty="0">
                      <a:solidFill>
                        <a:srgbClr val="7030A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4</m:t>
                          </m:r>
                          <m:r>
                            <a:rPr lang="en-US" sz="4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BAN" panose="02000000000000000000" pitchFamily="2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40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40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sz="40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×</m:t>
                      </m:r>
                      <m:f>
                        <m:fPr>
                          <m:ctrlPr>
                            <a:rPr lang="en-US" sz="40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BAN" panose="02000000000000000000" pitchFamily="2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40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40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endParaRPr lang="en-US" sz="40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en-US" sz="3200" dirty="0" smtClean="0">
                      <a:solidFill>
                        <a:srgbClr val="7030A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F=</a:t>
                  </a:r>
                  <a:r>
                    <a:rPr lang="en-US" sz="3200" dirty="0">
                      <a:solidFill>
                        <a:srgbClr val="7030A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9</a:t>
                  </a:r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sup>
                      </m:sSup>
                    </m:oMath>
                  </a14:m>
                  <a:r>
                    <a:rPr lang="en-US" sz="3200" dirty="0">
                      <a:solidFill>
                        <a:srgbClr val="7030A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N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pPr>
                        <m:e>
                          <m:r>
                            <a:rPr lang="en-US" sz="32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𝑚𝐶</m:t>
                          </m:r>
                        </m:e>
                        <m:sup>
                          <m:r>
                            <a:rPr lang="en-US" sz="32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−</m:t>
                          </m:r>
                          <m:r>
                            <a:rPr lang="en-US" sz="3200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2</m:t>
                          </m:r>
                        </m:sup>
                      </m:sSup>
                      <m:r>
                        <a:rPr lang="en-US" sz="320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×</m:t>
                      </m:r>
                      <m:f>
                        <m:fPr>
                          <m:ctrlPr>
                            <a:rPr lang="en-US" sz="320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3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BAN" panose="02000000000000000000" pitchFamily="2" charset="0"/>
                            </a:rPr>
                            <m:t>1</m:t>
                          </m:r>
                          <m:r>
                            <a:rPr lang="en-US" sz="3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BAN" panose="02000000000000000000" pitchFamily="2" charset="0"/>
                            </a:rPr>
                            <m:t>𝐶</m:t>
                          </m:r>
                          <m:r>
                            <a:rPr lang="en-US" sz="3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BAN" panose="02000000000000000000" pitchFamily="2" charset="0"/>
                            </a:rPr>
                            <m:t>×</m:t>
                          </m:r>
                          <m:r>
                            <a:rPr lang="en-US" sz="3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BAN" panose="02000000000000000000" pitchFamily="2" charset="0"/>
                            </a:rPr>
                            <m:t>1</m:t>
                          </m:r>
                          <m:r>
                            <a:rPr lang="en-US" sz="3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NikoshBAN" panose="02000000000000000000" pitchFamily="2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2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a14:m>
                  <a:r>
                    <a:rPr lang="en-US" sz="3200" dirty="0" smtClean="0">
                      <a:solidFill>
                        <a:srgbClr val="7030A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   F=</a:t>
                  </a:r>
                  <a:r>
                    <a:rPr lang="en-US" sz="3200" dirty="0" smtClean="0">
                      <a:solidFill>
                        <a:srgbClr val="7030A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9</a:t>
                  </a:r>
                  <a14:m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32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sup>
                      </m:sSup>
                    </m:oMath>
                  </a14:m>
                  <a:r>
                    <a:rPr lang="en-US" sz="3200" dirty="0" smtClean="0">
                      <a:solidFill>
                        <a:srgbClr val="7030A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 N      </a:t>
                  </a:r>
                  <a:endPara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856" y="3029393"/>
                  <a:ext cx="5084618" cy="2073626"/>
                </a:xfrm>
                <a:prstGeom prst="rect">
                  <a:avLst/>
                </a:prstGeom>
                <a:blipFill>
                  <a:blip r:embed="rId3"/>
                  <a:stretch>
                    <a:fillRect l="-4077" t="-3632" b="-641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57356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24000" y="5555672"/>
            <a:ext cx="42810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তড়িৎ ক্ষেত্র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17406"/>
            <a:ext cx="3311235" cy="38533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53" y="1849929"/>
            <a:ext cx="3865419" cy="406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3599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1478" y="350293"/>
            <a:ext cx="4795211" cy="997527"/>
          </a:xfrm>
        </p:spPr>
        <p:txBody>
          <a:bodyPr>
            <a:noAutofit/>
          </a:bodyPr>
          <a:lstStyle/>
          <a:p>
            <a:pPr algn="ctr"/>
            <a:r>
              <a:rPr lang="bn-IN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কাজঃ</a:t>
            </a:r>
            <a:endParaRPr lang="en-US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1" y="2869031"/>
            <a:ext cx="10024630" cy="4717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bn-IN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কুলম্বের </a:t>
            </a:r>
            <a:r>
              <a:rPr lang="bn-IN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সূত্রের বৈশিষ্টগুলি লিখ</a:t>
            </a:r>
            <a:r>
              <a:rPr lang="bn-IN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03458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147579" y="309350"/>
            <a:ext cx="85966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কাজের সমাধানঃ</a:t>
            </a:r>
            <a:endParaRPr lang="en-US" sz="4400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কেবল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চার্জের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 প্রযোজ্য হয়।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সূত্রে চার্জগুলোর আপেক্ষিক বেগ শূন্য।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সূত্র চার্জদ্বয়ের মধবর্তী মাধমের প্রকৃতির ঊপর নির্ভর করে।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সূত্র স্থির চার্জ বা সুষম চার্জ বিন্যাসের ক্ষেত্রে প্রযোজ্য।</a:t>
            </a:r>
          </a:p>
          <a:p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62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993" y="21633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ল্যায়নঃ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537135"/>
                <a:ext cx="8869986" cy="460042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bn-IN" sz="2800" dirty="0" smtClean="0">
                    <a:solidFill>
                      <a:srgbClr val="002060"/>
                    </a:solidFill>
                  </a:rPr>
                  <a:t>১।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কোন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মাধ্যমের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ভেদনযোগ্যতার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হলো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(ক)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𝑁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𝑚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17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(খ)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𝑁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𝑚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(গ)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C</m:t>
                    </m:r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𝑁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𝑚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   (ঘ)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𝑁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𝑚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bn-IN" sz="28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২।  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NikoshBAN" panose="02000000000000000000" pitchFamily="2" charset="0"/>
                  </a:rPr>
                  <a:t>1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কুলম্ব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চার্জ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কতটি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ইলেকট্রনের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চার্জ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(ক)   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3.00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			(খ)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00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US" sz="28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(গ)   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6.25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		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</a:t>
                </a:r>
                <a:r>
                  <a:rPr lang="bn-IN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(ঘ) 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02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bn-IN" sz="28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৩।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দুটি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চার্জের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মধ্যবর্তী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দূরত্ব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গুন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করলে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এদের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মধ‌্যকার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বলের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পরিবর্তন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গুন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(ক)   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			(খ) 	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	(গ)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			(ঘ)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537135"/>
                <a:ext cx="8869986" cy="4600429"/>
              </a:xfrm>
              <a:blipFill>
                <a:blip r:embed="rId2"/>
                <a:stretch>
                  <a:fillRect l="-1237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39679" y="1930400"/>
                <a:ext cx="353290" cy="52924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679" y="1930400"/>
                <a:ext cx="353290" cy="5292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5550" y="3756309"/>
                <a:ext cx="1634837" cy="555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50" y="3756309"/>
                <a:ext cx="1634837" cy="5553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5549" y="5330643"/>
                <a:ext cx="1634837" cy="555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49" y="5330643"/>
                <a:ext cx="1634837" cy="5553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04769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+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4C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আধান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দু’টি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গোলককে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0.01m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+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4C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চার্জের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4C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চার্জ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চার্জদ্বয়ের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বলের মান পুর্বের সমান, বেশি না কম হবে-গানিতিক ভাবে যাচাই কর।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2991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29168" y="0"/>
            <a:ext cx="25042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8000" b="1" dirty="0" smtClean="0">
                <a:ln/>
                <a:solidFill>
                  <a:srgbClr val="1A0AE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b="1" cap="none" spc="0" dirty="0">
              <a:ln/>
              <a:solidFill>
                <a:srgbClr val="1A0AE6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924" y="1323439"/>
            <a:ext cx="7886700" cy="4445000"/>
          </a:xfrm>
          <a:prstGeom prst="roundRect">
            <a:avLst>
              <a:gd name="adj" fmla="val 11111"/>
            </a:avLst>
          </a:prstGeom>
          <a:ln w="190500" cap="rnd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6431909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43379" y="1986740"/>
            <a:ext cx="688491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ûgvqb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Av‡e`xb</a:t>
            </a:r>
            <a:r>
              <a:rPr lang="en-US" sz="44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PŠayix</a:t>
            </a:r>
            <a:endParaRPr lang="en-US" sz="44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(c`v_©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wbqvgZcyi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bn-IN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wbqvgZcyi,bIMuv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bn-IN" sz="44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 </a:t>
            </a:r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ID-humayonshohel@gmail.com</a:t>
            </a:r>
            <a:endParaRPr lang="en-US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number-01712-435 456</a:t>
            </a: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43613" y="298615"/>
            <a:ext cx="4281054" cy="108065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19" y="1986740"/>
            <a:ext cx="2620260" cy="327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9110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8346" y="833324"/>
            <a:ext cx="7806147" cy="470898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পদার্থবিজ্ঞান ২য় পত্র</a:t>
            </a:r>
          </a:p>
          <a:p>
            <a:pPr algn="ctr"/>
            <a:r>
              <a:rPr lang="bn-BD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দ্বাদশ </a:t>
            </a:r>
            <a:r>
              <a:rPr lang="bn-BD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6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অধ্যায়ঃস্থির তড়িৎ</a:t>
            </a:r>
            <a:endParaRPr lang="bn-BD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50</a:t>
            </a:r>
            <a:r>
              <a:rPr lang="bn-BD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bn-IN" sz="6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তারিখ-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---------------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00954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3" y="471105"/>
            <a:ext cx="3398318" cy="3468894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742833" y="4310548"/>
            <a:ext cx="4492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চার্লস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অগাস্টিন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দ্য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কুলম্ব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val 1"/>
              <p:cNvSpPr/>
              <p:nvPr/>
            </p:nvSpPr>
            <p:spPr>
              <a:xfrm>
                <a:off x="6567056" y="1662545"/>
                <a:ext cx="964276" cy="108065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Oval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7056" y="1662545"/>
                <a:ext cx="964276" cy="1080654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/>
              <p:nvPr/>
            </p:nvSpPr>
            <p:spPr>
              <a:xfrm>
                <a:off x="9994670" y="1662545"/>
                <a:ext cx="964276" cy="108065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4670" y="1662545"/>
                <a:ext cx="964276" cy="1080654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113222" y="1928553"/>
                <a:ext cx="1066801" cy="633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3222" y="1928553"/>
                <a:ext cx="1066801" cy="63331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957237" y="1928553"/>
                <a:ext cx="2968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7237" y="1928553"/>
                <a:ext cx="296813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6327" r="-4082" b="-2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64289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897338" y="438113"/>
            <a:ext cx="5577840" cy="1320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n-IN" sz="8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8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জকের</a:t>
            </a:r>
            <a:r>
              <a:rPr lang="en-US" sz="8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8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633583" y="2809790"/>
            <a:ext cx="8596668" cy="156865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88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কুলম্বের সূত্র</a:t>
            </a:r>
            <a:r>
              <a:rPr lang="en-US" sz="88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800" u="sng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sz="88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u="sng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তত্ত্ব</a:t>
            </a:r>
            <a:r>
              <a:rPr lang="bn-IN" sz="88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8800" u="sng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074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4931" y="0"/>
            <a:ext cx="28868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247777" y="1330966"/>
            <a:ext cx="73282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এ পাঠ শেষ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-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কুলম্বের সূত্র কী তা বলতে পারবে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দুটি চার্জের আক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র্ষণ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বিক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র্ষণ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বল সম্পর্কে ব্যাখ্যা করতে পারবে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  <a:endParaRPr lang="bn-BD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কুলম্বের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সূত্রকে ক্ষেত্র তত্ত্বের আলোকে ব্যাখ্যা করতে পারবে  </a:t>
            </a: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3354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295" y="589681"/>
            <a:ext cx="8853450" cy="529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38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9434" y="2906767"/>
            <a:ext cx="6234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কুলম্বের সূত্রটি লিখ?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3910" y="325065"/>
            <a:ext cx="4627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1504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82133" y="2507672"/>
            <a:ext cx="8619066" cy="282632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n-IN" sz="4400" b="1" dirty="0" smtClean="0">
                <a:solidFill>
                  <a:srgbClr val="5A060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কুলম্বের</a:t>
            </a:r>
            <a:r>
              <a:rPr lang="bn-IN" sz="4400" b="1" dirty="0" smtClean="0">
                <a:solidFill>
                  <a:srgbClr val="5A060E"/>
                </a:solidFill>
              </a:rPr>
              <a:t> </a:t>
            </a:r>
            <a:r>
              <a:rPr lang="bn-IN" sz="4400" b="1" dirty="0" smtClean="0">
                <a:solidFill>
                  <a:srgbClr val="5A060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সুত্রঃ </a:t>
            </a:r>
            <a:r>
              <a:rPr lang="bn-IN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মাধ্যমে দু’টি বিন্দু চার্জের মধ্যবর্তী আকর্ষন বা বিকর্ষন বলের মান চার্জদ্বয়ের পরিমানের গুনফলের সমানুপাতিক, এদের মধ্যবর্তী দূরত্বের বর্গের ব্যস্তনুপাতিক এবং এই বল চার্জদ্বয়ের সংযোজন সরলরেখা বরাবর ক্রিয়া করে।”</a:t>
            </a:r>
            <a:endParaRPr lang="en-US" sz="4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6224" y="371799"/>
            <a:ext cx="6317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কাজের সমাধানঃ</a:t>
            </a:r>
            <a:endParaRPr lang="en-US" sz="4400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4981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767</TotalTime>
  <Words>249</Words>
  <Application>Microsoft Office PowerPoint</Application>
  <PresentationFormat>Widescreen</PresentationFormat>
  <Paragraphs>72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Cambria Math</vt:lpstr>
      <vt:lpstr>NikoshBAN</vt:lpstr>
      <vt:lpstr>SutonnyMJ</vt:lpstr>
      <vt:lpstr>Times New Roman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কুলম্বের সূত্রের ব্যাখ্যাঃ</vt:lpstr>
      <vt:lpstr>PowerPoint Presentation</vt:lpstr>
      <vt:lpstr>PowerPoint Presentation</vt:lpstr>
      <vt:lpstr>PowerPoint Presentation</vt:lpstr>
      <vt:lpstr>দলগত কাজঃ</vt:lpstr>
      <vt:lpstr>দলগত কাজের সমাধানঃ</vt:lpstr>
      <vt:lpstr>মূল্যায়নঃ</vt:lpstr>
      <vt:lpstr>বাড়ির কাজঃ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207</cp:revision>
  <dcterms:created xsi:type="dcterms:W3CDTF">2018-03-20T15:03:53Z</dcterms:created>
  <dcterms:modified xsi:type="dcterms:W3CDTF">2020-11-19T12:40:10Z</dcterms:modified>
</cp:coreProperties>
</file>