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61" r:id="rId2"/>
    <p:sldMasterId id="2147483878" r:id="rId3"/>
    <p:sldMasterId id="2147483890" r:id="rId4"/>
    <p:sldMasterId id="2147483907" r:id="rId5"/>
  </p:sldMasterIdLst>
  <p:notesMasterIdLst>
    <p:notesMasterId r:id="rId18"/>
  </p:notesMasterIdLst>
  <p:sldIdLst>
    <p:sldId id="256" r:id="rId6"/>
    <p:sldId id="258" r:id="rId7"/>
    <p:sldId id="259" r:id="rId8"/>
    <p:sldId id="260" r:id="rId9"/>
    <p:sldId id="261" r:id="rId10"/>
    <p:sldId id="262" r:id="rId11"/>
    <p:sldId id="263" r:id="rId12"/>
    <p:sldId id="264" r:id="rId13"/>
    <p:sldId id="265" r:id="rId14"/>
    <p:sldId id="266" r:id="rId15"/>
    <p:sldId id="267" r:id="rId16"/>
    <p:sldId id="26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FE2197-B899-4EF9-8F1D-80C4EAFB7D25}" type="datetimeFigureOut">
              <a:rPr lang="en-US" smtClean="0"/>
              <a:t>11/19/2020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CD294-20D7-4351-BC24-00E45DC9DF72}" type="slidenum">
              <a:rPr lang="en-US" smtClean="0"/>
              <a:t>‹#›</a:t>
            </a:fld>
            <a:endParaRPr lang="en-US"/>
          </a:p>
        </p:txBody>
      </p:sp>
    </p:spTree>
    <p:extLst>
      <p:ext uri="{BB962C8B-B14F-4D97-AF65-F5344CB8AC3E}">
        <p14:creationId xmlns:p14="http://schemas.microsoft.com/office/powerpoint/2010/main" val="2079533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ctr"/>
            <a:r>
              <a:rPr lang="en-US" dirty="0"/>
              <a:t>Introduction of teacher &amp; class.</a:t>
            </a:r>
          </a:p>
        </p:txBody>
      </p:sp>
      <p:sp>
        <p:nvSpPr>
          <p:cNvPr id="4" name="Slide Number Placeholder 3"/>
          <p:cNvSpPr>
            <a:spLocks noGrp="1"/>
          </p:cNvSpPr>
          <p:nvPr>
            <p:ph type="sldNum" sz="quarter" idx="10"/>
          </p:nvPr>
        </p:nvSpPr>
        <p:spPr/>
        <p:txBody>
          <a:bodyPr/>
          <a:lstStyle/>
          <a:p>
            <a:fld id="{3587CCBA-EC22-4B15-ABB5-773E551724D9}" type="slidenum">
              <a:rPr lang="en-US" smtClean="0"/>
              <a:t>2</a:t>
            </a:fld>
            <a:endParaRPr lang="en-US"/>
          </a:p>
        </p:txBody>
      </p:sp>
    </p:spTree>
    <p:extLst>
      <p:ext uri="{BB962C8B-B14F-4D97-AF65-F5344CB8AC3E}">
        <p14:creationId xmlns:p14="http://schemas.microsoft.com/office/powerpoint/2010/main" val="4288029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420217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60936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1979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846788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7188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340550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135048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847565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78990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462168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420119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704887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942712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0787D7-F70A-4C1B-81D2-09CB4CEC1636}"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640920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787D7-F70A-4C1B-81D2-09CB4CEC1636}"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864817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787D7-F70A-4C1B-81D2-09CB4CEC1636}"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2630331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655189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892904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596401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578589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040903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265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5506260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4335342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824001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1632342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4292265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119521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478956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7258281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0787D7-F70A-4C1B-81D2-09CB4CEC1636}"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402707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787D7-F70A-4C1B-81D2-09CB4CEC1636}"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224212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787D7-F70A-4C1B-81D2-09CB4CEC1636}"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4015908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868648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0867240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924915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4134256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1635643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640608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9606013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440236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8352879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0787D7-F70A-4C1B-81D2-09CB4CEC1636}"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3958386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787D7-F70A-4C1B-81D2-09CB4CEC1636}"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895538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0787D7-F70A-4C1B-81D2-09CB4CEC1636}"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884539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787D7-F70A-4C1B-81D2-09CB4CEC1636}"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296833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1432939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4586495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270476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537016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9441600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558718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9615073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41105455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26993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787D7-F70A-4C1B-81D2-09CB4CEC1636}"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856558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751113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42848801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472879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759721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0787D7-F70A-4C1B-81D2-09CB4CEC1636}"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0700263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0787D7-F70A-4C1B-81D2-09CB4CEC1636}"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404984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787D7-F70A-4C1B-81D2-09CB4CEC1636}"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6688402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6462838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5315852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079389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0787D7-F70A-4C1B-81D2-09CB4CEC1636}"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30910381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787D7-F70A-4C1B-81D2-09CB4CEC1636}"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66078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18263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0787D7-F70A-4C1B-81D2-09CB4CEC1636}"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667442-0C96-4A83-A051-7B3B4B9DAFF1}" type="slidenum">
              <a:rPr lang="en-US" smtClean="0"/>
              <a:t>‹#›</a:t>
            </a:fld>
            <a:endParaRPr lang="en-US"/>
          </a:p>
        </p:txBody>
      </p:sp>
    </p:spTree>
    <p:extLst>
      <p:ext uri="{BB962C8B-B14F-4D97-AF65-F5344CB8AC3E}">
        <p14:creationId xmlns:p14="http://schemas.microsoft.com/office/powerpoint/2010/main" val="2128761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theme" Target="../theme/theme4.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0787D7-F70A-4C1B-81D2-09CB4CEC1636}" type="datetimeFigureOut">
              <a:rPr lang="en-US" smtClean="0"/>
              <a:t>11/19/2020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F667442-0C96-4A83-A051-7B3B4B9DAFF1}" type="slidenum">
              <a:rPr lang="en-US" smtClean="0"/>
              <a:t>‹#›</a:t>
            </a:fld>
            <a:endParaRPr lang="en-US"/>
          </a:p>
        </p:txBody>
      </p:sp>
    </p:spTree>
    <p:extLst>
      <p:ext uri="{BB962C8B-B14F-4D97-AF65-F5344CB8AC3E}">
        <p14:creationId xmlns:p14="http://schemas.microsoft.com/office/powerpoint/2010/main" val="196404749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0787D7-F70A-4C1B-81D2-09CB4CEC1636}" type="datetimeFigureOut">
              <a:rPr lang="en-US" smtClean="0"/>
              <a:t>11/19/2020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FF667442-0C96-4A83-A051-7B3B4B9DAFF1}" type="slidenum">
              <a:rPr lang="en-US" smtClean="0"/>
              <a:t>‹#›</a:t>
            </a:fld>
            <a:endParaRPr lang="en-US"/>
          </a:p>
        </p:txBody>
      </p:sp>
    </p:spTree>
    <p:extLst>
      <p:ext uri="{BB962C8B-B14F-4D97-AF65-F5344CB8AC3E}">
        <p14:creationId xmlns:p14="http://schemas.microsoft.com/office/powerpoint/2010/main" val="1802192612"/>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787D7-F70A-4C1B-81D2-09CB4CEC1636}" type="datetimeFigureOut">
              <a:rPr lang="en-US" smtClean="0"/>
              <a:t>11/19/2020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67442-0C96-4A83-A051-7B3B4B9DAFF1}" type="slidenum">
              <a:rPr lang="en-US" smtClean="0"/>
              <a:t>‹#›</a:t>
            </a:fld>
            <a:endParaRPr lang="en-US"/>
          </a:p>
        </p:txBody>
      </p:sp>
    </p:spTree>
    <p:extLst>
      <p:ext uri="{BB962C8B-B14F-4D97-AF65-F5344CB8AC3E}">
        <p14:creationId xmlns:p14="http://schemas.microsoft.com/office/powerpoint/2010/main" val="3178677576"/>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90787D7-F70A-4C1B-81D2-09CB4CEC1636}" type="datetimeFigureOut">
              <a:rPr lang="en-US" smtClean="0"/>
              <a:t>11/19/2020</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FF667442-0C96-4A83-A051-7B3B4B9DAFF1}" type="slidenum">
              <a:rPr lang="en-US" smtClean="0"/>
              <a:t>‹#›</a:t>
            </a:fld>
            <a:endParaRPr lang="en-US"/>
          </a:p>
        </p:txBody>
      </p:sp>
    </p:spTree>
    <p:extLst>
      <p:ext uri="{BB962C8B-B14F-4D97-AF65-F5344CB8AC3E}">
        <p14:creationId xmlns:p14="http://schemas.microsoft.com/office/powerpoint/2010/main" val="2406210326"/>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 id="2147483904" r:id="rId14"/>
    <p:sldLayoutId id="2147483905" r:id="rId15"/>
    <p:sldLayoutId id="21474839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787D7-F70A-4C1B-81D2-09CB4CEC1636}" type="datetimeFigureOut">
              <a:rPr lang="en-US" smtClean="0"/>
              <a:t>11/19/2020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67442-0C96-4A83-A051-7B3B4B9DAFF1}" type="slidenum">
              <a:rPr lang="en-US" smtClean="0"/>
              <a:t>‹#›</a:t>
            </a:fld>
            <a:endParaRPr lang="en-US"/>
          </a:p>
        </p:txBody>
      </p:sp>
    </p:spTree>
    <p:extLst>
      <p:ext uri="{BB962C8B-B14F-4D97-AF65-F5344CB8AC3E}">
        <p14:creationId xmlns:p14="http://schemas.microsoft.com/office/powerpoint/2010/main" val="2949781403"/>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hyperlink" Target="https://pixabay.com/en/flowers-background-flowers-sky-3159104/" TargetMode="External"/><Relationship Id="rId2" Type="http://schemas.openxmlformats.org/officeDocument/2006/relationships/image" Target="../media/image12.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39.xml"/><Relationship Id="rId5" Type="http://schemas.openxmlformats.org/officeDocument/2006/relationships/hyperlink" Target="https://en.wikipedia.org/wiki/Albert_Einstein"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16" name="Red Tiles - HD Background Loop">
            <a:extLst>
              <a:ext uri="{FF2B5EF4-FFF2-40B4-BE49-F238E27FC236}">
                <a16:creationId xmlns:a16="http://schemas.microsoft.com/office/drawing/2014/main" id="{D8665CBE-1055-453C-95DF-1EE05C996A4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571999" y="2207562"/>
            <a:ext cx="1888590" cy="1748330"/>
          </a:xfrm>
          <a:prstGeom prst="rect">
            <a:avLst/>
          </a:prstGeom>
          <a:noFill/>
          <a:ln cap="flat">
            <a:noFill/>
          </a:ln>
        </p:spPr>
      </p:pic>
      <p:pic>
        <p:nvPicPr>
          <p:cNvPr id="17" name="Picture 16">
            <a:extLst>
              <a:ext uri="{FF2B5EF4-FFF2-40B4-BE49-F238E27FC236}">
                <a16:creationId xmlns:a16="http://schemas.microsoft.com/office/drawing/2014/main" id="{161D542D-398F-47C4-AF00-494CDE299F8B}"/>
              </a:ext>
            </a:extLst>
          </p:cNvPr>
          <p:cNvPicPr>
            <a:picLocks noChangeAspect="1"/>
          </p:cNvPicPr>
          <p:nvPr/>
        </p:nvPicPr>
        <p:blipFill>
          <a:blip r:embed="rId5"/>
          <a:stretch>
            <a:fillRect/>
          </a:stretch>
        </p:blipFill>
        <p:spPr>
          <a:xfrm>
            <a:off x="3843902" y="1462667"/>
            <a:ext cx="3631181" cy="3397748"/>
          </a:xfrm>
          <a:prstGeom prst="rect">
            <a:avLst/>
          </a:prstGeom>
          <a:noFill/>
          <a:ln cap="flat">
            <a:noFill/>
          </a:ln>
        </p:spPr>
      </p:pic>
      <p:sp>
        <p:nvSpPr>
          <p:cNvPr id="2" name="TextBox 1">
            <a:extLst>
              <a:ext uri="{FF2B5EF4-FFF2-40B4-BE49-F238E27FC236}">
                <a16:creationId xmlns:a16="http://schemas.microsoft.com/office/drawing/2014/main" id="{0DF3D976-EFF7-43E7-860C-FD1175D6A1A1}"/>
              </a:ext>
            </a:extLst>
          </p:cNvPr>
          <p:cNvSpPr txBox="1"/>
          <p:nvPr/>
        </p:nvSpPr>
        <p:spPr>
          <a:xfrm>
            <a:off x="965576" y="4302149"/>
            <a:ext cx="6555904" cy="988234"/>
          </a:xfrm>
          <a:prstGeom prst="rect">
            <a:avLst/>
          </a:prstGeom>
          <a:noFill/>
        </p:spPr>
        <p:txBody>
          <a:bodyPr wrap="square" rtlCol="0">
            <a:prstTxWarp prst="textWave1">
              <a:avLst>
                <a:gd name="adj1" fmla="val 20000"/>
                <a:gd name="adj2" fmla="val 852"/>
              </a:avLst>
            </a:prstTxWarp>
            <a:spAutoFit/>
          </a:bodyPr>
          <a:lstStyle/>
          <a:p>
            <a:r>
              <a:rPr lang="en-US" sz="4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WELCOME TO MY CLASS</a:t>
            </a:r>
          </a:p>
        </p:txBody>
      </p:sp>
      <p:grpSp>
        <p:nvGrpSpPr>
          <p:cNvPr id="18" name="Group 17">
            <a:extLst>
              <a:ext uri="{FF2B5EF4-FFF2-40B4-BE49-F238E27FC236}">
                <a16:creationId xmlns:a16="http://schemas.microsoft.com/office/drawing/2014/main" id="{7D153523-202D-455E-8FE1-959FE25C8021}"/>
              </a:ext>
            </a:extLst>
          </p:cNvPr>
          <p:cNvGrpSpPr/>
          <p:nvPr/>
        </p:nvGrpSpPr>
        <p:grpSpPr>
          <a:xfrm>
            <a:off x="-4828" y="0"/>
            <a:ext cx="4881627" cy="7005461"/>
            <a:chOff x="158260" y="653270"/>
            <a:chExt cx="4073903" cy="5433201"/>
          </a:xfrm>
        </p:grpSpPr>
        <p:pic>
          <p:nvPicPr>
            <p:cNvPr id="19" name="Picture 18">
              <a:extLst>
                <a:ext uri="{FF2B5EF4-FFF2-40B4-BE49-F238E27FC236}">
                  <a16:creationId xmlns:a16="http://schemas.microsoft.com/office/drawing/2014/main" id="{FD2AD90E-C216-449D-93B0-94591F64C8CE}"/>
                </a:ext>
              </a:extLst>
            </p:cNvPr>
            <p:cNvPicPr>
              <a:picLocks noChangeAspect="1"/>
            </p:cNvPicPr>
            <p:nvPr/>
          </p:nvPicPr>
          <p:blipFill rotWithShape="1">
            <a:blip r:embed="rId6">
              <a:extLst>
                <a:ext uri="{28A0092B-C50C-407E-A947-70E740481C1C}">
                  <a14:useLocalDpi xmlns:a14="http://schemas.microsoft.com/office/drawing/2010/main" val="0"/>
                </a:ext>
              </a:extLst>
            </a:blip>
            <a:srcRect l="11545" r="16399" b="2359"/>
            <a:stretch/>
          </p:blipFill>
          <p:spPr>
            <a:xfrm>
              <a:off x="158260" y="1064304"/>
              <a:ext cx="4073903" cy="5022167"/>
            </a:xfrm>
            <a:prstGeom prst="rect">
              <a:avLst/>
            </a:prstGeom>
          </p:spPr>
        </p:pic>
        <p:sp>
          <p:nvSpPr>
            <p:cNvPr id="20" name="Rectangle: Rounded Corners 19">
              <a:extLst>
                <a:ext uri="{FF2B5EF4-FFF2-40B4-BE49-F238E27FC236}">
                  <a16:creationId xmlns:a16="http://schemas.microsoft.com/office/drawing/2014/main" id="{CE5A089D-4214-470E-AEC2-24E766BC9A67}"/>
                </a:ext>
              </a:extLst>
            </p:cNvPr>
            <p:cNvSpPr/>
            <p:nvPr/>
          </p:nvSpPr>
          <p:spPr>
            <a:xfrm>
              <a:off x="158260" y="653270"/>
              <a:ext cx="4073903" cy="542484"/>
            </a:xfrm>
            <a:prstGeom prst="roundRect">
              <a:avLst>
                <a:gd name="adj" fmla="val 667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BEADD2DD-02C0-4638-884A-ACA739BE1B14}"/>
              </a:ext>
            </a:extLst>
          </p:cNvPr>
          <p:cNvGrpSpPr/>
          <p:nvPr/>
        </p:nvGrpSpPr>
        <p:grpSpPr>
          <a:xfrm>
            <a:off x="4708197" y="-1"/>
            <a:ext cx="4435803" cy="7005462"/>
            <a:chOff x="168811" y="653270"/>
            <a:chExt cx="4019845" cy="5440678"/>
          </a:xfrm>
        </p:grpSpPr>
        <p:pic>
          <p:nvPicPr>
            <p:cNvPr id="22" name="Picture 21">
              <a:extLst>
                <a:ext uri="{FF2B5EF4-FFF2-40B4-BE49-F238E27FC236}">
                  <a16:creationId xmlns:a16="http://schemas.microsoft.com/office/drawing/2014/main" id="{352658A6-A87C-4793-B1E7-D559A7D52547}"/>
                </a:ext>
              </a:extLst>
            </p:cNvPr>
            <p:cNvPicPr>
              <a:picLocks noChangeAspect="1"/>
            </p:cNvPicPr>
            <p:nvPr/>
          </p:nvPicPr>
          <p:blipFill rotWithShape="1">
            <a:blip r:embed="rId6">
              <a:extLst>
                <a:ext uri="{28A0092B-C50C-407E-A947-70E740481C1C}">
                  <a14:useLocalDpi xmlns:a14="http://schemas.microsoft.com/office/drawing/2010/main" val="0"/>
                </a:ext>
              </a:extLst>
            </a:blip>
            <a:srcRect l="11545" r="16399" b="2359"/>
            <a:stretch/>
          </p:blipFill>
          <p:spPr>
            <a:xfrm>
              <a:off x="168812" y="1071781"/>
              <a:ext cx="4019844" cy="5022167"/>
            </a:xfrm>
            <a:prstGeom prst="rect">
              <a:avLst/>
            </a:prstGeom>
          </p:spPr>
        </p:pic>
        <p:sp>
          <p:nvSpPr>
            <p:cNvPr id="23" name="Rectangle: Rounded Corners 22">
              <a:extLst>
                <a:ext uri="{FF2B5EF4-FFF2-40B4-BE49-F238E27FC236}">
                  <a16:creationId xmlns:a16="http://schemas.microsoft.com/office/drawing/2014/main" id="{710C0FD5-7FE9-4B28-B1C3-750E33097363}"/>
                </a:ext>
              </a:extLst>
            </p:cNvPr>
            <p:cNvSpPr/>
            <p:nvPr/>
          </p:nvSpPr>
          <p:spPr>
            <a:xfrm>
              <a:off x="168811" y="653270"/>
              <a:ext cx="4019845" cy="542484"/>
            </a:xfrm>
            <a:prstGeom prst="roundRect">
              <a:avLst>
                <a:gd name="adj" fmla="val 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77DA41EA-856E-4F5A-A835-9D188A81CED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8" y="0"/>
            <a:ext cx="9254936" cy="7005461"/>
          </a:xfrm>
          <a:prstGeom prst="rect">
            <a:avLst/>
          </a:prstGeom>
        </p:spPr>
      </p:pic>
    </p:spTree>
    <p:extLst>
      <p:ext uri="{BB962C8B-B14F-4D97-AF65-F5344CB8AC3E}">
        <p14:creationId xmlns:p14="http://schemas.microsoft.com/office/powerpoint/2010/main" val="3794643948"/>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38"/>
                                        <p:tgtEl>
                                          <p:spTgt spid="16"/>
                                        </p:tgtEl>
                                      </p:cBhvr>
                                    </p:cmd>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nodeType="click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par>
                                <p:cTn id="15" presetID="35" presetClass="path" presetSubtype="0" accel="50000" decel="50000" fill="hold" nodeType="withEffect">
                                  <p:stCondLst>
                                    <p:cond delay="0"/>
                                  </p:stCondLst>
                                  <p:childTnLst>
                                    <p:animMotion origin="layout" path="M 0.02691 1.85185E-6 L -0.46528 0.01713 " pathEditMode="relative" rAng="0" ptsTypes="AA">
                                      <p:cBhvr>
                                        <p:cTn id="16" dur="3000" fill="hold"/>
                                        <p:tgtEl>
                                          <p:spTgt spid="18"/>
                                        </p:tgtEl>
                                        <p:attrNameLst>
                                          <p:attrName>ppt_x</p:attrName>
                                          <p:attrName>ppt_y</p:attrName>
                                        </p:attrNameLst>
                                      </p:cBhvr>
                                      <p:rCtr x="-24618" y="856"/>
                                    </p:animMotion>
                                  </p:childTnLst>
                                </p:cTn>
                              </p:par>
                              <p:par>
                                <p:cTn id="17" presetID="63" presetClass="path" presetSubtype="0" accel="33333" decel="33333" fill="hold" nodeType="withEffect">
                                  <p:stCondLst>
                                    <p:cond delay="0"/>
                                  </p:stCondLst>
                                  <p:childTnLst>
                                    <p:animMotion origin="layout" path="M 4.72222E-6 1.85185E-6 L 0.45572 0.01713 " pathEditMode="relative" rAng="0" ptsTypes="AA">
                                      <p:cBhvr>
                                        <p:cTn id="18" dur="3000" fill="hold"/>
                                        <p:tgtEl>
                                          <p:spTgt spid="21"/>
                                        </p:tgtEl>
                                        <p:attrNameLst>
                                          <p:attrName>ppt_x</p:attrName>
                                          <p:attrName>ppt_y</p:attrName>
                                        </p:attrNameLst>
                                      </p:cBhvr>
                                      <p:rCtr x="22778" y="856"/>
                                    </p:animMotion>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mute="1">
                <p:cTn id="24">
                  <p:stCondLst>
                    <p:cond delay="indefinite"/>
                  </p:stCondLst>
                  <p:endCondLst>
                    <p:cond evt="onNext" delay="0">
                      <p:tgtEl>
                        <p:sldTgt/>
                      </p:tgtEl>
                    </p:cond>
                    <p:cond evt="onPrev" delay="0">
                      <p:tgtEl>
                        <p:sldTgt/>
                      </p:tgtEl>
                    </p:cond>
                  </p:endCondLst>
                </p:cTn>
                <p:tgtEl>
                  <p:spTgt spid="16"/>
                </p:tgtEl>
              </p:cMediaNode>
            </p:vide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biLevel thresh="50000"/>
            <a:extLst>
              <a:ext uri="{BEBA8EAE-BF5A-486C-A8C5-ECC9F3942E4B}">
                <a14:imgProps xmlns:a14="http://schemas.microsoft.com/office/drawing/2010/main">
                  <a14:imgLayer r:embed="rId3">
                    <a14:imgEffect>
                      <a14:artisticBlu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5F4E86-DFC6-4004-B8F8-E2F7E44FD409}"/>
              </a:ext>
            </a:extLst>
          </p:cNvPr>
          <p:cNvSpPr txBox="1"/>
          <p:nvPr/>
        </p:nvSpPr>
        <p:spPr>
          <a:xfrm>
            <a:off x="478302" y="578942"/>
            <a:ext cx="8412480"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Rule-5: Nobody/ no one/ </a:t>
            </a:r>
            <a:r>
              <a:rPr lang="en-US" sz="2800" b="1" dirty="0" err="1">
                <a:solidFill>
                  <a:srgbClr val="7030A0"/>
                </a:solidFill>
                <a:latin typeface="Times New Roman" panose="02020603050405020304" pitchFamily="18" charset="0"/>
                <a:cs typeface="Times New Roman" panose="02020603050405020304" pitchFamily="18" charset="0"/>
              </a:rPr>
              <a:t>None→Replaced</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by→who</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C92F0022-7139-433D-8F1F-0441671A4BF9}"/>
              </a:ext>
            </a:extLst>
          </p:cNvPr>
          <p:cNvSpPr txBox="1"/>
          <p:nvPr/>
        </p:nvSpPr>
        <p:spPr>
          <a:xfrm>
            <a:off x="1480627" y="1404271"/>
            <a:ext cx="4484075"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Ex: Nobody believes a liar.</a:t>
            </a:r>
          </a:p>
        </p:txBody>
      </p:sp>
      <p:sp>
        <p:nvSpPr>
          <p:cNvPr id="4" name="TextBox 3">
            <a:extLst>
              <a:ext uri="{FF2B5EF4-FFF2-40B4-BE49-F238E27FC236}">
                <a16:creationId xmlns:a16="http://schemas.microsoft.com/office/drawing/2014/main" id="{D81BEC23-7987-4CD3-9492-4DC71A7060ED}"/>
              </a:ext>
            </a:extLst>
          </p:cNvPr>
          <p:cNvSpPr txBox="1"/>
          <p:nvPr/>
        </p:nvSpPr>
        <p:spPr>
          <a:xfrm>
            <a:off x="1545688" y="2072758"/>
            <a:ext cx="441901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Int: Who believes a liar?</a:t>
            </a:r>
          </a:p>
        </p:txBody>
      </p:sp>
      <p:sp>
        <p:nvSpPr>
          <p:cNvPr id="5" name="TextBox 4">
            <a:extLst>
              <a:ext uri="{FF2B5EF4-FFF2-40B4-BE49-F238E27FC236}">
                <a16:creationId xmlns:a16="http://schemas.microsoft.com/office/drawing/2014/main" id="{AC8BBC9E-5CEF-4A84-9D64-D2169B752A7E}"/>
              </a:ext>
            </a:extLst>
          </p:cNvPr>
          <p:cNvSpPr txBox="1"/>
          <p:nvPr/>
        </p:nvSpPr>
        <p:spPr>
          <a:xfrm>
            <a:off x="1292470" y="2640332"/>
            <a:ext cx="4672232"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Ex: None can deny destiny.</a:t>
            </a:r>
          </a:p>
        </p:txBody>
      </p:sp>
      <p:sp>
        <p:nvSpPr>
          <p:cNvPr id="6" name="TextBox 5">
            <a:extLst>
              <a:ext uri="{FF2B5EF4-FFF2-40B4-BE49-F238E27FC236}">
                <a16:creationId xmlns:a16="http://schemas.microsoft.com/office/drawing/2014/main" id="{FB2951DE-33C3-46C6-8058-E811A6199F9E}"/>
              </a:ext>
            </a:extLst>
          </p:cNvPr>
          <p:cNvSpPr txBox="1"/>
          <p:nvPr/>
        </p:nvSpPr>
        <p:spPr>
          <a:xfrm>
            <a:off x="1545688" y="3264994"/>
            <a:ext cx="441901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Int: Who can deny destiny?</a:t>
            </a:r>
          </a:p>
        </p:txBody>
      </p:sp>
      <p:sp>
        <p:nvSpPr>
          <p:cNvPr id="7" name="TextBox 6">
            <a:extLst>
              <a:ext uri="{FF2B5EF4-FFF2-40B4-BE49-F238E27FC236}">
                <a16:creationId xmlns:a16="http://schemas.microsoft.com/office/drawing/2014/main" id="{6815D925-1586-4B4D-9231-C0929D5F8E6B}"/>
              </a:ext>
            </a:extLst>
          </p:cNvPr>
          <p:cNvSpPr txBox="1"/>
          <p:nvPr/>
        </p:nvSpPr>
        <p:spPr>
          <a:xfrm>
            <a:off x="269044" y="3802529"/>
            <a:ext cx="8621738" cy="830997"/>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Rule-6: There is </a:t>
            </a:r>
            <a:r>
              <a:rPr lang="en-US" sz="2400" b="1" dirty="0" err="1">
                <a:solidFill>
                  <a:srgbClr val="7030A0"/>
                </a:solidFill>
                <a:latin typeface="Times New Roman" panose="02020603050405020304" pitchFamily="18" charset="0"/>
                <a:cs typeface="Times New Roman" panose="02020603050405020304" pitchFamily="18" charset="0"/>
              </a:rPr>
              <a:t>no→Replaced</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by→Is</a:t>
            </a:r>
            <a:r>
              <a:rPr lang="en-US" sz="2400" b="1" dirty="0">
                <a:solidFill>
                  <a:srgbClr val="7030A0"/>
                </a:solidFill>
                <a:latin typeface="Times New Roman" panose="02020603050405020304" pitchFamily="18" charset="0"/>
                <a:cs typeface="Times New Roman" panose="02020603050405020304" pitchFamily="18" charset="0"/>
              </a:rPr>
              <a:t> there any/Who(person)/ what(thing).</a:t>
            </a:r>
          </a:p>
        </p:txBody>
      </p:sp>
      <p:sp>
        <p:nvSpPr>
          <p:cNvPr id="8" name="TextBox 7">
            <a:extLst>
              <a:ext uri="{FF2B5EF4-FFF2-40B4-BE49-F238E27FC236}">
                <a16:creationId xmlns:a16="http://schemas.microsoft.com/office/drawing/2014/main" id="{7781B290-83B9-4B4C-90E5-948D5B2CCD57}"/>
              </a:ext>
            </a:extLst>
          </p:cNvPr>
          <p:cNvSpPr txBox="1"/>
          <p:nvPr/>
        </p:nvSpPr>
        <p:spPr>
          <a:xfrm>
            <a:off x="1349620" y="5038590"/>
            <a:ext cx="666984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Ex: There is no man happier than Jamil.</a:t>
            </a:r>
          </a:p>
        </p:txBody>
      </p:sp>
      <p:sp>
        <p:nvSpPr>
          <p:cNvPr id="9" name="TextBox 8">
            <a:extLst>
              <a:ext uri="{FF2B5EF4-FFF2-40B4-BE49-F238E27FC236}">
                <a16:creationId xmlns:a16="http://schemas.microsoft.com/office/drawing/2014/main" id="{3FE84068-80C4-4EC0-BE49-91E160F4688E}"/>
              </a:ext>
            </a:extLst>
          </p:cNvPr>
          <p:cNvSpPr txBox="1"/>
          <p:nvPr/>
        </p:nvSpPr>
        <p:spPr>
          <a:xfrm>
            <a:off x="1349620" y="5888077"/>
            <a:ext cx="5286814"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Int: Who is happier than Jamil?</a:t>
            </a:r>
          </a:p>
        </p:txBody>
      </p:sp>
    </p:spTree>
    <p:extLst>
      <p:ext uri="{BB962C8B-B14F-4D97-AF65-F5344CB8AC3E}">
        <p14:creationId xmlns:p14="http://schemas.microsoft.com/office/powerpoint/2010/main" val="7351807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arn(inVertical)">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Texturizer/>
                    </a14:imgEffect>
                    <a14:imgEffect>
                      <a14:colorTemperature colorTemp="5300"/>
                    </a14:imgEffect>
                    <a14:imgEffect>
                      <a14:saturation sat="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CF9E51-EC00-45A0-94F9-FB98F8A11A2D}"/>
              </a:ext>
            </a:extLst>
          </p:cNvPr>
          <p:cNvSpPr txBox="1"/>
          <p:nvPr/>
        </p:nvSpPr>
        <p:spPr>
          <a:xfrm>
            <a:off x="3154679" y="389763"/>
            <a:ext cx="2120705" cy="584775"/>
          </a:xfrm>
          <a:prstGeom prst="rect">
            <a:avLst/>
          </a:prstGeom>
          <a:noFill/>
        </p:spPr>
        <p:txBody>
          <a:bodyPr wrap="square" rtlCol="0">
            <a:spAutoFit/>
          </a:bodyPr>
          <a:lstStyle/>
          <a:p>
            <a:r>
              <a:rPr lang="en-US" sz="3200" b="1" dirty="0">
                <a:ln w="0"/>
                <a:solidFill>
                  <a:srgbClr val="7030A0"/>
                </a:solidFill>
                <a:latin typeface="Times New Roman" panose="02020603050405020304" pitchFamily="18" charset="0"/>
                <a:cs typeface="Times New Roman" panose="02020603050405020304" pitchFamily="18" charset="0"/>
              </a:rPr>
              <a:t>Practices</a:t>
            </a:r>
          </a:p>
        </p:txBody>
      </p:sp>
      <p:sp>
        <p:nvSpPr>
          <p:cNvPr id="3" name="TextBox 2">
            <a:extLst>
              <a:ext uri="{FF2B5EF4-FFF2-40B4-BE49-F238E27FC236}">
                <a16:creationId xmlns:a16="http://schemas.microsoft.com/office/drawing/2014/main" id="{6939A466-DE07-48E2-976D-88B439B8A79C}"/>
              </a:ext>
            </a:extLst>
          </p:cNvPr>
          <p:cNvSpPr txBox="1"/>
          <p:nvPr/>
        </p:nvSpPr>
        <p:spPr>
          <a:xfrm>
            <a:off x="611942" y="1169615"/>
            <a:ext cx="8166297"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Transform the following sentence into Interrogative:</a:t>
            </a:r>
          </a:p>
        </p:txBody>
      </p:sp>
      <p:sp>
        <p:nvSpPr>
          <p:cNvPr id="4" name="TextBox 3">
            <a:extLst>
              <a:ext uri="{FF2B5EF4-FFF2-40B4-BE49-F238E27FC236}">
                <a16:creationId xmlns:a16="http://schemas.microsoft.com/office/drawing/2014/main" id="{FD72CE11-A7F5-4258-9025-08CC86BB3307}"/>
              </a:ext>
            </a:extLst>
          </p:cNvPr>
          <p:cNvSpPr txBox="1"/>
          <p:nvPr/>
        </p:nvSpPr>
        <p:spPr>
          <a:xfrm>
            <a:off x="110783" y="2133972"/>
            <a:ext cx="3312942"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1.He is a great scholar.</a:t>
            </a:r>
          </a:p>
        </p:txBody>
      </p:sp>
      <p:sp>
        <p:nvSpPr>
          <p:cNvPr id="5" name="TextBox 4">
            <a:extLst>
              <a:ext uri="{FF2B5EF4-FFF2-40B4-BE49-F238E27FC236}">
                <a16:creationId xmlns:a16="http://schemas.microsoft.com/office/drawing/2014/main" id="{BC3225B6-5247-4DDC-B3D9-15805D16AE94}"/>
              </a:ext>
            </a:extLst>
          </p:cNvPr>
          <p:cNvSpPr txBox="1"/>
          <p:nvPr/>
        </p:nvSpPr>
        <p:spPr>
          <a:xfrm>
            <a:off x="196948" y="2711333"/>
            <a:ext cx="2729132" cy="461666"/>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2.He was not a fool.</a:t>
            </a:r>
          </a:p>
        </p:txBody>
      </p:sp>
      <p:sp>
        <p:nvSpPr>
          <p:cNvPr id="6" name="TextBox 5">
            <a:extLst>
              <a:ext uri="{FF2B5EF4-FFF2-40B4-BE49-F238E27FC236}">
                <a16:creationId xmlns:a16="http://schemas.microsoft.com/office/drawing/2014/main" id="{83C140A1-6589-4A87-9E53-07BE36001265}"/>
              </a:ext>
            </a:extLst>
          </p:cNvPr>
          <p:cNvSpPr txBox="1"/>
          <p:nvPr/>
        </p:nvSpPr>
        <p:spPr>
          <a:xfrm>
            <a:off x="98474" y="3338712"/>
            <a:ext cx="3140613" cy="523220"/>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3.I never went </a:t>
            </a:r>
            <a:r>
              <a:rPr lang="en-US" sz="2800" b="1" dirty="0">
                <a:solidFill>
                  <a:srgbClr val="7030A0"/>
                </a:solidFill>
                <a:latin typeface="Times New Roman" panose="02020603050405020304" pitchFamily="18" charset="0"/>
                <a:cs typeface="Times New Roman" panose="02020603050405020304" pitchFamily="18" charset="0"/>
              </a:rPr>
              <a:t>there</a:t>
            </a:r>
            <a:endParaRPr lang="en-US" sz="2100" b="1" dirty="0">
              <a:solidFill>
                <a:srgbClr val="7030A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3D26BC6-BFDF-4CEF-88D6-29006EE8FC5E}"/>
              </a:ext>
            </a:extLst>
          </p:cNvPr>
          <p:cNvSpPr txBox="1"/>
          <p:nvPr/>
        </p:nvSpPr>
        <p:spPr>
          <a:xfrm>
            <a:off x="0" y="3976246"/>
            <a:ext cx="4009292"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4. Everybody loves a patriot.</a:t>
            </a:r>
          </a:p>
        </p:txBody>
      </p:sp>
      <p:sp>
        <p:nvSpPr>
          <p:cNvPr id="8" name="TextBox 7">
            <a:extLst>
              <a:ext uri="{FF2B5EF4-FFF2-40B4-BE49-F238E27FC236}">
                <a16:creationId xmlns:a16="http://schemas.microsoft.com/office/drawing/2014/main" id="{228B8C08-A81B-46BA-B370-B30FD0C6B727}"/>
              </a:ext>
            </a:extLst>
          </p:cNvPr>
          <p:cNvSpPr txBox="1"/>
          <p:nvPr/>
        </p:nvSpPr>
        <p:spPr>
          <a:xfrm>
            <a:off x="172327" y="4780876"/>
            <a:ext cx="3042139" cy="461665"/>
          </a:xfrm>
          <a:prstGeom prst="rect">
            <a:avLst/>
          </a:prstGeom>
          <a:noFill/>
        </p:spPr>
        <p:txBody>
          <a:bodyPr wrap="square" rtlCol="0">
            <a:spAutoFit/>
          </a:bodyPr>
          <a:lstStyle/>
          <a:p>
            <a:r>
              <a:rPr lang="en-US" sz="2400" b="1" dirty="0">
                <a:solidFill>
                  <a:srgbClr val="7030A0"/>
                </a:solidFill>
                <a:latin typeface="Times New Roman" panose="02020603050405020304" pitchFamily="18" charset="0"/>
                <a:cs typeface="Times New Roman" panose="02020603050405020304" pitchFamily="18" charset="0"/>
              </a:rPr>
              <a:t>5.Nobody trust a liar.</a:t>
            </a:r>
          </a:p>
        </p:txBody>
      </p:sp>
      <p:sp>
        <p:nvSpPr>
          <p:cNvPr id="9" name="TextBox 8">
            <a:extLst>
              <a:ext uri="{FF2B5EF4-FFF2-40B4-BE49-F238E27FC236}">
                <a16:creationId xmlns:a16="http://schemas.microsoft.com/office/drawing/2014/main" id="{ED089597-95CB-41E0-A68B-59E289250A66}"/>
              </a:ext>
            </a:extLst>
          </p:cNvPr>
          <p:cNvSpPr txBox="1"/>
          <p:nvPr/>
        </p:nvSpPr>
        <p:spPr>
          <a:xfrm>
            <a:off x="4215030" y="1887912"/>
            <a:ext cx="4732021" cy="4272965"/>
          </a:xfrm>
          <a:prstGeom prst="rect">
            <a:avLst/>
          </a:prstGeom>
          <a:noFill/>
        </p:spPr>
        <p:txBody>
          <a:bodyPr wrap="square" tIns="68580" bIns="342900" rtlCol="0">
            <a:spAutoFit/>
          </a:bodyPr>
          <a:lstStyle/>
          <a:p>
            <a:pPr marL="257175" indent="-257175">
              <a:lnSpc>
                <a:spcPct val="150000"/>
              </a:lnSpc>
              <a:spcBef>
                <a:spcPts val="450"/>
              </a:spcBef>
              <a:buFont typeface="+mj-lt"/>
              <a:buAutoNum type="arabicPeriod"/>
            </a:pPr>
            <a:r>
              <a:rPr lang="en-US" sz="2400" b="1" dirty="0">
                <a:solidFill>
                  <a:srgbClr val="7030A0"/>
                </a:solidFill>
                <a:latin typeface="Times New Roman" panose="02020603050405020304" pitchFamily="18" charset="0"/>
                <a:cs typeface="Times New Roman" panose="02020603050405020304" pitchFamily="18" charset="0"/>
              </a:rPr>
              <a:t>Int: Isn’t he a great scholar?</a:t>
            </a:r>
          </a:p>
          <a:p>
            <a:pPr marL="257175" indent="-257175">
              <a:lnSpc>
                <a:spcPct val="150000"/>
              </a:lnSpc>
              <a:spcBef>
                <a:spcPts val="450"/>
              </a:spcBef>
              <a:buFont typeface="+mj-lt"/>
              <a:buAutoNum type="arabicPeriod"/>
            </a:pPr>
            <a:r>
              <a:rPr lang="en-US" sz="2400" b="1" dirty="0">
                <a:solidFill>
                  <a:srgbClr val="7030A0"/>
                </a:solidFill>
                <a:latin typeface="Times New Roman" panose="02020603050405020304" pitchFamily="18" charset="0"/>
                <a:cs typeface="Times New Roman" panose="02020603050405020304" pitchFamily="18" charset="0"/>
              </a:rPr>
              <a:t>Int: Was he a fool?</a:t>
            </a:r>
          </a:p>
          <a:p>
            <a:pPr marL="257175" indent="-257175">
              <a:lnSpc>
                <a:spcPct val="150000"/>
              </a:lnSpc>
              <a:spcBef>
                <a:spcPts val="450"/>
              </a:spcBef>
              <a:buFont typeface="+mj-lt"/>
              <a:buAutoNum type="arabicPeriod"/>
            </a:pPr>
            <a:r>
              <a:rPr lang="en-US" sz="2400" b="1" dirty="0">
                <a:solidFill>
                  <a:srgbClr val="7030A0"/>
                </a:solidFill>
                <a:latin typeface="Times New Roman" panose="02020603050405020304" pitchFamily="18" charset="0"/>
                <a:cs typeface="Times New Roman" panose="02020603050405020304" pitchFamily="18" charset="0"/>
              </a:rPr>
              <a:t>Int: Did I ever go there?</a:t>
            </a:r>
          </a:p>
          <a:p>
            <a:pPr marL="257175" indent="-257175">
              <a:lnSpc>
                <a:spcPct val="150000"/>
              </a:lnSpc>
              <a:spcBef>
                <a:spcPts val="450"/>
              </a:spcBef>
              <a:buFont typeface="+mj-lt"/>
              <a:buAutoNum type="arabicPeriod"/>
            </a:pPr>
            <a:r>
              <a:rPr lang="en-US" sz="2400" b="1" dirty="0">
                <a:solidFill>
                  <a:srgbClr val="7030A0"/>
                </a:solidFill>
                <a:latin typeface="Times New Roman" panose="02020603050405020304" pitchFamily="18" charset="0"/>
                <a:cs typeface="Times New Roman" panose="02020603050405020304" pitchFamily="18" charset="0"/>
              </a:rPr>
              <a:t>Int: Who doesn’t love a patriot?</a:t>
            </a:r>
          </a:p>
          <a:p>
            <a:pPr marL="257175" indent="-257175">
              <a:lnSpc>
                <a:spcPct val="150000"/>
              </a:lnSpc>
              <a:spcBef>
                <a:spcPts val="450"/>
              </a:spcBef>
              <a:buFont typeface="+mj-lt"/>
              <a:buAutoNum type="arabicPeriod"/>
            </a:pPr>
            <a:r>
              <a:rPr lang="en-US" sz="2400" b="1" dirty="0">
                <a:solidFill>
                  <a:srgbClr val="7030A0"/>
                </a:solidFill>
                <a:latin typeface="Times New Roman" panose="02020603050405020304" pitchFamily="18" charset="0"/>
                <a:cs typeface="Times New Roman" panose="02020603050405020304" pitchFamily="18" charset="0"/>
              </a:rPr>
              <a:t>Who trust a liar?</a:t>
            </a:r>
          </a:p>
          <a:p>
            <a:pPr marL="257175" indent="-257175">
              <a:lnSpc>
                <a:spcPct val="150000"/>
              </a:lnSpc>
              <a:buFont typeface="+mj-lt"/>
              <a:buAutoNum type="arabicPeriod"/>
            </a:pPr>
            <a:endParaRPr lang="en-US" sz="1350" dirty="0"/>
          </a:p>
          <a:p>
            <a:pPr>
              <a:lnSpc>
                <a:spcPct val="150000"/>
              </a:lnSpc>
            </a:pPr>
            <a:endParaRPr lang="en-US" sz="1350" dirty="0"/>
          </a:p>
          <a:p>
            <a:endParaRPr lang="en-US" sz="1350" dirty="0"/>
          </a:p>
        </p:txBody>
      </p:sp>
      <p:cxnSp>
        <p:nvCxnSpPr>
          <p:cNvPr id="11" name="Straight Arrow Connector 10">
            <a:extLst>
              <a:ext uri="{FF2B5EF4-FFF2-40B4-BE49-F238E27FC236}">
                <a16:creationId xmlns:a16="http://schemas.microsoft.com/office/drawing/2014/main" id="{9F95084B-3C2A-4715-AFEA-1D001EBACFD4}"/>
              </a:ext>
            </a:extLst>
          </p:cNvPr>
          <p:cNvCxnSpPr>
            <a:cxnSpLocks/>
          </p:cNvCxnSpPr>
          <p:nvPr/>
        </p:nvCxnSpPr>
        <p:spPr>
          <a:xfrm>
            <a:off x="4009292" y="1887912"/>
            <a:ext cx="0" cy="3556285"/>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934544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ppt_x"/>
                                          </p:val>
                                        </p:tav>
                                        <p:tav tm="100000">
                                          <p:val>
                                            <p:strVal val="#ppt_x"/>
                                          </p:val>
                                        </p:tav>
                                      </p:tavLst>
                                    </p:anim>
                                    <p:anim calcmode="lin" valueType="num">
                                      <p:cBhvr additive="base">
                                        <p:cTn id="5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nodeType="click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900" decel="100000" fill="hold"/>
                                        <p:tgtEl>
                                          <p:spTgt spid="11"/>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B33B8A-2982-48D8-84D1-A974E7F26B27}"/>
              </a:ext>
            </a:extLst>
          </p:cNvPr>
          <p:cNvSpPr txBox="1"/>
          <p:nvPr/>
        </p:nvSpPr>
        <p:spPr>
          <a:xfrm>
            <a:off x="3935439" y="1817372"/>
            <a:ext cx="4484077" cy="1392701"/>
          </a:xfrm>
          <a:prstGeom prst="rect">
            <a:avLst/>
          </a:prstGeom>
          <a:noFill/>
        </p:spPr>
        <p:txBody>
          <a:bodyPr wrap="square" rtlCol="0">
            <a:prstTxWarp prst="textWave2">
              <a:avLst>
                <a:gd name="adj1" fmla="val 12500"/>
                <a:gd name="adj2" fmla="val 470"/>
              </a:avLst>
            </a:prstTxWarp>
            <a:spAutoFit/>
          </a:bodyPr>
          <a:lstStyle/>
          <a:p>
            <a:r>
              <a:rPr lang="en-US" sz="3300" b="1" dirty="0">
                <a:ln w="13462">
                  <a:solidFill>
                    <a:srgbClr val="FF0000"/>
                  </a:solidFill>
                  <a:prstDash val="solid"/>
                </a:ln>
                <a:solidFill>
                  <a:srgbClr val="FF0000"/>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THANKS TO ALL</a:t>
            </a:r>
          </a:p>
        </p:txBody>
      </p:sp>
    </p:spTree>
    <p:extLst>
      <p:ext uri="{BB962C8B-B14F-4D97-AF65-F5344CB8AC3E}">
        <p14:creationId xmlns:p14="http://schemas.microsoft.com/office/powerpoint/2010/main" val="23378081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4086B5-0382-4FAD-B904-ADD3C51CC8F9}"/>
              </a:ext>
            </a:extLst>
          </p:cNvPr>
          <p:cNvSpPr txBox="1"/>
          <p:nvPr/>
        </p:nvSpPr>
        <p:spPr>
          <a:xfrm>
            <a:off x="327075" y="3308949"/>
            <a:ext cx="3471203" cy="1604212"/>
          </a:xfrm>
          <a:prstGeom prst="rect">
            <a:avLst/>
          </a:prstGeom>
          <a:noFill/>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r>
              <a:rPr lang="en-US" b="1" dirty="0">
                <a:ln/>
                <a:solidFill>
                  <a:srgbClr val="002060"/>
                </a:solidFill>
                <a:latin typeface="Arial Black" panose="020B0A04020102020204" pitchFamily="34" charset="0"/>
                <a:cs typeface="Times New Roman" panose="02020603050405020304" pitchFamily="18" charset="0"/>
              </a:rPr>
              <a:t>Md. </a:t>
            </a:r>
            <a:r>
              <a:rPr lang="en-US" b="1" dirty="0" err="1">
                <a:ln/>
                <a:solidFill>
                  <a:srgbClr val="002060"/>
                </a:solidFill>
                <a:latin typeface="Arial Black" panose="020B0A04020102020204" pitchFamily="34" charset="0"/>
                <a:cs typeface="Times New Roman" panose="02020603050405020304" pitchFamily="18" charset="0"/>
              </a:rPr>
              <a:t>Abdur</a:t>
            </a:r>
            <a:r>
              <a:rPr lang="en-US" b="1" dirty="0">
                <a:ln/>
                <a:solidFill>
                  <a:srgbClr val="002060"/>
                </a:solidFill>
                <a:latin typeface="Arial Black" panose="020B0A04020102020204" pitchFamily="34" charset="0"/>
                <a:cs typeface="Times New Roman" panose="02020603050405020304" pitchFamily="18" charset="0"/>
              </a:rPr>
              <a:t> Razzaque </a:t>
            </a:r>
          </a:p>
          <a:p>
            <a:r>
              <a:rPr lang="en-US" b="1" dirty="0">
                <a:ln/>
                <a:solidFill>
                  <a:srgbClr val="002060"/>
                </a:solidFill>
                <a:latin typeface="Arial Black" panose="020B0A04020102020204" pitchFamily="34" charset="0"/>
                <a:cs typeface="Times New Roman" panose="02020603050405020304" pitchFamily="18" charset="0"/>
              </a:rPr>
              <a:t>Assistant Teacher of English</a:t>
            </a:r>
          </a:p>
          <a:p>
            <a:r>
              <a:rPr lang="en-US" b="1" dirty="0">
                <a:ln/>
                <a:solidFill>
                  <a:srgbClr val="002060"/>
                </a:solidFill>
                <a:latin typeface="Arial Black" panose="020B0A04020102020204" pitchFamily="34" charset="0"/>
                <a:cs typeface="Times New Roman" panose="02020603050405020304" pitchFamily="18" charset="0"/>
              </a:rPr>
              <a:t>Rajnagar D.S. </a:t>
            </a:r>
            <a:r>
              <a:rPr lang="en-US" b="1" dirty="0" err="1">
                <a:ln/>
                <a:solidFill>
                  <a:srgbClr val="002060"/>
                </a:solidFill>
                <a:latin typeface="Arial Black" panose="020B0A04020102020204" pitchFamily="34" charset="0"/>
                <a:cs typeface="Times New Roman" panose="02020603050405020304" pitchFamily="18" charset="0"/>
              </a:rPr>
              <a:t>Fajil</a:t>
            </a:r>
            <a:r>
              <a:rPr lang="en-US" b="1" dirty="0">
                <a:ln/>
                <a:solidFill>
                  <a:srgbClr val="002060"/>
                </a:solidFill>
                <a:latin typeface="Arial Black" panose="020B0A04020102020204" pitchFamily="34" charset="0"/>
                <a:cs typeface="Times New Roman" panose="02020603050405020304" pitchFamily="18" charset="0"/>
              </a:rPr>
              <a:t> Madrasah</a:t>
            </a:r>
          </a:p>
        </p:txBody>
      </p:sp>
      <p:sp>
        <p:nvSpPr>
          <p:cNvPr id="5" name="TextBox 4">
            <a:extLst>
              <a:ext uri="{FF2B5EF4-FFF2-40B4-BE49-F238E27FC236}">
                <a16:creationId xmlns:a16="http://schemas.microsoft.com/office/drawing/2014/main" id="{2DACC85B-B55B-4439-914B-1CE3E00B5389}"/>
              </a:ext>
            </a:extLst>
          </p:cNvPr>
          <p:cNvSpPr txBox="1"/>
          <p:nvPr/>
        </p:nvSpPr>
        <p:spPr>
          <a:xfrm>
            <a:off x="4251962" y="3646573"/>
            <a:ext cx="3186332" cy="124649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b="1" dirty="0">
                <a:ln/>
                <a:solidFill>
                  <a:srgbClr val="002060"/>
                </a:solidFill>
                <a:latin typeface="Arial Black" panose="020B0A04020102020204" pitchFamily="34" charset="0"/>
              </a:rPr>
              <a:t>Class:  </a:t>
            </a:r>
            <a:r>
              <a:rPr lang="en-US" b="1" dirty="0" err="1">
                <a:ln/>
                <a:solidFill>
                  <a:srgbClr val="002060"/>
                </a:solidFill>
                <a:latin typeface="Arial Black" panose="020B0A04020102020204" pitchFamily="34" charset="0"/>
              </a:rPr>
              <a:t>Eight,Nine</a:t>
            </a:r>
            <a:r>
              <a:rPr lang="en-US" b="1" dirty="0">
                <a:ln/>
                <a:solidFill>
                  <a:srgbClr val="002060"/>
                </a:solidFill>
                <a:latin typeface="Arial Black" panose="020B0A04020102020204" pitchFamily="34" charset="0"/>
              </a:rPr>
              <a:t> &amp; Ten</a:t>
            </a:r>
          </a:p>
          <a:p>
            <a:r>
              <a:rPr lang="en-US" b="1" dirty="0">
                <a:ln/>
                <a:solidFill>
                  <a:srgbClr val="002060"/>
                </a:solidFill>
                <a:latin typeface="Arial Black" panose="020B0A04020102020204" pitchFamily="34" charset="0"/>
              </a:rPr>
              <a:t>Sub: English Grammar and </a:t>
            </a:r>
            <a:r>
              <a:rPr lang="en-US" sz="2100" b="1" dirty="0">
                <a:ln/>
                <a:solidFill>
                  <a:srgbClr val="002060"/>
                </a:solidFill>
                <a:latin typeface="Arial Black" panose="020B0A04020102020204" pitchFamily="34" charset="0"/>
              </a:rPr>
              <a:t>Composition</a:t>
            </a:r>
          </a:p>
        </p:txBody>
      </p:sp>
      <p:sp>
        <p:nvSpPr>
          <p:cNvPr id="6" name="TextBox 5">
            <a:extLst>
              <a:ext uri="{FF2B5EF4-FFF2-40B4-BE49-F238E27FC236}">
                <a16:creationId xmlns:a16="http://schemas.microsoft.com/office/drawing/2014/main" id="{DA846293-08BC-4B54-9337-42566FB0E0D8}"/>
              </a:ext>
            </a:extLst>
          </p:cNvPr>
          <p:cNvSpPr txBox="1"/>
          <p:nvPr/>
        </p:nvSpPr>
        <p:spPr>
          <a:xfrm>
            <a:off x="4484079" y="1595805"/>
            <a:ext cx="2373923" cy="939019"/>
          </a:xfrm>
          <a:prstGeom prst="rect">
            <a:avLst/>
          </a:prstGeom>
          <a:noFill/>
        </p:spPr>
        <p:txBody>
          <a:bodyPr wrap="square" rtlCol="0">
            <a:prstTxWarp prst="textChevron">
              <a:avLst>
                <a:gd name="adj" fmla="val 10393"/>
              </a:avLst>
            </a:prstTxWarp>
            <a:spAutoFit/>
            <a:scene3d>
              <a:camera prst="orthographicFront"/>
              <a:lightRig rig="soft" dir="t">
                <a:rot lat="0" lon="0" rev="15600000"/>
              </a:lightRig>
            </a:scene3d>
            <a:sp3d extrusionH="57150" prstMaterial="softEdge">
              <a:bevelT w="25400" h="38100"/>
            </a:sp3d>
          </a:bodyPr>
          <a:lstStyle/>
          <a:p>
            <a:r>
              <a:rPr lang="en-US" sz="3000" b="1" i="1" dirty="0">
                <a:ln/>
                <a:solidFill>
                  <a:schemeClr val="accent4"/>
                </a:solidFill>
                <a:latin typeface="Times New Roman" panose="02020603050405020304" pitchFamily="18" charset="0"/>
                <a:cs typeface="Times New Roman" panose="02020603050405020304" pitchFamily="18" charset="0"/>
              </a:rPr>
              <a:t>Introduction</a:t>
            </a:r>
          </a:p>
        </p:txBody>
      </p:sp>
      <p:pic>
        <p:nvPicPr>
          <p:cNvPr id="9" name="Picture 8">
            <a:extLst>
              <a:ext uri="{FF2B5EF4-FFF2-40B4-BE49-F238E27FC236}">
                <a16:creationId xmlns:a16="http://schemas.microsoft.com/office/drawing/2014/main" id="{C4B6B88B-91D9-4FB3-9E17-82449E682DE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853475" y="1510905"/>
            <a:ext cx="1740823" cy="1604212"/>
          </a:xfrm>
          <a:prstGeom prst="ellipse">
            <a:avLst/>
          </a:prstGeom>
          <a:ln>
            <a:noFill/>
          </a:ln>
          <a:effectLst>
            <a:softEdge rad="112500"/>
          </a:effectLst>
        </p:spPr>
      </p:pic>
    </p:spTree>
    <p:extLst>
      <p:ext uri="{BB962C8B-B14F-4D97-AF65-F5344CB8AC3E}">
        <p14:creationId xmlns:p14="http://schemas.microsoft.com/office/powerpoint/2010/main" val="25534768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Blu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C550588-1601-45DD-AA9A-0E4532679E3A}"/>
              </a:ext>
            </a:extLst>
          </p:cNvPr>
          <p:cNvSpPr txBox="1"/>
          <p:nvPr/>
        </p:nvSpPr>
        <p:spPr>
          <a:xfrm>
            <a:off x="1693317" y="553229"/>
            <a:ext cx="6003388" cy="52322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Look at the picture and the sentences</a:t>
            </a:r>
          </a:p>
        </p:txBody>
      </p:sp>
      <p:pic>
        <p:nvPicPr>
          <p:cNvPr id="11" name="Picture 10">
            <a:extLst>
              <a:ext uri="{FF2B5EF4-FFF2-40B4-BE49-F238E27FC236}">
                <a16:creationId xmlns:a16="http://schemas.microsoft.com/office/drawing/2014/main" id="{7F939D62-CC8A-4D99-88E6-D1EF03A69CE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148777" y="1823921"/>
            <a:ext cx="3661117" cy="3545058"/>
          </a:xfrm>
          <a:prstGeom prst="rect">
            <a:avLst/>
          </a:prstGeom>
        </p:spPr>
      </p:pic>
      <p:sp>
        <p:nvSpPr>
          <p:cNvPr id="14" name="Arrow: Right 13">
            <a:extLst>
              <a:ext uri="{FF2B5EF4-FFF2-40B4-BE49-F238E27FC236}">
                <a16:creationId xmlns:a16="http://schemas.microsoft.com/office/drawing/2014/main" id="{0D3B1F94-DDB7-4D75-9F79-C1D6D288E2A0}"/>
              </a:ext>
            </a:extLst>
          </p:cNvPr>
          <p:cNvSpPr/>
          <p:nvPr/>
        </p:nvSpPr>
        <p:spPr>
          <a:xfrm>
            <a:off x="590844" y="2344908"/>
            <a:ext cx="4452424" cy="960120"/>
          </a:xfrm>
          <a:prstGeom prst="rightArrow">
            <a:avLst>
              <a:gd name="adj1" fmla="val 50000"/>
              <a:gd name="adj2" fmla="val 96153"/>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He was a great scientist.</a:t>
            </a:r>
          </a:p>
        </p:txBody>
      </p:sp>
      <p:sp>
        <p:nvSpPr>
          <p:cNvPr id="15" name="Arrow: Right 14">
            <a:extLst>
              <a:ext uri="{FF2B5EF4-FFF2-40B4-BE49-F238E27FC236}">
                <a16:creationId xmlns:a16="http://schemas.microsoft.com/office/drawing/2014/main" id="{E6826141-0C31-4DD8-9594-4D0A8BF4D7FB}"/>
              </a:ext>
            </a:extLst>
          </p:cNvPr>
          <p:cNvSpPr/>
          <p:nvPr/>
        </p:nvSpPr>
        <p:spPr>
          <a:xfrm>
            <a:off x="159657" y="3429000"/>
            <a:ext cx="4883611" cy="1131570"/>
          </a:xfrm>
          <a:prstGeom prst="rightArrow">
            <a:avLst>
              <a:gd name="adj1" fmla="val 50000"/>
              <a:gd name="adj2" fmla="val 70501"/>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cs typeface="Times New Roman" panose="02020603050405020304" pitchFamily="18" charset="0"/>
              </a:rPr>
              <a:t>Wasn’t he a great scientist?</a:t>
            </a:r>
          </a:p>
        </p:txBody>
      </p:sp>
    </p:spTree>
    <p:extLst>
      <p:ext uri="{BB962C8B-B14F-4D97-AF65-F5344CB8AC3E}">
        <p14:creationId xmlns:p14="http://schemas.microsoft.com/office/powerpoint/2010/main" val="2283384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Photocopy/>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F07E545-5BAA-4029-A2DA-F06FDF3D857F}"/>
              </a:ext>
            </a:extLst>
          </p:cNvPr>
          <p:cNvSpPr txBox="1"/>
          <p:nvPr/>
        </p:nvSpPr>
        <p:spPr>
          <a:xfrm>
            <a:off x="1420837" y="945287"/>
            <a:ext cx="5176911" cy="1094528"/>
          </a:xfrm>
          <a:prstGeom prst="rect">
            <a:avLst/>
          </a:prstGeom>
          <a:noFill/>
        </p:spPr>
        <p:txBody>
          <a:bodyPr wrap="square" rtlCol="0">
            <a:prstTxWarp prst="textPlain">
              <a:avLst>
                <a:gd name="adj" fmla="val 50815"/>
              </a:avLst>
            </a:prstTxWarp>
            <a:spAutoFit/>
          </a:bodyPr>
          <a:lstStyle/>
          <a:p>
            <a:r>
              <a:rPr lang="en-US" sz="2400" b="1" dirty="0">
                <a:ln w="0"/>
                <a:solidFill>
                  <a:srgbClr val="7030A0"/>
                </a:solidFill>
                <a:latin typeface="Times New Roman" panose="02020603050405020304" pitchFamily="18" charset="0"/>
                <a:cs typeface="Times New Roman" panose="02020603050405020304" pitchFamily="18" charset="0"/>
              </a:rPr>
              <a:t>What is our today’s topic</a:t>
            </a:r>
          </a:p>
        </p:txBody>
      </p:sp>
      <p:sp>
        <p:nvSpPr>
          <p:cNvPr id="3" name="TextBox 2">
            <a:extLst>
              <a:ext uri="{FF2B5EF4-FFF2-40B4-BE49-F238E27FC236}">
                <a16:creationId xmlns:a16="http://schemas.microsoft.com/office/drawing/2014/main" id="{6A352697-92FD-4BA1-A8A9-DB9930294D62}"/>
              </a:ext>
            </a:extLst>
          </p:cNvPr>
          <p:cNvSpPr txBox="1"/>
          <p:nvPr/>
        </p:nvSpPr>
        <p:spPr>
          <a:xfrm>
            <a:off x="337625" y="2978877"/>
            <a:ext cx="8426547" cy="1200329"/>
          </a:xfrm>
          <a:prstGeom prst="rect">
            <a:avLst/>
          </a:prstGeom>
          <a:noFill/>
        </p:spPr>
        <p:txBody>
          <a:bodyPr wrap="square" rtlCol="0">
            <a:spAutoFit/>
          </a:bodyPr>
          <a:lstStyle/>
          <a:p>
            <a:r>
              <a:rPr lang="en-US" sz="3600" b="1" dirty="0">
                <a:ln w="0"/>
                <a:latin typeface="Times New Roman" panose="02020603050405020304" pitchFamily="18" charset="0"/>
                <a:cs typeface="Times New Roman" panose="02020603050405020304" pitchFamily="18" charset="0"/>
              </a:rPr>
              <a:t>Transformation of sentence,part-2 (Assertive to Interrogative)</a:t>
            </a:r>
          </a:p>
        </p:txBody>
      </p:sp>
    </p:spTree>
    <p:extLst>
      <p:ext uri="{BB962C8B-B14F-4D97-AF65-F5344CB8AC3E}">
        <p14:creationId xmlns:p14="http://schemas.microsoft.com/office/powerpoint/2010/main" val="124115022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80">
                                          <p:stCondLst>
                                            <p:cond delay="0"/>
                                          </p:stCondLst>
                                        </p:cTn>
                                        <p:tgtEl>
                                          <p:spTgt spid="3"/>
                                        </p:tgtEl>
                                      </p:cBhvr>
                                    </p:animEffect>
                                    <p:anim calcmode="lin" valueType="num">
                                      <p:cBhvr>
                                        <p:cTn id="1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gtEl>
                                      </p:cBhvr>
                                      <p:to x="100000" y="60000"/>
                                    </p:animScale>
                                    <p:animScale>
                                      <p:cBhvr>
                                        <p:cTn id="21" dur="166" decel="50000">
                                          <p:stCondLst>
                                            <p:cond delay="676"/>
                                          </p:stCondLst>
                                        </p:cTn>
                                        <p:tgtEl>
                                          <p:spTgt spid="3"/>
                                        </p:tgtEl>
                                      </p:cBhvr>
                                      <p:to x="100000" y="100000"/>
                                    </p:animScale>
                                    <p:animScale>
                                      <p:cBhvr>
                                        <p:cTn id="22" dur="26">
                                          <p:stCondLst>
                                            <p:cond delay="1312"/>
                                          </p:stCondLst>
                                        </p:cTn>
                                        <p:tgtEl>
                                          <p:spTgt spid="3"/>
                                        </p:tgtEl>
                                      </p:cBhvr>
                                      <p:to x="100000" y="80000"/>
                                    </p:animScale>
                                    <p:animScale>
                                      <p:cBhvr>
                                        <p:cTn id="23" dur="166" decel="50000">
                                          <p:stCondLst>
                                            <p:cond delay="1338"/>
                                          </p:stCondLst>
                                        </p:cTn>
                                        <p:tgtEl>
                                          <p:spTgt spid="3"/>
                                        </p:tgtEl>
                                      </p:cBhvr>
                                      <p:to x="100000" y="100000"/>
                                    </p:animScale>
                                    <p:animScale>
                                      <p:cBhvr>
                                        <p:cTn id="24" dur="26">
                                          <p:stCondLst>
                                            <p:cond delay="1642"/>
                                          </p:stCondLst>
                                        </p:cTn>
                                        <p:tgtEl>
                                          <p:spTgt spid="3"/>
                                        </p:tgtEl>
                                      </p:cBhvr>
                                      <p:to x="100000" y="90000"/>
                                    </p:animScale>
                                    <p:animScale>
                                      <p:cBhvr>
                                        <p:cTn id="25" dur="166" decel="50000">
                                          <p:stCondLst>
                                            <p:cond delay="1668"/>
                                          </p:stCondLst>
                                        </p:cTn>
                                        <p:tgtEl>
                                          <p:spTgt spid="3"/>
                                        </p:tgtEl>
                                      </p:cBhvr>
                                      <p:to x="100000" y="100000"/>
                                    </p:animScale>
                                    <p:animScale>
                                      <p:cBhvr>
                                        <p:cTn id="26" dur="26">
                                          <p:stCondLst>
                                            <p:cond delay="1808"/>
                                          </p:stCondLst>
                                        </p:cTn>
                                        <p:tgtEl>
                                          <p:spTgt spid="3"/>
                                        </p:tgtEl>
                                      </p:cBhvr>
                                      <p:to x="100000" y="95000"/>
                                    </p:animScale>
                                    <p:animScale>
                                      <p:cBhvr>
                                        <p:cTn id="2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00"/>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ibbon: Curved and Tilted Up 2">
            <a:extLst>
              <a:ext uri="{FF2B5EF4-FFF2-40B4-BE49-F238E27FC236}">
                <a16:creationId xmlns:a16="http://schemas.microsoft.com/office/drawing/2014/main" id="{2568F097-DDF8-4CDC-A350-4EC40AEBC1FD}"/>
              </a:ext>
            </a:extLst>
          </p:cNvPr>
          <p:cNvSpPr/>
          <p:nvPr/>
        </p:nvSpPr>
        <p:spPr>
          <a:xfrm>
            <a:off x="675249" y="283994"/>
            <a:ext cx="7202657" cy="1477108"/>
          </a:xfrm>
          <a:prstGeom prst="ellipseRibbon2">
            <a:avLst>
              <a:gd name="adj1" fmla="val 28572"/>
              <a:gd name="adj2" fmla="val 62866"/>
              <a:gd name="adj3" fmla="val 10357"/>
            </a:avLst>
          </a:prstGeom>
          <a:solidFill>
            <a:schemeClr val="accent2"/>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Learning outcome</a:t>
            </a:r>
          </a:p>
        </p:txBody>
      </p:sp>
      <p:sp>
        <p:nvSpPr>
          <p:cNvPr id="5" name="Scroll: Horizontal 4">
            <a:extLst>
              <a:ext uri="{FF2B5EF4-FFF2-40B4-BE49-F238E27FC236}">
                <a16:creationId xmlns:a16="http://schemas.microsoft.com/office/drawing/2014/main" id="{3D807EED-9C9A-44A8-9786-1E76C7B0122C}"/>
              </a:ext>
            </a:extLst>
          </p:cNvPr>
          <p:cNvSpPr/>
          <p:nvPr/>
        </p:nvSpPr>
        <p:spPr>
          <a:xfrm>
            <a:off x="365760" y="1799788"/>
            <a:ext cx="8454683" cy="4375929"/>
          </a:xfrm>
          <a:prstGeom prst="horizontalScroll">
            <a:avLst/>
          </a:prstGeom>
          <a:solidFill>
            <a:schemeClr val="bg1"/>
          </a:solidFill>
          <a:ln w="571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ln w="0"/>
                <a:solidFill>
                  <a:schemeClr val="tx1"/>
                </a:solidFill>
                <a:latin typeface="Times New Roman" panose="02020603050405020304" pitchFamily="18" charset="0"/>
                <a:cs typeface="Times New Roman" panose="02020603050405020304" pitchFamily="18" charset="0"/>
              </a:rPr>
              <a:t>At the end of the </a:t>
            </a:r>
            <a:r>
              <a:rPr lang="en-US" sz="2800" b="1" dirty="0" err="1">
                <a:ln w="0"/>
                <a:solidFill>
                  <a:schemeClr val="tx1"/>
                </a:solidFill>
                <a:latin typeface="Times New Roman" panose="02020603050405020304" pitchFamily="18" charset="0"/>
                <a:cs typeface="Times New Roman" panose="02020603050405020304" pitchFamily="18" charset="0"/>
              </a:rPr>
              <a:t>lesson,we</a:t>
            </a:r>
            <a:r>
              <a:rPr lang="en-US" sz="2800" b="1" dirty="0">
                <a:ln w="0"/>
                <a:solidFill>
                  <a:schemeClr val="tx1"/>
                </a:solidFill>
                <a:latin typeface="Times New Roman" panose="02020603050405020304" pitchFamily="18" charset="0"/>
                <a:cs typeface="Times New Roman" panose="02020603050405020304" pitchFamily="18" charset="0"/>
              </a:rPr>
              <a:t> will be able to………</a:t>
            </a:r>
          </a:p>
          <a:p>
            <a:pPr marL="385763" indent="-385763">
              <a:buFont typeface="+mj-lt"/>
              <a:buAutoNum type="arabicPeriod"/>
            </a:pPr>
            <a:r>
              <a:rPr lang="en-US" sz="2800" b="1" dirty="0">
                <a:ln w="0"/>
                <a:solidFill>
                  <a:schemeClr val="tx1"/>
                </a:solidFill>
                <a:latin typeface="Times New Roman" panose="02020603050405020304" pitchFamily="18" charset="0"/>
                <a:cs typeface="Times New Roman" panose="02020603050405020304" pitchFamily="18" charset="0"/>
              </a:rPr>
              <a:t>Define assertive and interrogative sentences</a:t>
            </a:r>
          </a:p>
          <a:p>
            <a:pPr marL="385763" indent="-385763">
              <a:buFont typeface="+mj-lt"/>
              <a:buAutoNum type="arabicPeriod"/>
            </a:pPr>
            <a:r>
              <a:rPr lang="en-US" sz="2800" b="1" dirty="0">
                <a:ln w="0"/>
                <a:solidFill>
                  <a:schemeClr val="tx1"/>
                </a:solidFill>
                <a:latin typeface="Times New Roman" panose="02020603050405020304" pitchFamily="18" charset="0"/>
                <a:cs typeface="Times New Roman" panose="02020603050405020304" pitchFamily="18" charset="0"/>
              </a:rPr>
              <a:t>Identify assertive and interrogative sentences</a:t>
            </a:r>
          </a:p>
          <a:p>
            <a:pPr marL="385763" indent="-385763">
              <a:buFont typeface="+mj-lt"/>
              <a:buAutoNum type="arabicPeriod"/>
            </a:pPr>
            <a:r>
              <a:rPr lang="en-US" sz="2800" b="1" dirty="0">
                <a:ln w="0"/>
                <a:solidFill>
                  <a:schemeClr val="tx1"/>
                </a:solidFill>
                <a:latin typeface="Times New Roman" panose="02020603050405020304" pitchFamily="18" charset="0"/>
                <a:cs typeface="Times New Roman" panose="02020603050405020304" pitchFamily="18" charset="0"/>
              </a:rPr>
              <a:t>Transform assertive sentence into interrogative sentence</a:t>
            </a:r>
          </a:p>
        </p:txBody>
      </p:sp>
    </p:spTree>
    <p:extLst>
      <p:ext uri="{BB962C8B-B14F-4D97-AF65-F5344CB8AC3E}">
        <p14:creationId xmlns:p14="http://schemas.microsoft.com/office/powerpoint/2010/main" val="33568784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GlowDiffused/>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38C76-6A57-4DF0-9245-4E2B76077453}"/>
              </a:ext>
            </a:extLst>
          </p:cNvPr>
          <p:cNvSpPr txBox="1"/>
          <p:nvPr/>
        </p:nvSpPr>
        <p:spPr>
          <a:xfrm>
            <a:off x="977705" y="445772"/>
            <a:ext cx="7589519" cy="5232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2800" b="1" dirty="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What is assertive and interrogative sentences?</a:t>
            </a:r>
          </a:p>
        </p:txBody>
      </p:sp>
      <p:graphicFrame>
        <p:nvGraphicFramePr>
          <p:cNvPr id="3" name="Table 3">
            <a:extLst>
              <a:ext uri="{FF2B5EF4-FFF2-40B4-BE49-F238E27FC236}">
                <a16:creationId xmlns:a16="http://schemas.microsoft.com/office/drawing/2014/main" id="{6E919A36-4BCE-4288-876A-5C8A6029375C}"/>
              </a:ext>
            </a:extLst>
          </p:cNvPr>
          <p:cNvGraphicFramePr>
            <a:graphicFrameLocks noGrp="1"/>
          </p:cNvGraphicFramePr>
          <p:nvPr>
            <p:extLst>
              <p:ext uri="{D42A27DB-BD31-4B8C-83A1-F6EECF244321}">
                <p14:modId xmlns:p14="http://schemas.microsoft.com/office/powerpoint/2010/main" val="2951719395"/>
              </p:ext>
            </p:extLst>
          </p:nvPr>
        </p:nvGraphicFramePr>
        <p:xfrm>
          <a:off x="239151" y="1294228"/>
          <a:ext cx="8609427" cy="5401994"/>
        </p:xfrm>
        <a:graphic>
          <a:graphicData uri="http://schemas.openxmlformats.org/drawingml/2006/table">
            <a:tbl>
              <a:tblPr firstRow="1" bandRow="1">
                <a:effectLst>
                  <a:outerShdw blurRad="50800" dist="38100" dir="16200000" rotWithShape="0">
                    <a:prstClr val="black">
                      <a:alpha val="40000"/>
                    </a:prstClr>
                  </a:outerShdw>
                </a:effectLst>
                <a:tableStyleId>{00A15C55-8517-42AA-B614-E9B94910E393}</a:tableStyleId>
              </a:tblPr>
              <a:tblGrid>
                <a:gridCol w="4208006">
                  <a:extLst>
                    <a:ext uri="{9D8B030D-6E8A-4147-A177-3AD203B41FA5}">
                      <a16:colId xmlns:a16="http://schemas.microsoft.com/office/drawing/2014/main" val="2109915330"/>
                    </a:ext>
                  </a:extLst>
                </a:gridCol>
                <a:gridCol w="4401421">
                  <a:extLst>
                    <a:ext uri="{9D8B030D-6E8A-4147-A177-3AD203B41FA5}">
                      <a16:colId xmlns:a16="http://schemas.microsoft.com/office/drawing/2014/main" val="4209528008"/>
                    </a:ext>
                  </a:extLst>
                </a:gridCol>
              </a:tblGrid>
              <a:tr h="650240">
                <a:tc>
                  <a:txBody>
                    <a:bodyPr/>
                    <a:lstStyle/>
                    <a:p>
                      <a:r>
                        <a:rPr lang="en-US" sz="2800" dirty="0">
                          <a:solidFill>
                            <a:srgbClr val="7030A0"/>
                          </a:solidFill>
                          <a:latin typeface="Times New Roman" panose="02020603050405020304" pitchFamily="18" charset="0"/>
                          <a:cs typeface="Times New Roman" panose="02020603050405020304" pitchFamily="18" charset="0"/>
                        </a:rPr>
                        <a:t>Assertive Sentence</a:t>
                      </a:r>
                    </a:p>
                  </a:txBody>
                  <a:tcPr marL="68580" marR="68580" marT="34290" marB="34290">
                    <a:solidFill>
                      <a:schemeClr val="accent2">
                        <a:lumMod val="20000"/>
                        <a:lumOff val="80000"/>
                      </a:schemeClr>
                    </a:solidFill>
                  </a:tcPr>
                </a:tc>
                <a:tc>
                  <a:txBody>
                    <a:bodyPr/>
                    <a:lstStyle/>
                    <a:p>
                      <a:r>
                        <a:rPr lang="en-US" sz="2800" dirty="0">
                          <a:solidFill>
                            <a:srgbClr val="7030A0"/>
                          </a:solidFill>
                          <a:latin typeface="Times New Roman" panose="02020603050405020304" pitchFamily="18" charset="0"/>
                          <a:cs typeface="Times New Roman" panose="02020603050405020304" pitchFamily="18" charset="0"/>
                        </a:rPr>
                        <a:t>Interrogative Sentence</a:t>
                      </a:r>
                    </a:p>
                  </a:txBody>
                  <a:tcPr marL="68580" marR="68580" marT="34290" marB="34290">
                    <a:solidFill>
                      <a:schemeClr val="accent2">
                        <a:lumMod val="20000"/>
                        <a:lumOff val="80000"/>
                      </a:schemeClr>
                    </a:solidFill>
                  </a:tcPr>
                </a:tc>
                <a:extLst>
                  <a:ext uri="{0D108BD9-81ED-4DB2-BD59-A6C34878D82A}">
                    <a16:rowId xmlns:a16="http://schemas.microsoft.com/office/drawing/2014/main" val="1111636833"/>
                  </a:ext>
                </a:extLst>
              </a:tr>
              <a:tr h="650240">
                <a:tc>
                  <a:txBody>
                    <a:bodyPr/>
                    <a:lstStyle/>
                    <a:p>
                      <a:r>
                        <a:rPr lang="en-US" sz="2800" b="1" dirty="0">
                          <a:solidFill>
                            <a:srgbClr val="002060"/>
                          </a:solidFill>
                          <a:latin typeface="Times New Roman" panose="02020603050405020304" pitchFamily="18" charset="0"/>
                          <a:cs typeface="Times New Roman" panose="02020603050405020304" pitchFamily="18" charset="0"/>
                        </a:rPr>
                        <a:t>He is a good student.</a:t>
                      </a:r>
                    </a:p>
                  </a:txBody>
                  <a:tcPr marL="68580" marR="68580" marT="34290" marB="34290">
                    <a:solidFill>
                      <a:schemeClr val="accent2">
                        <a:lumMod val="20000"/>
                        <a:lumOff val="80000"/>
                      </a:schemeClr>
                    </a:solidFill>
                  </a:tcPr>
                </a:tc>
                <a:tc>
                  <a:txBody>
                    <a:bodyPr/>
                    <a:lstStyle/>
                    <a:p>
                      <a:r>
                        <a:rPr lang="en-US" sz="2800" b="1" dirty="0">
                          <a:solidFill>
                            <a:srgbClr val="002060"/>
                          </a:solidFill>
                          <a:latin typeface="Times New Roman" panose="02020603050405020304" pitchFamily="18" charset="0"/>
                          <a:cs typeface="Times New Roman" panose="02020603050405020304" pitchFamily="18" charset="0"/>
                        </a:rPr>
                        <a:t>Isn’t he a good student?</a:t>
                      </a:r>
                    </a:p>
                  </a:txBody>
                  <a:tcPr marL="68580" marR="68580" marT="34290" marB="34290">
                    <a:solidFill>
                      <a:schemeClr val="accent2">
                        <a:lumMod val="20000"/>
                        <a:lumOff val="80000"/>
                      </a:schemeClr>
                    </a:solidFill>
                  </a:tcPr>
                </a:tc>
                <a:extLst>
                  <a:ext uri="{0D108BD9-81ED-4DB2-BD59-A6C34878D82A}">
                    <a16:rowId xmlns:a16="http://schemas.microsoft.com/office/drawing/2014/main" val="544077104"/>
                  </a:ext>
                </a:extLst>
              </a:tr>
              <a:tr h="2330860">
                <a:tc>
                  <a:txBody>
                    <a:bodyPr/>
                    <a:lstStyle/>
                    <a:p>
                      <a:r>
                        <a:rPr lang="en-US" sz="2800" b="1" dirty="0">
                          <a:solidFill>
                            <a:srgbClr val="002060"/>
                          </a:solidFill>
                          <a:latin typeface="Times New Roman" panose="02020603050405020304" pitchFamily="18" charset="0"/>
                          <a:cs typeface="Times New Roman" panose="02020603050405020304" pitchFamily="18" charset="0"/>
                        </a:rPr>
                        <a:t>An assertive sentence is a simple /general statement or </a:t>
                      </a:r>
                      <a:r>
                        <a:rPr lang="en-US" sz="2800" b="1" dirty="0" err="1">
                          <a:solidFill>
                            <a:srgbClr val="002060"/>
                          </a:solidFill>
                          <a:latin typeface="Times New Roman" panose="02020603050405020304" pitchFamily="18" charset="0"/>
                          <a:cs typeface="Times New Roman" panose="02020603050405020304" pitchFamily="18" charset="0"/>
                        </a:rPr>
                        <a:t>assertion,either</a:t>
                      </a:r>
                      <a:r>
                        <a:rPr lang="en-US" sz="2800" b="1" dirty="0">
                          <a:solidFill>
                            <a:srgbClr val="002060"/>
                          </a:solidFill>
                          <a:latin typeface="Times New Roman" panose="02020603050405020304" pitchFamily="18" charset="0"/>
                          <a:cs typeface="Times New Roman" panose="02020603050405020304" pitchFamily="18" charset="0"/>
                        </a:rPr>
                        <a:t> affirmative or negative.</a:t>
                      </a:r>
                    </a:p>
                  </a:txBody>
                  <a:tcPr marL="68580" marR="68580" marT="34290" marB="34290">
                    <a:solidFill>
                      <a:schemeClr val="accent2">
                        <a:lumMod val="20000"/>
                        <a:lumOff val="80000"/>
                      </a:schemeClr>
                    </a:solidFill>
                  </a:tcPr>
                </a:tc>
                <a:tc>
                  <a:txBody>
                    <a:bodyPr/>
                    <a:lstStyle/>
                    <a:p>
                      <a:r>
                        <a:rPr lang="en-US" sz="2800" b="1" dirty="0">
                          <a:solidFill>
                            <a:srgbClr val="002060"/>
                          </a:solidFill>
                          <a:latin typeface="Times New Roman" panose="02020603050405020304" pitchFamily="18" charset="0"/>
                          <a:cs typeface="Times New Roman" panose="02020603050405020304" pitchFamily="18" charset="0"/>
                        </a:rPr>
                        <a:t>An interrogative sentence asks question about a person or things.</a:t>
                      </a:r>
                      <a:endParaRPr lang="en-US" sz="2100" b="1" dirty="0">
                        <a:solidFill>
                          <a:srgbClr val="002060"/>
                        </a:solidFill>
                        <a:latin typeface="Times New Roman" panose="02020603050405020304" pitchFamily="18" charset="0"/>
                        <a:cs typeface="Times New Roman" panose="02020603050405020304" pitchFamily="18" charset="0"/>
                      </a:endParaRPr>
                    </a:p>
                  </a:txBody>
                  <a:tcPr marL="68580" marR="68580" marT="34290" marB="34290">
                    <a:solidFill>
                      <a:schemeClr val="accent2">
                        <a:lumMod val="20000"/>
                        <a:lumOff val="80000"/>
                      </a:schemeClr>
                    </a:solidFill>
                  </a:tcPr>
                </a:tc>
                <a:extLst>
                  <a:ext uri="{0D108BD9-81ED-4DB2-BD59-A6C34878D82A}">
                    <a16:rowId xmlns:a16="http://schemas.microsoft.com/office/drawing/2014/main" val="1460950855"/>
                  </a:ext>
                </a:extLst>
              </a:tr>
              <a:tr h="1770654">
                <a:tc>
                  <a:txBody>
                    <a:bodyPr/>
                    <a:lstStyle/>
                    <a:p>
                      <a:r>
                        <a:rPr lang="en-US" sz="2800" b="1" dirty="0" err="1">
                          <a:solidFill>
                            <a:srgbClr val="002060"/>
                          </a:solidFill>
                          <a:latin typeface="NikoshBAN" panose="02000000000000000000" pitchFamily="2" charset="0"/>
                          <a:cs typeface="NikoshBAN" panose="02000000000000000000" pitchFamily="2" charset="0"/>
                        </a:rPr>
                        <a:t>কোন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সাধারণ</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বর্ণনা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বিবৃতিকে</a:t>
                      </a:r>
                      <a:r>
                        <a:rPr lang="en-US" sz="2800" b="1" dirty="0">
                          <a:solidFill>
                            <a:srgbClr val="002060"/>
                          </a:solidFill>
                          <a:latin typeface="NikoshBAN" panose="02000000000000000000" pitchFamily="2" charset="0"/>
                          <a:cs typeface="NikoshBAN" panose="02000000000000000000" pitchFamily="2" charset="0"/>
                        </a:rPr>
                        <a:t> </a:t>
                      </a:r>
                      <a:r>
                        <a:rPr lang="en-US" sz="2800" b="1" dirty="0">
                          <a:solidFill>
                            <a:srgbClr val="002060"/>
                          </a:solidFill>
                          <a:latin typeface="Times New Roman" panose="02020603050405020304" pitchFamily="18" charset="0"/>
                          <a:cs typeface="Times New Roman" panose="02020603050405020304" pitchFamily="18" charset="0"/>
                        </a:rPr>
                        <a:t>Assertive sentence </a:t>
                      </a:r>
                      <a:r>
                        <a:rPr lang="en-US" sz="2800" b="1" dirty="0">
                          <a:solidFill>
                            <a:srgbClr val="002060"/>
                          </a:solidFill>
                          <a:latin typeface="NikoshBAN" panose="02000000000000000000" pitchFamily="2" charset="0"/>
                          <a:cs typeface="NikoshBAN" panose="02000000000000000000" pitchFamily="2" charset="0"/>
                        </a:rPr>
                        <a:t>(</a:t>
                      </a:r>
                      <a:r>
                        <a:rPr lang="en-US" sz="2800" b="1" dirty="0" err="1">
                          <a:solidFill>
                            <a:srgbClr val="002060"/>
                          </a:solidFill>
                          <a:latin typeface="NikoshBAN" panose="02000000000000000000" pitchFamily="2" charset="0"/>
                          <a:cs typeface="NikoshBAN" panose="02000000000000000000" pitchFamily="2" charset="0"/>
                        </a:rPr>
                        <a:t>বিবৃতিমূলক</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বাক্য</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বলে</a:t>
                      </a:r>
                      <a:r>
                        <a:rPr lang="en-US" sz="2800" b="1" dirty="0">
                          <a:solidFill>
                            <a:srgbClr val="002060"/>
                          </a:solidFill>
                          <a:latin typeface="NikoshBAN" panose="02000000000000000000" pitchFamily="2" charset="0"/>
                          <a:cs typeface="NikoshBAN" panose="02000000000000000000" pitchFamily="2" charset="0"/>
                        </a:rPr>
                        <a:t>।</a:t>
                      </a:r>
                      <a:endParaRPr lang="en-US" sz="2800" b="1" dirty="0">
                        <a:solidFill>
                          <a:srgbClr val="002060"/>
                        </a:solidFill>
                        <a:latin typeface="Times New Roman" panose="02020603050405020304" pitchFamily="18" charset="0"/>
                        <a:cs typeface="Times New Roman" panose="02020603050405020304" pitchFamily="18" charset="0"/>
                      </a:endParaRPr>
                    </a:p>
                  </a:txBody>
                  <a:tcPr marL="68580" marR="68580" marT="34290" marB="34290">
                    <a:solidFill>
                      <a:schemeClr val="accent2">
                        <a:lumMod val="20000"/>
                        <a:lumOff val="80000"/>
                      </a:schemeClr>
                    </a:solidFill>
                  </a:tcPr>
                </a:tc>
                <a:tc>
                  <a:txBody>
                    <a:bodyPr/>
                    <a:lstStyle/>
                    <a:p>
                      <a:r>
                        <a:rPr lang="en-US" sz="2800" b="1" dirty="0" err="1">
                          <a:solidFill>
                            <a:srgbClr val="002060"/>
                          </a:solidFill>
                          <a:latin typeface="NikoshBAN" panose="02000000000000000000" pitchFamily="2" charset="0"/>
                          <a:cs typeface="NikoshBAN" panose="02000000000000000000" pitchFamily="2" charset="0"/>
                        </a:rPr>
                        <a:t>কোন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ব্যক্তি</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বস্তু</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জানতে</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চাওয়া</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প্রশ্ন</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করাকে</a:t>
                      </a:r>
                      <a:r>
                        <a:rPr lang="en-US" sz="2800" b="1" dirty="0">
                          <a:solidFill>
                            <a:srgbClr val="002060"/>
                          </a:solidFill>
                          <a:latin typeface="NikoshBAN" panose="02000000000000000000" pitchFamily="2" charset="0"/>
                          <a:cs typeface="NikoshBAN" panose="02000000000000000000" pitchFamily="2" charset="0"/>
                        </a:rPr>
                        <a:t> </a:t>
                      </a:r>
                      <a:r>
                        <a:rPr lang="en-US" sz="2800" b="1" dirty="0">
                          <a:solidFill>
                            <a:srgbClr val="002060"/>
                          </a:solidFill>
                          <a:latin typeface="Times New Roman" panose="02020603050405020304" pitchFamily="18" charset="0"/>
                          <a:cs typeface="Times New Roman" panose="02020603050405020304" pitchFamily="18" charset="0"/>
                        </a:rPr>
                        <a:t>Interrogative sentence(</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প্রশ্নবোধক</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বাক্য</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বলে</a:t>
                      </a:r>
                      <a:r>
                        <a:rPr lang="en-US" sz="2800" b="1" dirty="0">
                          <a:solidFill>
                            <a:srgbClr val="002060"/>
                          </a:solidFill>
                          <a:latin typeface="NikoshBAN" panose="02000000000000000000" pitchFamily="2" charset="0"/>
                          <a:cs typeface="NikoshBAN" panose="02000000000000000000" pitchFamily="2" charset="0"/>
                        </a:rPr>
                        <a:t>)</a:t>
                      </a:r>
                    </a:p>
                  </a:txBody>
                  <a:tcPr marL="68580" marR="68580" marT="34290" marB="34290">
                    <a:solidFill>
                      <a:schemeClr val="accent2">
                        <a:lumMod val="20000"/>
                        <a:lumOff val="80000"/>
                      </a:schemeClr>
                    </a:solidFill>
                  </a:tcPr>
                </a:tc>
                <a:extLst>
                  <a:ext uri="{0D108BD9-81ED-4DB2-BD59-A6C34878D82A}">
                    <a16:rowId xmlns:a16="http://schemas.microsoft.com/office/drawing/2014/main" val="1488061218"/>
                  </a:ext>
                </a:extLst>
              </a:tr>
            </a:tbl>
          </a:graphicData>
        </a:graphic>
      </p:graphicFrame>
    </p:spTree>
    <p:extLst>
      <p:ext uri="{BB962C8B-B14F-4D97-AF65-F5344CB8AC3E}">
        <p14:creationId xmlns:p14="http://schemas.microsoft.com/office/powerpoint/2010/main" val="32807389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accent2">
                <a:lumMod val="20000"/>
                <a:lumOff val="80000"/>
              </a:schemeClr>
            </a:gs>
            <a:gs pos="2000">
              <a:schemeClr val="accent2">
                <a:lumMod val="45000"/>
                <a:lumOff val="55000"/>
              </a:schemeClr>
            </a:gs>
            <a:gs pos="3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EF02F65-D0DC-4FBC-9D65-D3B738180F8A}"/>
              </a:ext>
            </a:extLst>
          </p:cNvPr>
          <p:cNvSpPr txBox="1"/>
          <p:nvPr/>
        </p:nvSpPr>
        <p:spPr>
          <a:xfrm>
            <a:off x="379827" y="218892"/>
            <a:ext cx="8384345"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rgbClr val="7030A0"/>
                </a:solidFill>
                <a:latin typeface="Times New Roman" panose="02020603050405020304" pitchFamily="18" charset="0"/>
                <a:cs typeface="Times New Roman" panose="02020603050405020304" pitchFamily="18" charset="0"/>
              </a:rPr>
              <a:t>How to transform  Assertive sentence into Interrogative without changing meaning?</a:t>
            </a:r>
          </a:p>
        </p:txBody>
      </p:sp>
      <p:sp>
        <p:nvSpPr>
          <p:cNvPr id="3" name="TextBox 2">
            <a:extLst>
              <a:ext uri="{FF2B5EF4-FFF2-40B4-BE49-F238E27FC236}">
                <a16:creationId xmlns:a16="http://schemas.microsoft.com/office/drawing/2014/main" id="{E197D6B6-C0D5-4772-BB7C-CAC52C05D9C0}"/>
              </a:ext>
            </a:extLst>
          </p:cNvPr>
          <p:cNvSpPr txBox="1"/>
          <p:nvPr/>
        </p:nvSpPr>
        <p:spPr>
          <a:xfrm>
            <a:off x="196948" y="1206673"/>
            <a:ext cx="8834510" cy="181588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Rule-1), If in the sentence is in the affirmative and auxiliary verb you have to change it into negative interrogative. If it is in negative then you have to change it into bare interrogative. </a:t>
            </a:r>
            <a:endParaRPr lang="en-US" sz="135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89AA46C-9D5E-4431-91C9-F77F134CDFDF}"/>
              </a:ext>
            </a:extLst>
          </p:cNvPr>
          <p:cNvSpPr txBox="1"/>
          <p:nvPr/>
        </p:nvSpPr>
        <p:spPr>
          <a:xfrm>
            <a:off x="196948" y="3215731"/>
            <a:ext cx="8567224" cy="523220"/>
          </a:xfrm>
          <a:prstGeom prst="rect">
            <a:avLst/>
          </a:prstGeom>
          <a:solidFill>
            <a:schemeClr val="bg2"/>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b="1" dirty="0" err="1">
                <a:solidFill>
                  <a:srgbClr val="7030A0"/>
                </a:solidFill>
                <a:latin typeface="Times New Roman" panose="02020603050405020304" pitchFamily="18" charset="0"/>
                <a:cs typeface="Times New Roman" panose="02020603050405020304" pitchFamily="18" charset="0"/>
              </a:rPr>
              <a:t>Structure:Affirmative</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Auxiliary+n’t+sub+ext</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CE09EF88-E763-4DB6-9E39-A7DAE2A0360B}"/>
              </a:ext>
            </a:extLst>
          </p:cNvPr>
          <p:cNvSpPr txBox="1"/>
          <p:nvPr/>
        </p:nvSpPr>
        <p:spPr>
          <a:xfrm>
            <a:off x="1885071" y="4504529"/>
            <a:ext cx="4630032" cy="1231106"/>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Ex: He was very gentle.</a:t>
            </a:r>
          </a:p>
          <a:p>
            <a:r>
              <a:rPr lang="en-US" sz="2800" b="1" dirty="0">
                <a:solidFill>
                  <a:srgbClr val="002060"/>
                </a:solidFill>
                <a:latin typeface="Times New Roman" panose="02020603050405020304" pitchFamily="18" charset="0"/>
                <a:cs typeface="Times New Roman" panose="02020603050405020304" pitchFamily="18" charset="0"/>
              </a:rPr>
              <a:t>Neg: Wasn’t he very gentle?</a:t>
            </a:r>
          </a:p>
          <a:p>
            <a:endParaRPr lang="en-US" dirty="0"/>
          </a:p>
        </p:txBody>
      </p:sp>
      <p:sp>
        <p:nvSpPr>
          <p:cNvPr id="7" name="TextBox 6">
            <a:extLst>
              <a:ext uri="{FF2B5EF4-FFF2-40B4-BE49-F238E27FC236}">
                <a16:creationId xmlns:a16="http://schemas.microsoft.com/office/drawing/2014/main" id="{49493AFA-6EF0-4B6A-8092-451B1E1C2C2B}"/>
              </a:ext>
            </a:extLst>
          </p:cNvPr>
          <p:cNvSpPr txBox="1"/>
          <p:nvPr/>
        </p:nvSpPr>
        <p:spPr>
          <a:xfrm>
            <a:off x="1885071" y="5735635"/>
            <a:ext cx="5458264" cy="954107"/>
          </a:xfrm>
          <a:prstGeom prst="rect">
            <a:avLst/>
          </a:prstGeom>
          <a:noFill/>
        </p:spPr>
        <p:txBody>
          <a:bodyPr wrap="square" rtlCol="0">
            <a:spAutoFit/>
          </a:bodyPr>
          <a:lstStyle/>
          <a:p>
            <a:r>
              <a:rPr lang="en-US" sz="2800" b="1" dirty="0" err="1">
                <a:solidFill>
                  <a:srgbClr val="002060"/>
                </a:solidFill>
                <a:latin typeface="Times New Roman" panose="02020603050405020304" pitchFamily="18" charset="0"/>
                <a:cs typeface="Times New Roman" panose="02020603050405020304" pitchFamily="18" charset="0"/>
              </a:rPr>
              <a:t>Aff</a:t>
            </a:r>
            <a:r>
              <a:rPr lang="en-US" sz="2800" b="1" dirty="0">
                <a:solidFill>
                  <a:srgbClr val="002060"/>
                </a:solidFill>
                <a:latin typeface="Times New Roman" panose="02020603050405020304" pitchFamily="18" charset="0"/>
                <a:cs typeface="Times New Roman" panose="02020603050405020304" pitchFamily="18" charset="0"/>
              </a:rPr>
              <a:t>: He is not a good person.</a:t>
            </a:r>
          </a:p>
          <a:p>
            <a:r>
              <a:rPr lang="en-US" sz="2800" b="1" dirty="0">
                <a:solidFill>
                  <a:srgbClr val="002060"/>
                </a:solidFill>
                <a:latin typeface="Times New Roman" panose="02020603050405020304" pitchFamily="18" charset="0"/>
                <a:cs typeface="Times New Roman" panose="02020603050405020304" pitchFamily="18" charset="0"/>
              </a:rPr>
              <a:t>Neg; Is he a good person?</a:t>
            </a:r>
          </a:p>
        </p:txBody>
      </p:sp>
      <p:sp>
        <p:nvSpPr>
          <p:cNvPr id="11" name="TextBox 10">
            <a:extLst>
              <a:ext uri="{FF2B5EF4-FFF2-40B4-BE49-F238E27FC236}">
                <a16:creationId xmlns:a16="http://schemas.microsoft.com/office/drawing/2014/main" id="{4A7BE947-0A54-4652-A2F4-ED1AB6E05BF5}"/>
              </a:ext>
            </a:extLst>
          </p:cNvPr>
          <p:cNvSpPr txBox="1"/>
          <p:nvPr/>
        </p:nvSpPr>
        <p:spPr>
          <a:xfrm>
            <a:off x="1600197" y="3833505"/>
            <a:ext cx="5345725" cy="52322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800" b="1" dirty="0">
                <a:solidFill>
                  <a:srgbClr val="7030A0"/>
                </a:solidFill>
                <a:latin typeface="Times New Roman" panose="02020603050405020304" pitchFamily="18" charset="0"/>
                <a:cs typeface="Times New Roman" panose="02020603050405020304" pitchFamily="18" charset="0"/>
              </a:rPr>
              <a:t>Negative→ </a:t>
            </a:r>
            <a:r>
              <a:rPr lang="en-US" sz="2800" b="1" dirty="0" err="1">
                <a:solidFill>
                  <a:srgbClr val="7030A0"/>
                </a:solidFill>
                <a:latin typeface="Times New Roman" panose="02020603050405020304" pitchFamily="18" charset="0"/>
                <a:cs typeface="Times New Roman" panose="02020603050405020304" pitchFamily="18" charset="0"/>
              </a:rPr>
              <a:t>Auxiliary+sub+ext</a:t>
            </a:r>
            <a:r>
              <a:rPr lang="en-US" sz="2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745751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gs>
            <a:gs pos="74000">
              <a:schemeClr val="accent2">
                <a:lumMod val="45000"/>
                <a:lumOff val="55000"/>
              </a:schemeClr>
            </a:gs>
            <a:gs pos="83000">
              <a:schemeClr val="accent2">
                <a:lumMod val="45000"/>
                <a:lumOff val="55000"/>
              </a:schemeClr>
            </a:gs>
            <a:gs pos="100000">
              <a:schemeClr val="accent2">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F39F28-D8A2-4CEA-8FD5-A55F39CB05D2}"/>
              </a:ext>
            </a:extLst>
          </p:cNvPr>
          <p:cNvSpPr txBox="1"/>
          <p:nvPr/>
        </p:nvSpPr>
        <p:spPr>
          <a:xfrm>
            <a:off x="1090245" y="453967"/>
            <a:ext cx="696350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Rule-2: No auxiliary verb in sentence……</a:t>
            </a:r>
          </a:p>
        </p:txBody>
      </p:sp>
      <p:sp>
        <p:nvSpPr>
          <p:cNvPr id="3" name="TextBox 2">
            <a:extLst>
              <a:ext uri="{FF2B5EF4-FFF2-40B4-BE49-F238E27FC236}">
                <a16:creationId xmlns:a16="http://schemas.microsoft.com/office/drawing/2014/main" id="{4A5E391E-FC9A-40ED-A4AE-630844CA21F9}"/>
              </a:ext>
            </a:extLst>
          </p:cNvPr>
          <p:cNvSpPr txBox="1"/>
          <p:nvPr/>
        </p:nvSpPr>
        <p:spPr>
          <a:xfrm>
            <a:off x="161778" y="1582433"/>
            <a:ext cx="8820443"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err="1">
                <a:latin typeface="Times New Roman" panose="02020603050405020304" pitchFamily="18" charset="0"/>
                <a:cs typeface="Times New Roman" panose="02020603050405020304" pitchFamily="18" charset="0"/>
              </a:rPr>
              <a:t>Stucture</a:t>
            </a:r>
            <a:r>
              <a:rPr lang="en-US" sz="2800" b="1" dirty="0">
                <a:latin typeface="Times New Roman" panose="02020603050405020304" pitchFamily="18" charset="0"/>
                <a:cs typeface="Times New Roman" panose="02020603050405020304" pitchFamily="18" charset="0"/>
              </a:rPr>
              <a:t>: Don’t, doesn’t, </a:t>
            </a:r>
            <a:r>
              <a:rPr lang="en-US" sz="2800" b="1" dirty="0" err="1">
                <a:latin typeface="Times New Roman" panose="02020603050405020304" pitchFamily="18" charset="0"/>
                <a:cs typeface="Times New Roman" panose="02020603050405020304" pitchFamily="18" charset="0"/>
              </a:rPr>
              <a:t>didn’t+subject+ext</a:t>
            </a:r>
            <a:r>
              <a:rPr lang="en-US" sz="2800" b="1" dirty="0">
                <a:latin typeface="Times New Roman" panose="02020603050405020304" pitchFamily="18" charset="0"/>
                <a:cs typeface="Times New Roman" panose="02020603050405020304" pitchFamily="18" charset="0"/>
              </a:rPr>
              <a:t>? / Do, </a:t>
            </a:r>
            <a:r>
              <a:rPr lang="en-US" sz="2800" b="1" dirty="0" err="1">
                <a:latin typeface="Times New Roman" panose="02020603050405020304" pitchFamily="18" charset="0"/>
                <a:cs typeface="Times New Roman" panose="02020603050405020304" pitchFamily="18" charset="0"/>
              </a:rPr>
              <a:t>does,did</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Sub+ext</a:t>
            </a:r>
            <a:r>
              <a:rPr lang="en-US" sz="2800" b="1" dirty="0">
                <a:latin typeface="Times New Roman" panose="02020603050405020304" pitchFamily="18" charset="0"/>
                <a:cs typeface="Times New Roman" panose="02020603050405020304" pitchFamily="18" charset="0"/>
              </a:rPr>
              <a:t> ?</a:t>
            </a:r>
          </a:p>
        </p:txBody>
      </p:sp>
      <p:sp>
        <p:nvSpPr>
          <p:cNvPr id="4" name="TextBox 3">
            <a:extLst>
              <a:ext uri="{FF2B5EF4-FFF2-40B4-BE49-F238E27FC236}">
                <a16:creationId xmlns:a16="http://schemas.microsoft.com/office/drawing/2014/main" id="{DBDD9C46-C1D5-449D-A6F7-6B8AF48E6FCB}"/>
              </a:ext>
            </a:extLst>
          </p:cNvPr>
          <p:cNvSpPr txBox="1"/>
          <p:nvPr/>
        </p:nvSpPr>
        <p:spPr>
          <a:xfrm>
            <a:off x="1193996" y="2715342"/>
            <a:ext cx="5679828"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Ex: He likes music.</a:t>
            </a:r>
          </a:p>
          <a:p>
            <a:r>
              <a:rPr lang="en-US" sz="2800" b="1" dirty="0">
                <a:latin typeface="Times New Roman" panose="02020603050405020304" pitchFamily="18" charset="0"/>
                <a:cs typeface="Times New Roman" panose="02020603050405020304" pitchFamily="18" charset="0"/>
              </a:rPr>
              <a:t>Int: Doesn’t he like music?</a:t>
            </a:r>
          </a:p>
        </p:txBody>
      </p:sp>
      <p:sp>
        <p:nvSpPr>
          <p:cNvPr id="5" name="TextBox 4">
            <a:extLst>
              <a:ext uri="{FF2B5EF4-FFF2-40B4-BE49-F238E27FC236}">
                <a16:creationId xmlns:a16="http://schemas.microsoft.com/office/drawing/2014/main" id="{F31C30DE-09DF-470F-81DC-13272C549ABF}"/>
              </a:ext>
            </a:extLst>
          </p:cNvPr>
          <p:cNvSpPr txBox="1"/>
          <p:nvPr/>
        </p:nvSpPr>
        <p:spPr>
          <a:xfrm>
            <a:off x="1294228" y="3994952"/>
            <a:ext cx="5479364"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He liked music.</a:t>
            </a:r>
          </a:p>
          <a:p>
            <a:r>
              <a:rPr lang="en-US" sz="2800" b="1" dirty="0">
                <a:latin typeface="Times New Roman" panose="02020603050405020304" pitchFamily="18" charset="0"/>
                <a:cs typeface="Times New Roman" panose="02020603050405020304" pitchFamily="18" charset="0"/>
              </a:rPr>
              <a:t>Int: Didn’t he like music?</a:t>
            </a:r>
          </a:p>
        </p:txBody>
      </p:sp>
      <p:sp>
        <p:nvSpPr>
          <p:cNvPr id="6" name="TextBox 5">
            <a:extLst>
              <a:ext uri="{FF2B5EF4-FFF2-40B4-BE49-F238E27FC236}">
                <a16:creationId xmlns:a16="http://schemas.microsoft.com/office/drawing/2014/main" id="{8A085EC4-2E57-4F5D-B6C8-32CE7AE86E9E}"/>
              </a:ext>
            </a:extLst>
          </p:cNvPr>
          <p:cNvSpPr txBox="1"/>
          <p:nvPr/>
        </p:nvSpPr>
        <p:spPr>
          <a:xfrm>
            <a:off x="1294228" y="5306662"/>
            <a:ext cx="6428935" cy="122341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a:latin typeface="Times New Roman" panose="02020603050405020304" pitchFamily="18" charset="0"/>
                <a:cs typeface="Times New Roman" panose="02020603050405020304" pitchFamily="18" charset="0"/>
              </a:rPr>
              <a:t>We did not play football yesterday.</a:t>
            </a:r>
          </a:p>
          <a:p>
            <a:r>
              <a:rPr lang="en-US" sz="3200" b="1" dirty="0">
                <a:latin typeface="Times New Roman" panose="02020603050405020304" pitchFamily="18" charset="0"/>
                <a:cs typeface="Times New Roman" panose="02020603050405020304" pitchFamily="18" charset="0"/>
              </a:rPr>
              <a:t>Int: Did we play</a:t>
            </a:r>
            <a:r>
              <a:rPr lang="en-US" sz="28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football yesterday?</a:t>
            </a:r>
          </a:p>
          <a:p>
            <a:endParaRPr lang="en-US" sz="1350" dirty="0"/>
          </a:p>
        </p:txBody>
      </p:sp>
    </p:spTree>
    <p:extLst>
      <p:ext uri="{BB962C8B-B14F-4D97-AF65-F5344CB8AC3E}">
        <p14:creationId xmlns:p14="http://schemas.microsoft.com/office/powerpoint/2010/main" val="41922383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heckerboard(across)">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92C294-FAD7-40B9-85BD-5E8B3A03D1B6}"/>
              </a:ext>
            </a:extLst>
          </p:cNvPr>
          <p:cNvSpPr txBox="1"/>
          <p:nvPr/>
        </p:nvSpPr>
        <p:spPr>
          <a:xfrm>
            <a:off x="1026943" y="498527"/>
            <a:ext cx="5964700" cy="523220"/>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Rule-3: </a:t>
            </a:r>
            <a:r>
              <a:rPr lang="en-US" sz="2800" b="1" dirty="0" err="1">
                <a:solidFill>
                  <a:srgbClr val="7030A0"/>
                </a:solidFill>
                <a:latin typeface="Times New Roman" panose="02020603050405020304" pitchFamily="18" charset="0"/>
                <a:cs typeface="Times New Roman" panose="02020603050405020304" pitchFamily="18" charset="0"/>
              </a:rPr>
              <a:t>Never→Replaced</a:t>
            </a:r>
            <a:r>
              <a:rPr lang="en-US" sz="2800" b="1" dirty="0">
                <a:solidFill>
                  <a:srgbClr val="7030A0"/>
                </a:solidFill>
                <a:latin typeface="Times New Roman" panose="02020603050405020304" pitchFamily="18" charset="0"/>
                <a:cs typeface="Times New Roman" panose="02020603050405020304" pitchFamily="18" charset="0"/>
              </a:rPr>
              <a:t> by →ever.</a:t>
            </a:r>
          </a:p>
        </p:txBody>
      </p:sp>
      <p:sp>
        <p:nvSpPr>
          <p:cNvPr id="4" name="TextBox 3">
            <a:extLst>
              <a:ext uri="{FF2B5EF4-FFF2-40B4-BE49-F238E27FC236}">
                <a16:creationId xmlns:a16="http://schemas.microsoft.com/office/drawing/2014/main" id="{9C6F05E1-2A63-46FA-91C9-81495663E178}"/>
              </a:ext>
            </a:extLst>
          </p:cNvPr>
          <p:cNvSpPr txBox="1"/>
          <p:nvPr/>
        </p:nvSpPr>
        <p:spPr>
          <a:xfrm>
            <a:off x="1195756" y="1448237"/>
            <a:ext cx="4248442" cy="1077218"/>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Ass:</a:t>
            </a:r>
            <a:r>
              <a:rPr lang="en-US" sz="32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I never drink</a:t>
            </a:r>
            <a:r>
              <a:rPr lang="en-US" sz="32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tea.</a:t>
            </a:r>
          </a:p>
          <a:p>
            <a:r>
              <a:rPr lang="en-US" sz="2800" b="1" dirty="0">
                <a:solidFill>
                  <a:srgbClr val="002060"/>
                </a:solidFill>
                <a:latin typeface="Times New Roman" panose="02020603050405020304" pitchFamily="18" charset="0"/>
                <a:cs typeface="Times New Roman" panose="02020603050405020304" pitchFamily="18" charset="0"/>
              </a:rPr>
              <a:t>Int</a:t>
            </a:r>
            <a:r>
              <a:rPr lang="en-US" sz="32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Do I </a:t>
            </a:r>
            <a:r>
              <a:rPr lang="en-US" sz="3200" b="1" dirty="0">
                <a:solidFill>
                  <a:srgbClr val="002060"/>
                </a:solidFill>
                <a:latin typeface="Times New Roman" panose="02020603050405020304" pitchFamily="18" charset="0"/>
                <a:cs typeface="Times New Roman" panose="02020603050405020304" pitchFamily="18" charset="0"/>
              </a:rPr>
              <a:t>e</a:t>
            </a:r>
            <a:r>
              <a:rPr lang="en-US" sz="2800" b="1" dirty="0">
                <a:solidFill>
                  <a:srgbClr val="002060"/>
                </a:solidFill>
                <a:latin typeface="Times New Roman" panose="02020603050405020304" pitchFamily="18" charset="0"/>
                <a:cs typeface="Times New Roman" panose="02020603050405020304" pitchFamily="18" charset="0"/>
              </a:rPr>
              <a:t>v</a:t>
            </a:r>
            <a:r>
              <a:rPr lang="en-US" sz="3200" b="1" dirty="0">
                <a:solidFill>
                  <a:srgbClr val="002060"/>
                </a:solidFill>
                <a:latin typeface="Times New Roman" panose="02020603050405020304" pitchFamily="18" charset="0"/>
                <a:cs typeface="Times New Roman" panose="02020603050405020304" pitchFamily="18" charset="0"/>
              </a:rPr>
              <a:t>er</a:t>
            </a:r>
            <a:r>
              <a:rPr lang="en-US" sz="2800" b="1" dirty="0">
                <a:solidFill>
                  <a:srgbClr val="002060"/>
                </a:solidFill>
                <a:latin typeface="Times New Roman" panose="02020603050405020304" pitchFamily="18" charset="0"/>
                <a:cs typeface="Times New Roman" panose="02020603050405020304" pitchFamily="18" charset="0"/>
              </a:rPr>
              <a:t> drink</a:t>
            </a:r>
            <a:r>
              <a:rPr lang="en-US" sz="3200" b="1" dirty="0">
                <a:solidFill>
                  <a:srgbClr val="002060"/>
                </a:solidFill>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tea?</a:t>
            </a:r>
          </a:p>
        </p:txBody>
      </p:sp>
      <p:sp>
        <p:nvSpPr>
          <p:cNvPr id="5" name="TextBox 4">
            <a:extLst>
              <a:ext uri="{FF2B5EF4-FFF2-40B4-BE49-F238E27FC236}">
                <a16:creationId xmlns:a16="http://schemas.microsoft.com/office/drawing/2014/main" id="{A814D4FD-CBB9-4C1B-A7D9-9FEF11D808AF}"/>
              </a:ext>
            </a:extLst>
          </p:cNvPr>
          <p:cNvSpPr txBox="1"/>
          <p:nvPr/>
        </p:nvSpPr>
        <p:spPr>
          <a:xfrm>
            <a:off x="256737" y="2951946"/>
            <a:ext cx="7195625" cy="954107"/>
          </a:xfrm>
          <a:prstGeom prst="rect">
            <a:avLst/>
          </a:prstGeom>
          <a:noFill/>
        </p:spPr>
        <p:txBody>
          <a:bodyPr wrap="square" rtlCol="0">
            <a:spAutoFit/>
          </a:bodyPr>
          <a:lstStyle/>
          <a:p>
            <a:r>
              <a:rPr lang="en-US" sz="2800" b="1" dirty="0">
                <a:solidFill>
                  <a:srgbClr val="7030A0"/>
                </a:solidFill>
                <a:latin typeface="Times New Roman" panose="02020603050405020304" pitchFamily="18" charset="0"/>
                <a:cs typeface="Times New Roman" panose="02020603050405020304" pitchFamily="18" charset="0"/>
              </a:rPr>
              <a:t>Rule-4: Everybody/everyone/</a:t>
            </a:r>
            <a:r>
              <a:rPr lang="en-US" sz="2800" b="1" dirty="0" err="1">
                <a:solidFill>
                  <a:srgbClr val="7030A0"/>
                </a:solidFill>
                <a:latin typeface="Times New Roman" panose="02020603050405020304" pitchFamily="18" charset="0"/>
                <a:cs typeface="Times New Roman" panose="02020603050405020304" pitchFamily="18" charset="0"/>
              </a:rPr>
              <a:t>All→Replaced</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by→who+don’t</a:t>
            </a:r>
            <a:r>
              <a:rPr lang="en-US" sz="2800" b="1" dirty="0">
                <a:solidFill>
                  <a:srgbClr val="7030A0"/>
                </a:solidFill>
                <a:latin typeface="Times New Roman" panose="02020603050405020304" pitchFamily="18" charset="0"/>
                <a:cs typeface="Times New Roman" panose="02020603050405020304" pitchFamily="18" charset="0"/>
              </a:rPr>
              <a:t>/ doesn’t/ </a:t>
            </a:r>
            <a:r>
              <a:rPr lang="en-US" sz="2800" b="1" dirty="0" err="1">
                <a:solidFill>
                  <a:srgbClr val="7030A0"/>
                </a:solidFill>
                <a:latin typeface="Times New Roman" panose="02020603050405020304" pitchFamily="18" charset="0"/>
                <a:cs typeface="Times New Roman" panose="02020603050405020304" pitchFamily="18" charset="0"/>
              </a:rPr>
              <a:t>didn’t+ext</a:t>
            </a:r>
            <a:r>
              <a:rPr lang="en-US" sz="2800" b="1" dirty="0">
                <a:solidFill>
                  <a:srgbClr val="7030A0"/>
                </a:solidFill>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A07F5513-1EE5-4C31-B6A1-7D1CE16CD04D}"/>
              </a:ext>
            </a:extLst>
          </p:cNvPr>
          <p:cNvSpPr txBox="1"/>
          <p:nvPr/>
        </p:nvSpPr>
        <p:spPr>
          <a:xfrm>
            <a:off x="673491" y="4292500"/>
            <a:ext cx="5841609"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Ex: Everybody wants to be happy. </a:t>
            </a:r>
          </a:p>
        </p:txBody>
      </p:sp>
      <p:sp>
        <p:nvSpPr>
          <p:cNvPr id="7" name="TextBox 6">
            <a:extLst>
              <a:ext uri="{FF2B5EF4-FFF2-40B4-BE49-F238E27FC236}">
                <a16:creationId xmlns:a16="http://schemas.microsoft.com/office/drawing/2014/main" id="{CF077C62-71DF-40DC-85A0-F22062B0076D}"/>
              </a:ext>
            </a:extLst>
          </p:cNvPr>
          <p:cNvSpPr txBox="1"/>
          <p:nvPr/>
        </p:nvSpPr>
        <p:spPr>
          <a:xfrm>
            <a:off x="604912" y="5132641"/>
            <a:ext cx="5978768" cy="523220"/>
          </a:xfrm>
          <a:prstGeom prst="rect">
            <a:avLst/>
          </a:prstGeom>
          <a:noFill/>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Int: Who doesn’t want to be happy?</a:t>
            </a:r>
          </a:p>
        </p:txBody>
      </p:sp>
    </p:spTree>
    <p:extLst>
      <p:ext uri="{BB962C8B-B14F-4D97-AF65-F5344CB8AC3E}">
        <p14:creationId xmlns:p14="http://schemas.microsoft.com/office/powerpoint/2010/main" val="1973965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621</TotalTime>
  <Words>581</Words>
  <Application>Microsoft Office PowerPoint</Application>
  <PresentationFormat>On-screen Show (4:3)</PresentationFormat>
  <Paragraphs>72</Paragraphs>
  <Slides>12</Slides>
  <Notes>1</Notes>
  <HiddenSlides>0</HiddenSlides>
  <MMClips>1</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Arial</vt:lpstr>
      <vt:lpstr>Arial Black</vt:lpstr>
      <vt:lpstr>Calibri</vt:lpstr>
      <vt:lpstr>Calibri Light</vt:lpstr>
      <vt:lpstr>NikoshBAN</vt:lpstr>
      <vt:lpstr>Times New Roman</vt:lpstr>
      <vt:lpstr>Trebuchet MS</vt:lpstr>
      <vt:lpstr>Wingdings 3</vt:lpstr>
      <vt:lpstr>Facet</vt:lpstr>
      <vt:lpstr>1_Facet</vt:lpstr>
      <vt:lpstr>1_Office Theme</vt:lpstr>
      <vt:lpstr>2_Facet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ishrat jahan</dc:creator>
  <cp:lastModifiedBy>ishrat jahan</cp:lastModifiedBy>
  <cp:revision>69</cp:revision>
  <dcterms:created xsi:type="dcterms:W3CDTF">2020-11-15T17:34:56Z</dcterms:created>
  <dcterms:modified xsi:type="dcterms:W3CDTF">2020-11-18T18:56:54Z</dcterms:modified>
</cp:coreProperties>
</file>