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73" r:id="rId5"/>
    <p:sldMasterId id="2147483790" r:id="rId6"/>
  </p:sldMasterIdLst>
  <p:sldIdLst>
    <p:sldId id="256" r:id="rId7"/>
    <p:sldId id="257" r:id="rId8"/>
    <p:sldId id="258" r:id="rId9"/>
    <p:sldId id="259" r:id="rId10"/>
    <p:sldId id="260" r:id="rId11"/>
    <p:sldId id="261" r:id="rId12"/>
    <p:sldId id="262" r:id="rId13"/>
    <p:sldId id="264" r:id="rId14"/>
    <p:sldId id="265" r:id="rId15"/>
    <p:sldId id="266"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CB05F"/>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60909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82181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77945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82060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8090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16189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1033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60429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36024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56678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118160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72170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35775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57690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1433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4522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11/19/2020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11/19/2020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11/19/2020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11/19/2020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11/19/2020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1137424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905000" y="1371600"/>
            <a:ext cx="5333999" cy="4141530"/>
          </a:xfrm>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85800"/>
            <a:ext cx="2667000" cy="838200"/>
          </a:xfrm>
        </p:spPr>
        <p:style>
          <a:lnRef idx="1">
            <a:schemeClr val="accent1"/>
          </a:lnRef>
          <a:fillRef idx="2">
            <a:schemeClr val="accent1"/>
          </a:fillRef>
          <a:effectRef idx="1">
            <a:schemeClr val="accent1"/>
          </a:effectRef>
          <a:fontRef idx="minor">
            <a:schemeClr val="dk1"/>
          </a:fontRef>
        </p:style>
        <p:txBody>
          <a:bodyPr/>
          <a:lstStyle/>
          <a:p>
            <a:pPr algn="ctr"/>
            <a:r>
              <a:rPr lang="en-US" sz="4400" dirty="0" err="1" smtClean="0">
                <a:ln>
                  <a:solidFill>
                    <a:schemeClr val="tx1"/>
                  </a:solidFill>
                </a:ln>
                <a:solidFill>
                  <a:srgbClr val="FFFF00"/>
                </a:solidFill>
                <a:latin typeface="NikoshBAN" pitchFamily="2" charset="0"/>
                <a:cs typeface="NikoshBAN" pitchFamily="2" charset="0"/>
              </a:rPr>
              <a:t>বাড়ির</a:t>
            </a:r>
            <a:r>
              <a:rPr lang="en-US" sz="4400" dirty="0" smtClean="0">
                <a:ln>
                  <a:solidFill>
                    <a:schemeClr val="tx1"/>
                  </a:solidFill>
                </a:ln>
                <a:solidFill>
                  <a:srgbClr val="FFFF00"/>
                </a:solidFill>
                <a:latin typeface="NikoshBAN" pitchFamily="2" charset="0"/>
                <a:cs typeface="NikoshBAN" pitchFamily="2" charset="0"/>
              </a:rPr>
              <a:t> </a:t>
            </a:r>
            <a:r>
              <a:rPr lang="en-US" sz="4400" dirty="0" err="1" smtClean="0">
                <a:ln>
                  <a:solidFill>
                    <a:schemeClr val="tx1"/>
                  </a:solidFill>
                </a:ln>
                <a:solidFill>
                  <a:srgbClr val="FFFF00"/>
                </a:solidFill>
                <a:latin typeface="NikoshBAN" pitchFamily="2" charset="0"/>
                <a:cs typeface="NikoshBAN" pitchFamily="2" charset="0"/>
              </a:rPr>
              <a:t>কাজ</a:t>
            </a:r>
            <a:endParaRPr lang="en-US" dirty="0">
              <a:ln>
                <a:solidFill>
                  <a:schemeClr val="tx1"/>
                </a:solidFill>
              </a:ln>
              <a:solidFill>
                <a:srgbClr val="FFFF00"/>
              </a:solidFill>
            </a:endParaRPr>
          </a:p>
        </p:txBody>
      </p:sp>
      <p:sp>
        <p:nvSpPr>
          <p:cNvPr id="3" name="Content Placeholder 2"/>
          <p:cNvSpPr>
            <a:spLocks noGrp="1"/>
          </p:cNvSpPr>
          <p:nvPr>
            <p:ph idx="1"/>
          </p:nvPr>
        </p:nvSpPr>
        <p:spPr>
          <a:xfrm>
            <a:off x="609600" y="2133600"/>
            <a:ext cx="8001000" cy="1981200"/>
          </a:xfrm>
        </p:spPr>
        <p:txBody>
          <a:bodyPr>
            <a:normAutofit/>
          </a:bodyPr>
          <a:lstStyle/>
          <a:p>
            <a:pPr>
              <a:buNone/>
            </a:pPr>
            <a:r>
              <a:rPr lang="en-US" sz="4000" dirty="0" smtClean="0">
                <a:latin typeface="NikoshBAN" pitchFamily="2" charset="0"/>
                <a:cs typeface="NikoshBAN" pitchFamily="2" charset="0"/>
              </a:rPr>
              <a:t>	</a:t>
            </a:r>
            <a:r>
              <a:rPr lang="en-US" sz="4800" b="1" dirty="0" err="1" smtClean="0">
                <a:latin typeface="NikoshBAN" panose="02000000000000000000" pitchFamily="2" charset="0"/>
                <a:cs typeface="NikoshBAN" panose="02000000000000000000" pitchFamily="2" charset="0"/>
              </a:rPr>
              <a:t>তড়ি</a:t>
            </a:r>
            <a:r>
              <a:rPr lang="en-US" sz="4800" b="1" dirty="0" smtClean="0">
                <a:latin typeface="NikoshBAN" panose="02000000000000000000" pitchFamily="2" charset="0"/>
                <a:cs typeface="NikoshBAN" panose="02000000000000000000" pitchFamily="2" charset="0"/>
              </a:rPr>
              <a:t>ৎ </a:t>
            </a:r>
            <a:r>
              <a:rPr lang="en-US" sz="4800" b="1" dirty="0" err="1" smtClean="0">
                <a:latin typeface="NikoshBAN" panose="02000000000000000000" pitchFamily="2" charset="0"/>
                <a:cs typeface="NikoshBAN" panose="02000000000000000000" pitchFamily="2" charset="0"/>
              </a:rPr>
              <a:t>ঋণাত্মকতার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উপর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বিভিন্ন</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নিয়ামকের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প্রভাব</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ব্যাখ্যা</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কর</a:t>
            </a:r>
            <a:r>
              <a:rPr lang="en-US" sz="4800" b="1" dirty="0" smtClean="0">
                <a:latin typeface="NikoshBAN" panose="02000000000000000000" pitchFamily="2" charset="0"/>
                <a:cs typeface="NikoshBAN" panose="02000000000000000000" pitchFamily="2" charset="0"/>
              </a:rPr>
              <a:t>।</a:t>
            </a:r>
            <a:endParaRPr lang="en-US"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5.55556E-7 1.48148E-6 L 5.55556E-7 -0.07222 " pathEditMode="relative" rAng="0" ptsTypes="AA">
                                      <p:cBhvr>
                                        <p:cTn id="6" dur="150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750" fill="hold">
                                          <p:stCondLst>
                                            <p:cond delay="0"/>
                                          </p:stCondLst>
                                        </p:cTn>
                                        <p:tgtEl>
                                          <p:spTgt spid="3">
                                            <p:txEl>
                                              <p:pRg st="0" end="0"/>
                                            </p:txEl>
                                          </p:spTgt>
                                        </p:tgtEl>
                                        <p:attrNameLst>
                                          <p:attrName>r</p:attrName>
                                        </p:attrNameLst>
                                      </p:cBhvr>
                                    </p:animRot>
                                    <p:animRot by="-1500000">
                                      <p:cBhvr>
                                        <p:cTn id="8" dur="750" fill="hold">
                                          <p:stCondLst>
                                            <p:cond delay="750"/>
                                          </p:stCondLst>
                                        </p:cTn>
                                        <p:tgtEl>
                                          <p:spTgt spid="3">
                                            <p:txEl>
                                              <p:pRg st="0" end="0"/>
                                            </p:txEl>
                                          </p:spTgt>
                                        </p:tgtEl>
                                        <p:attrNameLst>
                                          <p:attrName>r</p:attrName>
                                        </p:attrNameLst>
                                      </p:cBhvr>
                                    </p:animRot>
                                    <p:animRot by="-1500000">
                                      <p:cBhvr>
                                        <p:cTn id="9" dur="750" fill="hold">
                                          <p:stCondLst>
                                            <p:cond delay="1500"/>
                                          </p:stCondLst>
                                        </p:cTn>
                                        <p:tgtEl>
                                          <p:spTgt spid="3">
                                            <p:txEl>
                                              <p:pRg st="0" end="0"/>
                                            </p:txEl>
                                          </p:spTgt>
                                        </p:tgtEl>
                                        <p:attrNameLst>
                                          <p:attrName>r</p:attrName>
                                        </p:attrNameLst>
                                      </p:cBhvr>
                                    </p:animRot>
                                    <p:animRot by="1500000">
                                      <p:cBhvr>
                                        <p:cTn id="10" dur="750" fill="hold">
                                          <p:stCondLst>
                                            <p:cond delay="22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981200" y="460248"/>
            <a:ext cx="5867400" cy="60655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err="1" smtClean="0">
                <a:solidFill>
                  <a:srgbClr val="FFFF00"/>
                </a:solidFill>
              </a:rPr>
              <a:t>সকলকে</a:t>
            </a:r>
            <a:r>
              <a:rPr lang="en-US" dirty="0" smtClean="0">
                <a:solidFill>
                  <a:srgbClr val="FFFF00"/>
                </a:solidFill>
              </a:rPr>
              <a:t> </a:t>
            </a:r>
            <a:r>
              <a:rPr lang="en-US" dirty="0" err="1" smtClean="0">
                <a:solidFill>
                  <a:srgbClr val="FFFF00"/>
                </a:solidFill>
              </a:rPr>
              <a:t>আন্তরিক</a:t>
            </a:r>
            <a:r>
              <a:rPr lang="en-US" dirty="0" smtClean="0">
                <a:solidFill>
                  <a:srgbClr val="FFFF00"/>
                </a:solidFill>
              </a:rPr>
              <a:t> </a:t>
            </a:r>
            <a:r>
              <a:rPr lang="en-US" dirty="0" err="1" smtClean="0">
                <a:solidFill>
                  <a:srgbClr val="FFFF00"/>
                </a:solidFill>
              </a:rPr>
              <a:t>ধন্যবাদ</a:t>
            </a:r>
            <a:endParaRPr lang="en-US" dirty="0">
              <a:solidFill>
                <a:srgbClr val="FFFF00"/>
              </a:solidFill>
            </a:endParaRPr>
          </a:p>
        </p:txBody>
      </p:sp>
      <p:pic>
        <p:nvPicPr>
          <p:cNvPr id="14" name="Content Placeholder 13"/>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219200" y="1905000"/>
            <a:ext cx="7122890" cy="3391852"/>
          </a:xfrm>
        </p:spPr>
      </p:pic>
    </p:spTree>
    <p:extLst>
      <p:ext uri="{BB962C8B-B14F-4D97-AF65-F5344CB8AC3E}">
        <p14:creationId xmlns:p14="http://schemas.microsoft.com/office/powerpoint/2010/main" xmlns="" val="350904006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500" accel="50000" decel="50000" autoRev="1" fill="hold">
                                          <p:stCondLst>
                                            <p:cond delay="0"/>
                                          </p:stCondLst>
                                        </p:cTn>
                                        <p:tgtEl>
                                          <p:spTgt spid="10">
                                            <p:txEl>
                                              <p:charRg st="4294967295" end="4294967295"/>
                                            </p:txEl>
                                          </p:spTgt>
                                        </p:tgtEl>
                                        <p:attrNameLst>
                                          <p:attrName>ppt_x</p:attrName>
                                          <p:attrName>ppt_y</p:attrName>
                                        </p:attrNameLst>
                                      </p:cBhvr>
                                    </p:animMotion>
                                    <p:animRot by="1500000">
                                      <p:cBhvr>
                                        <p:cTn id="7" dur="750" fill="hold">
                                          <p:stCondLst>
                                            <p:cond delay="0"/>
                                          </p:stCondLst>
                                        </p:cTn>
                                        <p:tgtEl>
                                          <p:spTgt spid="10">
                                            <p:txEl>
                                              <p:charRg st="4294967295" end="4294967295"/>
                                            </p:txEl>
                                          </p:spTgt>
                                        </p:tgtEl>
                                        <p:attrNameLst>
                                          <p:attrName>r</p:attrName>
                                        </p:attrNameLst>
                                      </p:cBhvr>
                                    </p:animRot>
                                    <p:animRot by="-1500000">
                                      <p:cBhvr>
                                        <p:cTn id="8" dur="750" fill="hold">
                                          <p:stCondLst>
                                            <p:cond delay="750"/>
                                          </p:stCondLst>
                                        </p:cTn>
                                        <p:tgtEl>
                                          <p:spTgt spid="10">
                                            <p:txEl>
                                              <p:charRg st="4294967295" end="4294967295"/>
                                            </p:txEl>
                                          </p:spTgt>
                                        </p:tgtEl>
                                        <p:attrNameLst>
                                          <p:attrName>r</p:attrName>
                                        </p:attrNameLst>
                                      </p:cBhvr>
                                    </p:animRot>
                                    <p:animRot by="-1500000">
                                      <p:cBhvr>
                                        <p:cTn id="9" dur="750" fill="hold">
                                          <p:stCondLst>
                                            <p:cond delay="1500"/>
                                          </p:stCondLst>
                                        </p:cTn>
                                        <p:tgtEl>
                                          <p:spTgt spid="10">
                                            <p:txEl>
                                              <p:charRg st="4294967295" end="4294967295"/>
                                            </p:txEl>
                                          </p:spTgt>
                                        </p:tgtEl>
                                        <p:attrNameLst>
                                          <p:attrName>r</p:attrName>
                                        </p:attrNameLst>
                                      </p:cBhvr>
                                    </p:animRot>
                                    <p:animRot by="1500000">
                                      <p:cBhvr>
                                        <p:cTn id="10" dur="750" fill="hold">
                                          <p:stCondLst>
                                            <p:cond delay="2250"/>
                                          </p:stCondLst>
                                        </p:cTn>
                                        <p:tgtEl>
                                          <p:spTgt spid="10">
                                            <p:txEl>
                                              <p:charRg st="4294967295" end="4294967295"/>
                                            </p:txEl>
                                          </p:spTgt>
                                        </p:tgtEl>
                                        <p:attrNameLst>
                                          <p:attrName>r</p:attrName>
                                        </p:attrNameLst>
                                      </p:cBhvr>
                                    </p:animRot>
                                  </p:childTnLst>
                                </p:cTn>
                              </p:par>
                            </p:childTnLst>
                          </p:cTn>
                        </p:par>
                        <p:par>
                          <p:cTn id="11" fill="hold">
                            <p:stCondLst>
                              <p:cond delay="8400"/>
                            </p:stCondLst>
                            <p:childTnLst>
                              <p:par>
                                <p:cTn id="12" presetID="45" presetClass="exit" presetSubtype="0" fill="hold" nodeType="afterEffect">
                                  <p:stCondLst>
                                    <p:cond delay="0"/>
                                  </p:stCondLst>
                                  <p:childTnLst>
                                    <p:animEffect transition="out" filter="fade">
                                      <p:cBhvr>
                                        <p:cTn id="13" dur="3000"/>
                                        <p:tgtEl>
                                          <p:spTgt spid="14"/>
                                        </p:tgtEl>
                                      </p:cBhvr>
                                    </p:animEffect>
                                    <p:anim calcmode="lin" valueType="num">
                                      <p:cBhvr>
                                        <p:cTn id="14" dur="3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3000"/>
                                        <p:tgtEl>
                                          <p:spTgt spid="14"/>
                                        </p:tgtEl>
                                        <p:attrNameLst>
                                          <p:attrName>ppt_h</p:attrName>
                                        </p:attrNameLst>
                                      </p:cBhvr>
                                      <p:tavLst>
                                        <p:tav tm="0">
                                          <p:val>
                                            <p:strVal val="ppt_h"/>
                                          </p:val>
                                        </p:tav>
                                        <p:tav tm="100000">
                                          <p:val>
                                            <p:strVal val="ppt_h"/>
                                          </p:val>
                                        </p:tav>
                                      </p:tavLst>
                                    </p:anim>
                                    <p:set>
                                      <p:cBhvr>
                                        <p:cTn id="16" dur="1" fill="hold">
                                          <p:stCondLst>
                                            <p:cond delay="2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765048"/>
            <a:ext cx="2590800" cy="682752"/>
          </a:xfrm>
          <a:effectLst>
            <a:glow rad="101600">
              <a:schemeClr val="accent1">
                <a:satMod val="175000"/>
                <a:alpha val="40000"/>
              </a:schemeClr>
            </a:glow>
            <a:outerShdw blurRad="50800" dist="25400" dir="5400000" rotWithShape="0">
              <a:srgbClr val="000000">
                <a:alpha val="3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4400" dirty="0" err="1" smtClean="0">
                <a:solidFill>
                  <a:srgbClr val="FF0000"/>
                </a:solidFill>
                <a:latin typeface="NikoshBAN" panose="02000000000000000000" pitchFamily="2" charset="0"/>
                <a:cs typeface="NikoshBAN" panose="02000000000000000000" pitchFamily="2" charset="0"/>
              </a:rPr>
              <a:t>পরিচিতি</a:t>
            </a:r>
            <a:endParaRPr lang="en-US" dirty="0">
              <a:solidFill>
                <a:srgbClr val="FF0000"/>
              </a:solidFill>
              <a:latin typeface="NikoshBAN" panose="02000000000000000000" pitchFamily="2" charset="0"/>
              <a:cs typeface="NikoshBAN" panose="02000000000000000000" pitchFamily="2" charset="0"/>
            </a:endParaRPr>
          </a:p>
        </p:txBody>
      </p:sp>
      <p:sp>
        <p:nvSpPr>
          <p:cNvPr id="3" name="Content Placeholder 2"/>
          <p:cNvSpPr>
            <a:spLocks noGrp="1"/>
          </p:cNvSpPr>
          <p:nvPr>
            <p:ph sz="half" idx="1"/>
          </p:nvPr>
        </p:nvSpPr>
        <p:spPr>
          <a:xfrm>
            <a:off x="457200" y="2057399"/>
            <a:ext cx="4343400" cy="2819401"/>
          </a:xfrm>
        </p:spPr>
        <p:txBody>
          <a:bodyPr>
            <a:normAutofit fontScale="92500"/>
          </a:bodyPr>
          <a:lstStyle/>
          <a:p>
            <a:pPr>
              <a:spcBef>
                <a:spcPts val="0"/>
              </a:spcBef>
              <a:buNone/>
            </a:pPr>
            <a:r>
              <a:rPr lang="en-US" sz="44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মোঃ</a:t>
            </a:r>
            <a:r>
              <a:rPr lang="en-US" sz="44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4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মনিরুল</a:t>
            </a:r>
            <a:r>
              <a:rPr lang="en-US" sz="44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4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ইসলাম</a:t>
            </a:r>
            <a:endParaRPr lang="en-US" sz="44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endParaRPr>
          </a:p>
          <a:p>
            <a:pPr>
              <a:spcBef>
                <a:spcPts val="0"/>
              </a:spcBef>
              <a:buNone/>
            </a:pPr>
            <a:r>
              <a:rPr lang="en-US" sz="40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প্রভাষক</a:t>
            </a:r>
            <a:r>
              <a:rPr lang="en-US" sz="40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a:t>
            </a:r>
            <a:r>
              <a:rPr lang="en-US" sz="40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রসায়ন</a:t>
            </a:r>
            <a:r>
              <a:rPr lang="en-US" sz="40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a:t>
            </a:r>
          </a:p>
          <a:p>
            <a:pPr>
              <a:spcBef>
                <a:spcPts val="0"/>
              </a:spcBef>
              <a:buNone/>
            </a:pP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সৈয়দ</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আফছার</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আলী</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ডিগ্রি</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কলেজ</a:t>
            </a:r>
            <a:endPar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endParaRPr>
          </a:p>
          <a:p>
            <a:pPr>
              <a:spcBef>
                <a:spcPts val="0"/>
              </a:spcBef>
              <a:buNone/>
            </a:pP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মহেশপুর</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বাকেরগঞ্জ</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বরিশাল</a:t>
            </a:r>
            <a:endPar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endParaRPr>
          </a:p>
          <a:p>
            <a:pPr>
              <a:spcBef>
                <a:spcPts val="0"/>
              </a:spcBef>
              <a:buNone/>
            </a:pPr>
            <a:r>
              <a:rPr lang="en-US" sz="3200" dirty="0" err="1"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মোবাইলঃ</a:t>
            </a:r>
            <a:r>
              <a:rPr lang="en-US" sz="3200" dirty="0" smtClean="0">
                <a:ln w="0"/>
                <a:solidFill>
                  <a:schemeClr val="tx2">
                    <a:lumMod val="75000"/>
                  </a:schemeClr>
                </a:solidFill>
                <a:effectLst>
                  <a:outerShdw blurRad="38100" dist="25400" dir="5400000" algn="ctr" rotWithShape="0">
                    <a:srgbClr val="6E747A">
                      <a:alpha val="43000"/>
                    </a:srgbClr>
                  </a:outerShdw>
                </a:effectLst>
                <a:latin typeface="NikoshBAN" pitchFamily="2" charset="0"/>
                <a:cs typeface="NikoshBAN" pitchFamily="2" charset="0"/>
              </a:rPr>
              <a:t> 01720574751</a:t>
            </a:r>
            <a:endParaRPr lang="en-US" b="1" dirty="0" smtClean="0">
              <a:ln w="1905"/>
              <a:solidFill>
                <a:schemeClr val="tx2">
                  <a:lumMod val="75000"/>
                </a:schemeClr>
              </a:solidFill>
              <a:effectLst>
                <a:innerShdw blurRad="69850" dist="43180" dir="5400000">
                  <a:srgbClr val="000000">
                    <a:alpha val="65000"/>
                  </a:srgbClr>
                </a:innerShdw>
              </a:effectLst>
              <a:latin typeface="NikoshBAN" pitchFamily="2" charset="0"/>
              <a:cs typeface="NikoshBAN" pitchFamily="2" charset="0"/>
            </a:endParaRPr>
          </a:p>
          <a:p>
            <a:pPr algn="ctr">
              <a:spcBef>
                <a:spcPts val="0"/>
              </a:spcBef>
              <a:buNone/>
            </a:pPr>
            <a:endParaRPr lang="en-US" sz="3600" dirty="0">
              <a:latin typeface="NikoshBAN" pitchFamily="2" charset="0"/>
              <a:cs typeface="NikoshBAN" pitchFamily="2" charset="0"/>
            </a:endParaRPr>
          </a:p>
        </p:txBody>
      </p:sp>
      <p:pic>
        <p:nvPicPr>
          <p:cNvPr id="5" name="Content Placeholder 4"/>
          <p:cNvPicPr>
            <a:picLocks noGrp="1" noChangeAspect="1"/>
          </p:cNvPicPr>
          <p:nvPr>
            <p:ph sz="half" idx="2"/>
          </p:nvPr>
        </p:nvPicPr>
        <p:blipFill>
          <a:blip r:embed="rId2" cstate="print"/>
          <a:stretch>
            <a:fillRect/>
          </a:stretch>
        </p:blipFill>
        <p:spPr>
          <a:xfrm>
            <a:off x="4724400" y="1861014"/>
            <a:ext cx="3092691" cy="3547202"/>
          </a:xfrm>
          <a:prstGeom prst="ellipse">
            <a:avLst/>
          </a:prstGeom>
          <a:ln w="190500" cap="rnd">
            <a:solidFill>
              <a:schemeClr val="accent3">
                <a:lumMod val="20000"/>
                <a:lumOff val="80000"/>
              </a:schemeClr>
            </a:solidFill>
            <a:prstDash val="solid"/>
          </a:ln>
          <a:effectLst>
            <a:glow rad="101600">
              <a:schemeClr val="accent4">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xEl>
                                              <p:charRg st="4294967295" end="4294967295"/>
                                            </p:txEl>
                                          </p:spTgt>
                                        </p:tgtEl>
                                        <p:attrNameLst>
                                          <p:attrName>ppt_x</p:attrName>
                                          <p:attrName>ppt_y</p:attrName>
                                        </p:attrNameLst>
                                      </p:cBhvr>
                                    </p:animMotion>
                                    <p:animRot by="1500000">
                                      <p:cBhvr>
                                        <p:cTn id="7" dur="500" fill="hold">
                                          <p:stCondLst>
                                            <p:cond delay="0"/>
                                          </p:stCondLst>
                                        </p:cTn>
                                        <p:tgtEl>
                                          <p:spTgt spid="2">
                                            <p:txEl>
                                              <p:charRg st="4294967295" end="4294967295"/>
                                            </p:txEl>
                                          </p:spTgt>
                                        </p:tgtEl>
                                        <p:attrNameLst>
                                          <p:attrName>r</p:attrName>
                                        </p:attrNameLst>
                                      </p:cBhvr>
                                    </p:animRot>
                                    <p:animRot by="-1500000">
                                      <p:cBhvr>
                                        <p:cTn id="8" dur="500" fill="hold">
                                          <p:stCondLst>
                                            <p:cond delay="500"/>
                                          </p:stCondLst>
                                        </p:cTn>
                                        <p:tgtEl>
                                          <p:spTgt spid="2">
                                            <p:txEl>
                                              <p:charRg st="4294967295" end="4294967295"/>
                                            </p:txEl>
                                          </p:spTgt>
                                        </p:tgtEl>
                                        <p:attrNameLst>
                                          <p:attrName>r</p:attrName>
                                        </p:attrNameLst>
                                      </p:cBhvr>
                                    </p:animRot>
                                    <p:animRot by="-1500000">
                                      <p:cBhvr>
                                        <p:cTn id="9" dur="500" fill="hold">
                                          <p:stCondLst>
                                            <p:cond delay="1000"/>
                                          </p:stCondLst>
                                        </p:cTn>
                                        <p:tgtEl>
                                          <p:spTgt spid="2">
                                            <p:txEl>
                                              <p:charRg st="4294967295" end="4294967295"/>
                                            </p:txEl>
                                          </p:spTgt>
                                        </p:tgtEl>
                                        <p:attrNameLst>
                                          <p:attrName>r</p:attrName>
                                        </p:attrNameLst>
                                      </p:cBhvr>
                                    </p:animRot>
                                    <p:animRot by="1500000">
                                      <p:cBhvr>
                                        <p:cTn id="10" dur="500" fill="hold">
                                          <p:stCondLst>
                                            <p:cond delay="1500"/>
                                          </p:stCondLst>
                                        </p:cTn>
                                        <p:tgtEl>
                                          <p:spTgt spid="2">
                                            <p:txEl>
                                              <p:charRg st="4294967295" end="4294967295"/>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1000"/>
                                        <p:tgtEl>
                                          <p:spTgt spid="3">
                                            <p:txEl>
                                              <p:pRg st="0" end="0"/>
                                            </p:txEl>
                                          </p:spTgt>
                                        </p:tgtEl>
                                      </p:cBhvr>
                                    </p:animEffect>
                                    <p:set>
                                      <p:cBhvr>
                                        <p:cTn id="22" dur="1" fill="hold">
                                          <p:stCondLst>
                                            <p:cond delay="999"/>
                                          </p:stCondLst>
                                        </p:cTn>
                                        <p:tgtEl>
                                          <p:spTgt spid="3">
                                            <p:txEl>
                                              <p:pRg st="0" end="0"/>
                                            </p:txEl>
                                          </p:spTgt>
                                        </p:tgtEl>
                                        <p:attrNameLst>
                                          <p:attrName>style.visibility</p:attrName>
                                        </p:attrNameLst>
                                      </p:cBhvr>
                                      <p:to>
                                        <p:strVal val="hidden"/>
                                      </p:to>
                                    </p:set>
                                  </p:childTnLst>
                                </p:cTn>
                              </p:par>
                              <p:par>
                                <p:cTn id="23" presetID="21" presetClass="exit" presetSubtype="1" fill="hold" nodeType="withEffect">
                                  <p:stCondLst>
                                    <p:cond delay="0"/>
                                  </p:stCondLst>
                                  <p:childTnLst>
                                    <p:animEffect transition="out" filter="wheel(1)">
                                      <p:cBhvr>
                                        <p:cTn id="24" dur="1000"/>
                                        <p:tgtEl>
                                          <p:spTgt spid="3">
                                            <p:txEl>
                                              <p:pRg st="1" end="1"/>
                                            </p:txEl>
                                          </p:spTgt>
                                        </p:tgtEl>
                                      </p:cBhvr>
                                    </p:animEffect>
                                    <p:set>
                                      <p:cBhvr>
                                        <p:cTn id="25" dur="1" fill="hold">
                                          <p:stCondLst>
                                            <p:cond delay="999"/>
                                          </p:stCondLst>
                                        </p:cTn>
                                        <p:tgtEl>
                                          <p:spTgt spid="3">
                                            <p:txEl>
                                              <p:pRg st="1" end="1"/>
                                            </p:txEl>
                                          </p:spTgt>
                                        </p:tgtEl>
                                        <p:attrNameLst>
                                          <p:attrName>style.visibility</p:attrName>
                                        </p:attrNameLst>
                                      </p:cBhvr>
                                      <p:to>
                                        <p:strVal val="hidden"/>
                                      </p:to>
                                    </p:set>
                                  </p:childTnLst>
                                </p:cTn>
                              </p:par>
                              <p:par>
                                <p:cTn id="26" presetID="21" presetClass="exit" presetSubtype="1" fill="hold" nodeType="withEffect">
                                  <p:stCondLst>
                                    <p:cond delay="0"/>
                                  </p:stCondLst>
                                  <p:childTnLst>
                                    <p:animEffect transition="out" filter="wheel(1)">
                                      <p:cBhvr>
                                        <p:cTn id="27" dur="1000"/>
                                        <p:tgtEl>
                                          <p:spTgt spid="3">
                                            <p:txEl>
                                              <p:pRg st="2" end="2"/>
                                            </p:txEl>
                                          </p:spTgt>
                                        </p:tgtEl>
                                      </p:cBhvr>
                                    </p:animEffect>
                                    <p:set>
                                      <p:cBhvr>
                                        <p:cTn id="28" dur="1" fill="hold">
                                          <p:stCondLst>
                                            <p:cond delay="999"/>
                                          </p:stCondLst>
                                        </p:cTn>
                                        <p:tgtEl>
                                          <p:spTgt spid="3">
                                            <p:txEl>
                                              <p:pRg st="2" end="2"/>
                                            </p:txEl>
                                          </p:spTgt>
                                        </p:tgtEl>
                                        <p:attrNameLst>
                                          <p:attrName>style.visibility</p:attrName>
                                        </p:attrNameLst>
                                      </p:cBhvr>
                                      <p:to>
                                        <p:strVal val="hidden"/>
                                      </p:to>
                                    </p:set>
                                  </p:childTnLst>
                                </p:cTn>
                              </p:par>
                              <p:par>
                                <p:cTn id="29" presetID="21" presetClass="exit" presetSubtype="1" fill="hold" nodeType="withEffect">
                                  <p:stCondLst>
                                    <p:cond delay="0"/>
                                  </p:stCondLst>
                                  <p:childTnLst>
                                    <p:animEffect transition="out" filter="wheel(1)">
                                      <p:cBhvr>
                                        <p:cTn id="30" dur="1000"/>
                                        <p:tgtEl>
                                          <p:spTgt spid="3">
                                            <p:txEl>
                                              <p:pRg st="3" end="3"/>
                                            </p:txEl>
                                          </p:spTgt>
                                        </p:tgtEl>
                                      </p:cBhvr>
                                    </p:animEffect>
                                    <p:set>
                                      <p:cBhvr>
                                        <p:cTn id="31" dur="1" fill="hold">
                                          <p:stCondLst>
                                            <p:cond delay="999"/>
                                          </p:stCondLst>
                                        </p:cTn>
                                        <p:tgtEl>
                                          <p:spTgt spid="3">
                                            <p:txEl>
                                              <p:pRg st="3" end="3"/>
                                            </p:txEl>
                                          </p:spTgt>
                                        </p:tgtEl>
                                        <p:attrNameLst>
                                          <p:attrName>style.visibility</p:attrName>
                                        </p:attrNameLst>
                                      </p:cBhvr>
                                      <p:to>
                                        <p:strVal val="hidden"/>
                                      </p:to>
                                    </p:set>
                                  </p:childTnLst>
                                </p:cTn>
                              </p:par>
                              <p:par>
                                <p:cTn id="32" presetID="21" presetClass="exit" presetSubtype="1" fill="hold" nodeType="withEffect">
                                  <p:stCondLst>
                                    <p:cond delay="0"/>
                                  </p:stCondLst>
                                  <p:childTnLst>
                                    <p:animEffect transition="out" filter="wheel(1)">
                                      <p:cBhvr>
                                        <p:cTn id="33" dur="1000"/>
                                        <p:tgtEl>
                                          <p:spTgt spid="3">
                                            <p:txEl>
                                              <p:pRg st="4" end="4"/>
                                            </p:txEl>
                                          </p:spTgt>
                                        </p:tgtEl>
                                      </p:cBhvr>
                                    </p:animEffect>
                                    <p:set>
                                      <p:cBhvr>
                                        <p:cTn id="34"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536448"/>
            <a:ext cx="3124200" cy="758952"/>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900" dirty="0" err="1" smtClean="0">
                <a:solidFill>
                  <a:schemeClr val="tx1">
                    <a:lumMod val="95000"/>
                    <a:lumOff val="5000"/>
                  </a:schemeClr>
                </a:solidFill>
                <a:latin typeface="NikoshBAN" pitchFamily="2" charset="0"/>
                <a:cs typeface="NikoshBAN" pitchFamily="2" charset="0"/>
              </a:rPr>
              <a:t>পাঠ</a:t>
            </a:r>
            <a:r>
              <a:rPr lang="en-US" sz="4900" dirty="0" smtClean="0">
                <a:solidFill>
                  <a:schemeClr val="tx1">
                    <a:lumMod val="95000"/>
                    <a:lumOff val="5000"/>
                  </a:schemeClr>
                </a:solidFill>
                <a:latin typeface="NikoshBAN" pitchFamily="2" charset="0"/>
                <a:cs typeface="NikoshBAN" pitchFamily="2" charset="0"/>
              </a:rPr>
              <a:t> </a:t>
            </a:r>
            <a:r>
              <a:rPr lang="en-US" sz="4900" dirty="0" err="1" smtClean="0">
                <a:solidFill>
                  <a:schemeClr val="tx1">
                    <a:lumMod val="95000"/>
                    <a:lumOff val="5000"/>
                  </a:schemeClr>
                </a:solidFill>
                <a:latin typeface="NikoshBAN" pitchFamily="2" charset="0"/>
                <a:cs typeface="NikoshBAN" pitchFamily="2" charset="0"/>
              </a:rPr>
              <a:t>পরিচিতি</a:t>
            </a:r>
            <a:endParaRPr lang="en-US" dirty="0">
              <a:solidFill>
                <a:schemeClr val="tx1">
                  <a:lumMod val="95000"/>
                  <a:lumOff val="5000"/>
                </a:schemeClr>
              </a:solidFill>
              <a:latin typeface="NikoshBAN" pitchFamily="2" charset="0"/>
              <a:cs typeface="NikoshBAN" pitchFamily="2" charset="0"/>
            </a:endParaRPr>
          </a:p>
        </p:txBody>
      </p:sp>
      <p:sp>
        <p:nvSpPr>
          <p:cNvPr id="3" name="Content Placeholder 2"/>
          <p:cNvSpPr>
            <a:spLocks noGrp="1"/>
          </p:cNvSpPr>
          <p:nvPr>
            <p:ph idx="1"/>
          </p:nvPr>
        </p:nvSpPr>
        <p: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algn="ctr">
              <a:lnSpc>
                <a:spcPct val="130000"/>
              </a:lnSpc>
              <a:spcBef>
                <a:spcPts val="0"/>
              </a:spcBef>
              <a:buNone/>
            </a:pPr>
            <a:r>
              <a:rPr lang="en-US" sz="4200" dirty="0" err="1" smtClean="0">
                <a:solidFill>
                  <a:srgbClr val="C00000"/>
                </a:solidFill>
                <a:latin typeface="NikoshBAN" pitchFamily="2" charset="0"/>
                <a:cs typeface="NikoshBAN" pitchFamily="2" charset="0"/>
              </a:rPr>
              <a:t>একাদশ</a:t>
            </a:r>
            <a:r>
              <a:rPr lang="en-US" sz="4200" dirty="0" smtClean="0">
                <a:solidFill>
                  <a:srgbClr val="C00000"/>
                </a:solidFill>
                <a:latin typeface="NikoshBAN" pitchFamily="2" charset="0"/>
                <a:cs typeface="NikoshBAN" pitchFamily="2" charset="0"/>
              </a:rPr>
              <a:t> </a:t>
            </a:r>
            <a:r>
              <a:rPr lang="en-US" sz="4200" dirty="0" err="1" smtClean="0">
                <a:solidFill>
                  <a:srgbClr val="C00000"/>
                </a:solidFill>
                <a:latin typeface="NikoshBAN" pitchFamily="2" charset="0"/>
                <a:cs typeface="NikoshBAN" pitchFamily="2" charset="0"/>
              </a:rPr>
              <a:t>শ্রেণি</a:t>
            </a:r>
            <a:r>
              <a:rPr lang="en-US" sz="4200" dirty="0" smtClean="0">
                <a:solidFill>
                  <a:srgbClr val="C00000"/>
                </a:solidFill>
                <a:latin typeface="NikoshBAN" pitchFamily="2" charset="0"/>
                <a:cs typeface="NikoshBAN" pitchFamily="2" charset="0"/>
              </a:rPr>
              <a:t> </a:t>
            </a:r>
          </a:p>
          <a:p>
            <a:pPr algn="ctr">
              <a:lnSpc>
                <a:spcPct val="130000"/>
              </a:lnSpc>
              <a:spcBef>
                <a:spcPts val="0"/>
              </a:spcBef>
              <a:buNone/>
            </a:pPr>
            <a:r>
              <a:rPr lang="en-US" sz="4200" dirty="0" err="1" smtClean="0">
                <a:solidFill>
                  <a:srgbClr val="C00000"/>
                </a:solidFill>
                <a:latin typeface="NikoshBAN" pitchFamily="2" charset="0"/>
                <a:cs typeface="NikoshBAN" pitchFamily="2" charset="0"/>
              </a:rPr>
              <a:t>রসায়ন</a:t>
            </a:r>
            <a:r>
              <a:rPr lang="en-US" sz="4200" dirty="0" smtClean="0">
                <a:solidFill>
                  <a:srgbClr val="C00000"/>
                </a:solidFill>
                <a:latin typeface="NikoshBAN" pitchFamily="2" charset="0"/>
                <a:cs typeface="NikoshBAN" pitchFamily="2" charset="0"/>
              </a:rPr>
              <a:t> </a:t>
            </a:r>
            <a:r>
              <a:rPr lang="en-US" sz="4200" dirty="0" err="1" smtClean="0">
                <a:solidFill>
                  <a:srgbClr val="C00000"/>
                </a:solidFill>
                <a:latin typeface="NikoshBAN" pitchFamily="2" charset="0"/>
                <a:cs typeface="NikoshBAN" pitchFamily="2" charset="0"/>
              </a:rPr>
              <a:t>প্রথমপত্র</a:t>
            </a:r>
            <a:endParaRPr lang="en-US" sz="4200" dirty="0" smtClean="0">
              <a:solidFill>
                <a:srgbClr val="C00000"/>
              </a:solidFill>
              <a:latin typeface="NikoshBAN" pitchFamily="2" charset="0"/>
              <a:cs typeface="NikoshBAN" pitchFamily="2" charset="0"/>
            </a:endParaRPr>
          </a:p>
          <a:p>
            <a:pPr algn="ctr">
              <a:lnSpc>
                <a:spcPct val="130000"/>
              </a:lnSpc>
              <a:spcBef>
                <a:spcPts val="0"/>
              </a:spcBef>
              <a:buNone/>
            </a:pPr>
            <a:r>
              <a:rPr lang="en-US" sz="4200" dirty="0" err="1" smtClean="0">
                <a:solidFill>
                  <a:srgbClr val="C00000"/>
                </a:solidFill>
                <a:latin typeface="NikoshBAN" pitchFamily="2" charset="0"/>
                <a:cs typeface="NikoshBAN" pitchFamily="2" charset="0"/>
              </a:rPr>
              <a:t>তৃতীয়</a:t>
            </a:r>
            <a:r>
              <a:rPr lang="en-US" sz="4200" dirty="0" smtClean="0">
                <a:solidFill>
                  <a:srgbClr val="C00000"/>
                </a:solidFill>
                <a:latin typeface="NikoshBAN" pitchFamily="2" charset="0"/>
                <a:cs typeface="NikoshBAN" pitchFamily="2" charset="0"/>
              </a:rPr>
              <a:t> </a:t>
            </a:r>
            <a:r>
              <a:rPr lang="en-US" sz="4200" dirty="0" err="1" smtClean="0">
                <a:solidFill>
                  <a:srgbClr val="C00000"/>
                </a:solidFill>
                <a:latin typeface="NikoshBAN" pitchFamily="2" charset="0"/>
                <a:cs typeface="NikoshBAN" pitchFamily="2" charset="0"/>
              </a:rPr>
              <a:t>অধ্যায়</a:t>
            </a:r>
            <a:endParaRPr lang="en-US" sz="4200" dirty="0" smtClean="0">
              <a:solidFill>
                <a:srgbClr val="C00000"/>
              </a:solidFill>
              <a:latin typeface="NikoshBAN" pitchFamily="2" charset="0"/>
              <a:cs typeface="NikoshBAN" pitchFamily="2" charset="0"/>
            </a:endParaRPr>
          </a:p>
          <a:p>
            <a:pPr algn="ctr">
              <a:lnSpc>
                <a:spcPct val="130000"/>
              </a:lnSpc>
              <a:spcBef>
                <a:spcPts val="0"/>
              </a:spcBef>
              <a:buNone/>
            </a:pPr>
            <a:r>
              <a:rPr lang="en-US" sz="4200" dirty="0" err="1" smtClean="0">
                <a:solidFill>
                  <a:srgbClr val="C00000"/>
                </a:solidFill>
                <a:latin typeface="NikoshBAN" pitchFamily="2" charset="0"/>
                <a:cs typeface="NikoshBAN" pitchFamily="2" charset="0"/>
              </a:rPr>
              <a:t>তড়ি</a:t>
            </a:r>
            <a:r>
              <a:rPr lang="en-US" sz="4200" dirty="0" smtClean="0">
                <a:solidFill>
                  <a:srgbClr val="C00000"/>
                </a:solidFill>
                <a:latin typeface="NikoshBAN" pitchFamily="2" charset="0"/>
                <a:cs typeface="NikoshBAN" pitchFamily="2" charset="0"/>
              </a:rPr>
              <a:t>ৎ </a:t>
            </a:r>
            <a:r>
              <a:rPr lang="en-US" sz="4200" dirty="0" err="1" smtClean="0">
                <a:solidFill>
                  <a:srgbClr val="C00000"/>
                </a:solidFill>
                <a:latin typeface="NikoshBAN" pitchFamily="2" charset="0"/>
                <a:cs typeface="NikoshBAN" pitchFamily="2" charset="0"/>
              </a:rPr>
              <a:t>ঋণাত্মকতা</a:t>
            </a:r>
            <a:endParaRPr lang="en-US" sz="4200" dirty="0">
              <a:solidFill>
                <a:srgbClr val="C00000"/>
              </a:solidFill>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 calcmode="lin" valueType="num">
                                      <p:cBhvr additive="base">
                                        <p:cTn id="7" dur="2000" fill="hold"/>
                                        <p:tgtEl>
                                          <p:spTgt spid="2">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charRg st="4294967295" end="429496729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81000"/>
            <a:ext cx="2667000" cy="8382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bn-BD" sz="53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শিখনফল</a:t>
            </a:r>
            <a:endParaRPr lang="en-US"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914400" y="1752600"/>
            <a:ext cx="7086600" cy="3352800"/>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en-US" sz="4000" dirty="0" smtClean="0">
                <a:latin typeface="NikoshBAN" pitchFamily="2" charset="0"/>
                <a:cs typeface="NikoshBAN" pitchFamily="2" charset="0"/>
              </a:rPr>
              <a:t>1. </a:t>
            </a:r>
            <a:r>
              <a:rPr lang="en-US" sz="4000" dirty="0" err="1" smtClean="0">
                <a:latin typeface="NikoshBAN" pitchFamily="2" charset="0"/>
                <a:cs typeface="NikoshBAN" pitchFamily="2" charset="0"/>
              </a:rPr>
              <a:t>তড়ি</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ঋণাত্মকতা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a:t>
            </a:r>
            <a:r>
              <a:rPr lang="bn-BD" sz="4000" dirty="0" smtClean="0">
                <a:latin typeface="NikoshBAN" pitchFamily="2" charset="0"/>
                <a:cs typeface="NikoshBAN" pitchFamily="2" charset="0"/>
              </a:rPr>
              <a:t> বলতে পারবে।</a:t>
            </a:r>
          </a:p>
          <a:p>
            <a:pPr marL="514350" indent="-514350">
              <a:buNone/>
            </a:pPr>
            <a:r>
              <a:rPr lang="en-US" sz="4000" dirty="0" smtClean="0">
                <a:latin typeface="NikoshBAN" pitchFamily="2" charset="0"/>
                <a:cs typeface="NikoshBAN" pitchFamily="2" charset="0"/>
              </a:rPr>
              <a:t>2. </a:t>
            </a:r>
            <a:r>
              <a:rPr lang="en-US" sz="4000" dirty="0" err="1" smtClean="0">
                <a:latin typeface="NikoshBAN" pitchFamily="2" charset="0"/>
                <a:cs typeface="NikoshBAN" pitchFamily="2" charset="0"/>
              </a:rPr>
              <a:t>পর্যায়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শ্রেণিতে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তড়ি</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ঋণাত্মকতা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কিভাবে</a:t>
            </a: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পরিবর্তিত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তা</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বলতে পারবে।</a:t>
            </a:r>
            <a:endParaRPr lang="bn-BD" dirty="0" smtClean="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2">
                                            <p:txEl>
                                              <p:charRg st="4294967295" end="4294967295"/>
                                            </p:txEl>
                                          </p:spTgt>
                                        </p:tgtEl>
                                      </p:cBhvr>
                                    </p:animEffect>
                                    <p:set>
                                      <p:cBhvr>
                                        <p:cTn id="7" dur="1" fill="hold">
                                          <p:stCondLst>
                                            <p:cond delay="1999"/>
                                          </p:stCondLst>
                                        </p:cTn>
                                        <p:tgtEl>
                                          <p:spTgt spid="2">
                                            <p:txEl>
                                              <p:charRg st="4294967295" end="4294967295"/>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3.88889E-6 -7.40741E-7 L 3.88889E-6 -0.07222 " pathEditMode="relative" rAng="0" ptsTypes="AA">
                                      <p:cBhvr>
                                        <p:cTn id="11" dur="100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12" dur="500" fill="hold">
                                          <p:stCondLst>
                                            <p:cond delay="0"/>
                                          </p:stCondLst>
                                        </p:cTn>
                                        <p:tgtEl>
                                          <p:spTgt spid="3">
                                            <p:txEl>
                                              <p:pRg st="0" end="0"/>
                                            </p:txEl>
                                          </p:spTgt>
                                        </p:tgtEl>
                                        <p:attrNameLst>
                                          <p:attrName>r</p:attrName>
                                        </p:attrNameLst>
                                      </p:cBhvr>
                                    </p:animRot>
                                    <p:animRot by="-1500000">
                                      <p:cBhvr>
                                        <p:cTn id="13" dur="500" fill="hold">
                                          <p:stCondLst>
                                            <p:cond delay="500"/>
                                          </p:stCondLst>
                                        </p:cTn>
                                        <p:tgtEl>
                                          <p:spTgt spid="3">
                                            <p:txEl>
                                              <p:pRg st="0" end="0"/>
                                            </p:txEl>
                                          </p:spTgt>
                                        </p:tgtEl>
                                        <p:attrNameLst>
                                          <p:attrName>r</p:attrName>
                                        </p:attrNameLst>
                                      </p:cBhvr>
                                    </p:animRot>
                                    <p:animRot by="-1500000">
                                      <p:cBhvr>
                                        <p:cTn id="14" dur="500" fill="hold">
                                          <p:stCondLst>
                                            <p:cond delay="1000"/>
                                          </p:stCondLst>
                                        </p:cTn>
                                        <p:tgtEl>
                                          <p:spTgt spid="3">
                                            <p:txEl>
                                              <p:pRg st="0" end="0"/>
                                            </p:txEl>
                                          </p:spTgt>
                                        </p:tgtEl>
                                        <p:attrNameLst>
                                          <p:attrName>r</p:attrName>
                                        </p:attrNameLst>
                                      </p:cBhvr>
                                    </p:animRot>
                                    <p:animRot by="1500000">
                                      <p:cBhvr>
                                        <p:cTn id="15" dur="500" fill="hold">
                                          <p:stCondLst>
                                            <p:cond delay="150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4" presetClass="emph" presetSubtype="0" fill="hold" grpId="0" nodeType="clickEffect">
                                  <p:stCondLst>
                                    <p:cond delay="0"/>
                                  </p:stCondLst>
                                  <p:iterate type="lt">
                                    <p:tmPct val="10000"/>
                                  </p:iterate>
                                  <p:childTnLst>
                                    <p:animMotion origin="layout" path="M 1.11111E-6 -3.7037E-7 L 1.11111E-6 -0.07222 " pathEditMode="relative" rAng="0" ptsTypes="AA">
                                      <p:cBhvr>
                                        <p:cTn id="19" dur="100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20" dur="500" fill="hold">
                                          <p:stCondLst>
                                            <p:cond delay="0"/>
                                          </p:stCondLst>
                                        </p:cTn>
                                        <p:tgtEl>
                                          <p:spTgt spid="3">
                                            <p:txEl>
                                              <p:pRg st="1" end="1"/>
                                            </p:txEl>
                                          </p:spTgt>
                                        </p:tgtEl>
                                        <p:attrNameLst>
                                          <p:attrName>r</p:attrName>
                                        </p:attrNameLst>
                                      </p:cBhvr>
                                    </p:animRot>
                                    <p:animRot by="-1500000">
                                      <p:cBhvr>
                                        <p:cTn id="21" dur="500" fill="hold">
                                          <p:stCondLst>
                                            <p:cond delay="500"/>
                                          </p:stCondLst>
                                        </p:cTn>
                                        <p:tgtEl>
                                          <p:spTgt spid="3">
                                            <p:txEl>
                                              <p:pRg st="1" end="1"/>
                                            </p:txEl>
                                          </p:spTgt>
                                        </p:tgtEl>
                                        <p:attrNameLst>
                                          <p:attrName>r</p:attrName>
                                        </p:attrNameLst>
                                      </p:cBhvr>
                                    </p:animRot>
                                    <p:animRot by="-1500000">
                                      <p:cBhvr>
                                        <p:cTn id="22" dur="500" fill="hold">
                                          <p:stCondLst>
                                            <p:cond delay="1000"/>
                                          </p:stCondLst>
                                        </p:cTn>
                                        <p:tgtEl>
                                          <p:spTgt spid="3">
                                            <p:txEl>
                                              <p:pRg st="1" end="1"/>
                                            </p:txEl>
                                          </p:spTgt>
                                        </p:tgtEl>
                                        <p:attrNameLst>
                                          <p:attrName>r</p:attrName>
                                        </p:attrNameLst>
                                      </p:cBhvr>
                                    </p:animRot>
                                    <p:animRot by="1500000">
                                      <p:cBhvr>
                                        <p:cTn id="23" dur="500" fill="hold">
                                          <p:stCondLst>
                                            <p:cond delay="15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2895600" cy="685800"/>
          </a:xfrm>
          <a:solidFill>
            <a:schemeClr val="bg2">
              <a:lumMod val="75000"/>
            </a:schemeClr>
          </a:solidFill>
          <a:effectLst>
            <a:glow rad="63500">
              <a:schemeClr val="accent1">
                <a:satMod val="175000"/>
                <a:alpha val="40000"/>
              </a:schemeClr>
            </a:glow>
          </a:effectLst>
        </p:spPr>
        <p:style>
          <a:lnRef idx="3">
            <a:schemeClr val="lt1"/>
          </a:lnRef>
          <a:fillRef idx="1">
            <a:schemeClr val="accent1"/>
          </a:fillRef>
          <a:effectRef idx="1">
            <a:schemeClr val="accent1"/>
          </a:effectRef>
          <a:fontRef idx="minor">
            <a:schemeClr val="lt1"/>
          </a:fontRef>
        </p:style>
        <p:txBody>
          <a:bodyPr>
            <a:noAutofit/>
          </a:bodyPr>
          <a:lstStyle/>
          <a:p>
            <a:r>
              <a:rPr lang="en-US" sz="3200" b="1" dirty="0" err="1" smtClean="0">
                <a:ln w="10541" cmpd="sng">
                  <a:noFill/>
                  <a:prstDash val="solid"/>
                </a:ln>
                <a:solidFill>
                  <a:schemeClr val="tx1"/>
                </a:solidFill>
                <a:effectLst>
                  <a:innerShdw blurRad="63500" dist="50800" dir="2700000">
                    <a:prstClr val="black">
                      <a:alpha val="50000"/>
                    </a:prstClr>
                  </a:innerShdw>
                  <a:reflection blurRad="12700" stA="48000" endA="300" endPos="55000" dir="5400000" sy="-90000" algn="bl" rotWithShape="0"/>
                </a:effectLst>
                <a:latin typeface="NikoshBAN" pitchFamily="2" charset="0"/>
                <a:cs typeface="NikoshBAN" pitchFamily="2" charset="0"/>
              </a:rPr>
              <a:t>লেখচিত্র</a:t>
            </a:r>
            <a:r>
              <a:rPr lang="bn-BD" sz="3200" b="1" dirty="0" smtClean="0">
                <a:ln w="10541" cmpd="sng">
                  <a:noFill/>
                  <a:prstDash val="solid"/>
                </a:ln>
                <a:solidFill>
                  <a:schemeClr val="tx1"/>
                </a:solidFill>
                <a:effectLst>
                  <a:innerShdw blurRad="63500" dist="50800" dir="2700000">
                    <a:prstClr val="black">
                      <a:alpha val="50000"/>
                    </a:prstClr>
                  </a:innerShdw>
                  <a:reflection blurRad="12700" stA="48000" endA="300" endPos="55000" dir="5400000" sy="-90000" algn="bl" rotWithShape="0"/>
                </a:effectLst>
                <a:latin typeface="NikoshBAN" pitchFamily="2" charset="0"/>
                <a:cs typeface="NikoshBAN" pitchFamily="2" charset="0"/>
              </a:rPr>
              <a:t>টি লক্ষ্য কর</a:t>
            </a:r>
            <a:endParaRPr lang="en-US" sz="3200" dirty="0">
              <a:ln w="10541" cmpd="sng">
                <a:noFill/>
                <a:prstDash val="solid"/>
              </a:ln>
              <a:solidFill>
                <a:schemeClr val="tx1"/>
              </a:solidFill>
              <a:effectLst>
                <a:innerShdw blurRad="63500" dist="50800" dir="2700000">
                  <a:prstClr val="black">
                    <a:alpha val="50000"/>
                  </a:prstClr>
                </a:innerShdw>
                <a:reflection blurRad="12700" stA="48000" endA="300" endPos="55000" dir="5400000" sy="-90000" algn="bl" rotWithShape="0"/>
              </a:effectLst>
              <a:latin typeface="NikoshBAN" pitchFamily="2" charset="0"/>
              <a:cs typeface="NikoshBAN" pitchFamily="2" charset="0"/>
            </a:endParaRPr>
          </a:p>
        </p:txBody>
      </p:sp>
      <p:pic>
        <p:nvPicPr>
          <p:cNvPr id="5" name="Content Placeholder 4"/>
          <p:cNvPicPr>
            <a:picLocks noGrp="1" noChangeAspect="1"/>
          </p:cNvPicPr>
          <p:nvPr>
            <p:ph sz="quarter" idx="1"/>
          </p:nvPr>
        </p:nvPicPr>
        <p:blipFill>
          <a:blip r:embed="rId2"/>
          <a:stretch>
            <a:fillRect/>
          </a:stretch>
        </p:blipFill>
        <p:spPr>
          <a:xfrm>
            <a:off x="179213" y="1600200"/>
            <a:ext cx="8636665" cy="4419600"/>
          </a:xfrm>
          <a:gradFill>
            <a:gsLst>
              <a:gs pos="0">
                <a:schemeClr val="accent5">
                  <a:lumMod val="0"/>
                  <a:lumOff val="100000"/>
                </a:schemeClr>
              </a:gs>
              <a:gs pos="24000">
                <a:schemeClr val="accent5">
                  <a:lumMod val="0"/>
                  <a:lumOff val="100000"/>
                </a:schemeClr>
              </a:gs>
              <a:gs pos="100000">
                <a:schemeClr val="accent5">
                  <a:lumMod val="100000"/>
                </a:schemeClr>
              </a:gs>
            </a:gsLst>
            <a:path path="circle">
              <a:fillToRect l="50000" t="-80000" r="50000" b="180000"/>
            </a:path>
          </a:gradFill>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000"/>
                                        <p:tgtEl>
                                          <p:spTgt spid="2"/>
                                        </p:tgtEl>
                                        <p:attrNameLst>
                                          <p:attrName>ppt_x</p:attrName>
                                        </p:attrNameLst>
                                      </p:cBhvr>
                                      <p:tavLst>
                                        <p:tav tm="0">
                                          <p:val>
                                            <p:strVal val="ppt_x"/>
                                          </p:val>
                                        </p:tav>
                                        <p:tav tm="100000">
                                          <p:val>
                                            <p:strVal val="ppt_x"/>
                                          </p:val>
                                        </p:tav>
                                      </p:tavLst>
                                    </p:anim>
                                    <p:anim calcmode="lin" valueType="num">
                                      <p:cBhvr additive="base">
                                        <p:cTn id="7" dur="2000"/>
                                        <p:tgtEl>
                                          <p:spTgt spid="2"/>
                                        </p:tgtEl>
                                        <p:attrNameLst>
                                          <p:attrName>ppt_y</p:attrName>
                                        </p:attrNameLst>
                                      </p:cBhvr>
                                      <p:tavLst>
                                        <p:tav tm="0">
                                          <p:val>
                                            <p:strVal val="ppt_y"/>
                                          </p:val>
                                        </p:tav>
                                        <p:tav tm="100000">
                                          <p:val>
                                            <p:strVal val="1+ppt_h/2"/>
                                          </p:val>
                                        </p:tav>
                                      </p:tavLst>
                                    </p:anim>
                                    <p:set>
                                      <p:cBhvr>
                                        <p:cTn id="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3581400" cy="685800"/>
          </a:xfrm>
          <a:effectLst>
            <a:glow rad="63500">
              <a:schemeClr val="accent5">
                <a:satMod val="175000"/>
                <a:alpha val="40000"/>
              </a:schemeClr>
            </a:glow>
            <a:outerShdw blurRad="50800" dist="254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4000" dirty="0" err="1" smtClean="0">
                <a:solidFill>
                  <a:srgbClr val="FF0000"/>
                </a:solidFill>
                <a:latin typeface="NikoshBAN" pitchFamily="2" charset="0"/>
                <a:cs typeface="NikoshBAN" pitchFamily="2" charset="0"/>
              </a:rPr>
              <a:t>তড়ি</a:t>
            </a:r>
            <a:r>
              <a:rPr lang="en-US" sz="4000" dirty="0" smtClean="0">
                <a:solidFill>
                  <a:srgbClr val="FF0000"/>
                </a:solidFill>
                <a:latin typeface="NikoshBAN" pitchFamily="2" charset="0"/>
                <a:cs typeface="NikoshBAN" pitchFamily="2" charset="0"/>
              </a:rPr>
              <a:t>ৎ </a:t>
            </a:r>
            <a:r>
              <a:rPr lang="en-US" sz="4000" dirty="0" err="1" smtClean="0">
                <a:solidFill>
                  <a:srgbClr val="FF0000"/>
                </a:solidFill>
                <a:latin typeface="NikoshBAN" pitchFamily="2" charset="0"/>
                <a:cs typeface="NikoshBAN" pitchFamily="2" charset="0"/>
              </a:rPr>
              <a:t>ঋণাত্মকতা</a:t>
            </a:r>
            <a:endParaRPr lang="en-US" sz="3200" dirty="0">
              <a:solidFill>
                <a:srgbClr val="FF0000"/>
              </a:solidFill>
              <a:latin typeface="NikoshBAN" pitchFamily="2" charset="0"/>
              <a:cs typeface="NikoshBAN" pitchFamily="2" charset="0"/>
            </a:endParaRPr>
          </a:p>
        </p:txBody>
      </p:sp>
      <p:sp>
        <p:nvSpPr>
          <p:cNvPr id="3" name="Content Placeholder 2"/>
          <p:cNvSpPr>
            <a:spLocks noGrp="1"/>
          </p:cNvSpPr>
          <p:nvPr>
            <p:ph sz="quarter" idx="1"/>
          </p:nvPr>
        </p:nvSpPr>
        <p: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62500" lnSpcReduction="20000"/>
          </a:bodyPr>
          <a:lstStyle/>
          <a:p>
            <a:pPr marL="0" indent="0" algn="just">
              <a:buNone/>
            </a:pPr>
            <a:r>
              <a:rPr lang="as-IN" sz="5100" b="1" dirty="0" smtClean="0">
                <a:latin typeface="NikoshBAN" pitchFamily="2" charset="0"/>
                <a:cs typeface="NikoshBAN" pitchFamily="2" charset="0"/>
              </a:rPr>
              <a:t>তড়িৎ ঋণাত্মকতা</a:t>
            </a:r>
            <a:r>
              <a:rPr lang="as-IN" sz="5100" dirty="0" smtClean="0">
                <a:latin typeface="NikoshBAN" pitchFamily="2" charset="0"/>
                <a:cs typeface="NikoshBAN" pitchFamily="2" charset="0"/>
              </a:rPr>
              <a:t> </a:t>
            </a:r>
            <a:r>
              <a:rPr lang="el-GR" sz="5100" dirty="0" smtClean="0">
                <a:cs typeface="NikoshBAN" pitchFamily="2" charset="0"/>
              </a:rPr>
              <a:t> </a:t>
            </a:r>
            <a:r>
              <a:rPr lang="as-IN" sz="5100" dirty="0" smtClean="0">
                <a:latin typeface="NikoshBAN" pitchFamily="2" charset="0"/>
                <a:cs typeface="NikoshBAN" pitchFamily="2" charset="0"/>
              </a:rPr>
              <a:t>হল এমন একটি </a:t>
            </a:r>
            <a:r>
              <a:rPr lang="as-IN" sz="5100" dirty="0" smtClean="0">
                <a:latin typeface="NikoshBAN" pitchFamily="2" charset="0"/>
                <a:cs typeface="NikoshBAN" pitchFamily="2" charset="0"/>
              </a:rPr>
              <a:t>রাসা</a:t>
            </a:r>
            <a:r>
              <a:rPr lang="en-US" sz="5100" dirty="0" smtClean="0">
                <a:latin typeface="NikoshBAN" pitchFamily="2" charset="0"/>
                <a:cs typeface="NikoshBAN" pitchFamily="2" charset="0"/>
              </a:rPr>
              <a:t>য়</a:t>
            </a:r>
            <a:r>
              <a:rPr lang="as-IN" sz="5100" dirty="0" smtClean="0">
                <a:latin typeface="NikoshBAN" pitchFamily="2" charset="0"/>
                <a:cs typeface="NikoshBAN" pitchFamily="2" charset="0"/>
              </a:rPr>
              <a:t>নিক </a:t>
            </a:r>
            <a:r>
              <a:rPr lang="as-IN" sz="5100" dirty="0" smtClean="0">
                <a:latin typeface="NikoshBAN" pitchFamily="2" charset="0"/>
                <a:cs typeface="NikoshBAN" pitchFamily="2" charset="0"/>
              </a:rPr>
              <a:t>ধর্ম যা কোন পরমাণু বা অন্য কোন </a:t>
            </a:r>
            <a:r>
              <a:rPr lang="as-IN" sz="5100" dirty="0" smtClean="0">
                <a:latin typeface="NikoshBAN" pitchFamily="2" charset="0"/>
                <a:cs typeface="NikoshBAN" pitchFamily="2" charset="0"/>
              </a:rPr>
              <a:t>রাসা</a:t>
            </a:r>
            <a:r>
              <a:rPr lang="en-US" sz="5100" dirty="0" smtClean="0">
                <a:latin typeface="NikoshBAN" pitchFamily="2" charset="0"/>
                <a:cs typeface="NikoshBAN" pitchFamily="2" charset="0"/>
              </a:rPr>
              <a:t>য়</a:t>
            </a:r>
            <a:r>
              <a:rPr lang="as-IN" sz="5100" dirty="0" smtClean="0">
                <a:latin typeface="NikoshBAN" pitchFamily="2" charset="0"/>
                <a:cs typeface="NikoshBAN" pitchFamily="2" charset="0"/>
              </a:rPr>
              <a:t>নিক </a:t>
            </a:r>
            <a:r>
              <a:rPr lang="as-IN" sz="5100" dirty="0" smtClean="0">
                <a:latin typeface="NikoshBAN" pitchFamily="2" charset="0"/>
                <a:cs typeface="NikoshBAN" pitchFamily="2" charset="0"/>
              </a:rPr>
              <a:t>সত্ত্বার ইলেকট্রন বা ইলেকট্রন ঘনত্বকে নিজের দিকে আকর্ষন করার জন্য প্রকাশ করে। তড়িৎ ঋণাত্মকতা, পরমাণুর পারমানবিক সংখ্যা, কেন্দ্র থেকে যোজন ইলেকট্রনের দুরত্ব ইত্যাদীর উপর নির্ভর করে। তড়িৎ ঋণাত্মকতার মান যত বেশি হয় কোন </a:t>
            </a:r>
            <a:r>
              <a:rPr lang="as-IN" sz="5100" dirty="0" smtClean="0">
                <a:latin typeface="NikoshBAN" pitchFamily="2" charset="0"/>
                <a:cs typeface="NikoshBAN" pitchFamily="2" charset="0"/>
              </a:rPr>
              <a:t>রাসা</a:t>
            </a:r>
            <a:r>
              <a:rPr lang="en-US" sz="5100" dirty="0" smtClean="0">
                <a:latin typeface="NikoshBAN" pitchFamily="2" charset="0"/>
                <a:cs typeface="NikoshBAN" pitchFamily="2" charset="0"/>
              </a:rPr>
              <a:t>য়</a:t>
            </a:r>
            <a:r>
              <a:rPr lang="as-IN" sz="5100" dirty="0" smtClean="0">
                <a:latin typeface="NikoshBAN" pitchFamily="2" charset="0"/>
                <a:cs typeface="NikoshBAN" pitchFamily="2" charset="0"/>
              </a:rPr>
              <a:t>নিক </a:t>
            </a:r>
            <a:r>
              <a:rPr lang="as-IN" sz="5100" dirty="0" smtClean="0">
                <a:latin typeface="NikoshBAN" pitchFamily="2" charset="0"/>
                <a:cs typeface="NikoshBAN" pitchFamily="2" charset="0"/>
              </a:rPr>
              <a:t>সত্ত্বার (পরমাণু, অণু বা মূলক) নিজের দিকে ইলেকট্রন ঘনত্বকে টেনে </a:t>
            </a:r>
            <a:r>
              <a:rPr lang="as-IN" sz="5100" dirty="0" smtClean="0">
                <a:latin typeface="NikoshBAN" pitchFamily="2" charset="0"/>
                <a:cs typeface="NikoshBAN" pitchFamily="2" charset="0"/>
              </a:rPr>
              <a:t>নে</a:t>
            </a:r>
            <a:r>
              <a:rPr lang="en-US" sz="5100" dirty="0" err="1" smtClean="0">
                <a:latin typeface="NikoshBAN" pitchFamily="2" charset="0"/>
                <a:cs typeface="NikoshBAN" pitchFamily="2" charset="0"/>
              </a:rPr>
              <a:t>য়া</a:t>
            </a:r>
            <a:r>
              <a:rPr lang="as-IN" sz="5100" dirty="0" smtClean="0">
                <a:latin typeface="NikoshBAN" pitchFamily="2" charset="0"/>
                <a:cs typeface="NikoshBAN" pitchFamily="2" charset="0"/>
              </a:rPr>
              <a:t>র </a:t>
            </a:r>
            <a:r>
              <a:rPr lang="as-IN" sz="5100" dirty="0" smtClean="0">
                <a:latin typeface="NikoshBAN" pitchFamily="2" charset="0"/>
                <a:cs typeface="NikoshBAN" pitchFamily="2" charset="0"/>
              </a:rPr>
              <a:t>ক্ষমতা ততই বৃদ্ধি </a:t>
            </a:r>
            <a:r>
              <a:rPr lang="as-IN" sz="5100" dirty="0" smtClean="0">
                <a:latin typeface="NikoshBAN" pitchFamily="2" charset="0"/>
                <a:cs typeface="NikoshBAN" pitchFamily="2" charset="0"/>
              </a:rPr>
              <a:t>পা</a:t>
            </a:r>
            <a:r>
              <a:rPr lang="en-US" sz="5100" dirty="0" smtClean="0">
                <a:latin typeface="NikoshBAN" pitchFamily="2" charset="0"/>
                <a:cs typeface="NikoshBAN" pitchFamily="2" charset="0"/>
              </a:rPr>
              <a:t>য়</a:t>
            </a:r>
            <a:r>
              <a:rPr lang="as-IN" sz="5100" dirty="0" smtClean="0">
                <a:latin typeface="NikoshBAN" pitchFamily="2" charset="0"/>
                <a:cs typeface="NikoshBAN" pitchFamily="2" charset="0"/>
              </a:rPr>
              <a:t>। </a:t>
            </a:r>
            <a:r>
              <a:rPr lang="as-IN" sz="5100" dirty="0" smtClean="0">
                <a:latin typeface="NikoshBAN" pitchFamily="2" charset="0"/>
                <a:cs typeface="NikoshBAN" pitchFamily="2" charset="0"/>
              </a:rPr>
              <a:t>এটি ১৯৩২ সালে সর্বপ্রথম লিনাস পাউলি, যোজনী বন্ধন মতবাদের সম্প্রসারণের উদ্দেশ্যে প্রস্তাব করেন। ফ্লোরিন </a:t>
            </a:r>
            <a:r>
              <a:rPr lang="as-IN" sz="5100" dirty="0" smtClean="0">
                <a:latin typeface="NikoshBAN" pitchFamily="2" charset="0"/>
                <a:cs typeface="NikoshBAN" pitchFamily="2" charset="0"/>
              </a:rPr>
              <a:t>সবচে</a:t>
            </a:r>
            <a:r>
              <a:rPr lang="en-US" sz="5100" dirty="0" err="1" smtClean="0">
                <a:latin typeface="NikoshBAN" pitchFamily="2" charset="0"/>
                <a:cs typeface="NikoshBAN" pitchFamily="2" charset="0"/>
              </a:rPr>
              <a:t>য়ে</a:t>
            </a:r>
            <a:r>
              <a:rPr lang="as-IN" sz="5100" dirty="0" smtClean="0">
                <a:latin typeface="NikoshBAN" pitchFamily="2" charset="0"/>
                <a:cs typeface="NikoshBAN" pitchFamily="2" charset="0"/>
              </a:rPr>
              <a:t> </a:t>
            </a:r>
            <a:r>
              <a:rPr lang="as-IN" sz="5100" dirty="0" smtClean="0">
                <a:latin typeface="NikoshBAN" pitchFamily="2" charset="0"/>
                <a:cs typeface="NikoshBAN" pitchFamily="2" charset="0"/>
              </a:rPr>
              <a:t>বেশি তড়িৎ ঋণাত্মক মৌল। </a:t>
            </a:r>
            <a:r>
              <a:rPr lang="as-IN" sz="5100" dirty="0" smtClean="0">
                <a:latin typeface="NikoshBAN" pitchFamily="2" charset="0"/>
                <a:cs typeface="NikoshBAN" pitchFamily="2" charset="0"/>
              </a:rPr>
              <a:t>তড়িৎ </a:t>
            </a:r>
            <a:r>
              <a:rPr lang="as-IN" sz="5100" dirty="0" smtClean="0">
                <a:latin typeface="NikoshBAN" pitchFamily="2" charset="0"/>
                <a:cs typeface="NikoshBAN" pitchFamily="2" charset="0"/>
              </a:rPr>
              <a:t>ঋণাত্মকতার </a:t>
            </a:r>
            <a:r>
              <a:rPr lang="en-US" sz="5100" dirty="0" err="1" smtClean="0">
                <a:latin typeface="NikoshBAN" pitchFamily="2" charset="0"/>
                <a:cs typeface="NikoshBAN" pitchFamily="2" charset="0"/>
              </a:rPr>
              <a:t>ক্রম</a:t>
            </a:r>
            <a:r>
              <a:rPr lang="as-IN" sz="5100" dirty="0" smtClean="0"/>
              <a:t> </a:t>
            </a:r>
            <a:r>
              <a:rPr lang="en-US" sz="5100" dirty="0" smtClean="0"/>
              <a:t>F&gt;O&gt;</a:t>
            </a:r>
            <a:r>
              <a:rPr lang="en-US" sz="5100" dirty="0" err="1" smtClean="0"/>
              <a:t>N,Cl</a:t>
            </a:r>
            <a:r>
              <a:rPr lang="en-US" sz="5100" dirty="0" smtClean="0"/>
              <a:t>&gt;Br&gt;I,C&gt;H</a:t>
            </a:r>
            <a:endParaRPr lang="en-US"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05556E-6 4.81481E-6 L -3.05556E-6 -0.07223 " pathEditMode="relative" rAng="0" ptsTypes="AA">
                                      <p:cBhvr>
                                        <p:cTn id="6" dur="1500" accel="50000" decel="50000" autoRev="1" fill="hold">
                                          <p:stCondLst>
                                            <p:cond delay="0"/>
                                          </p:stCondLst>
                                        </p:cTn>
                                        <p:tgtEl>
                                          <p:spTgt spid="2">
                                            <p:txEl>
                                              <p:charRg st="4294967295" end="4294967295"/>
                                            </p:txEl>
                                          </p:spTgt>
                                        </p:tgtEl>
                                        <p:attrNameLst>
                                          <p:attrName>ppt_x</p:attrName>
                                          <p:attrName>ppt_y</p:attrName>
                                        </p:attrNameLst>
                                      </p:cBhvr>
                                      <p:rCtr x="0" y="-3611"/>
                                    </p:animMotion>
                                    <p:animRot by="1500000">
                                      <p:cBhvr>
                                        <p:cTn id="7" dur="750" fill="hold">
                                          <p:stCondLst>
                                            <p:cond delay="0"/>
                                          </p:stCondLst>
                                        </p:cTn>
                                        <p:tgtEl>
                                          <p:spTgt spid="2">
                                            <p:txEl>
                                              <p:charRg st="4294967295" end="4294967295"/>
                                            </p:txEl>
                                          </p:spTgt>
                                        </p:tgtEl>
                                        <p:attrNameLst>
                                          <p:attrName>r</p:attrName>
                                        </p:attrNameLst>
                                      </p:cBhvr>
                                    </p:animRot>
                                    <p:animRot by="-1500000">
                                      <p:cBhvr>
                                        <p:cTn id="8" dur="750" fill="hold">
                                          <p:stCondLst>
                                            <p:cond delay="750"/>
                                          </p:stCondLst>
                                        </p:cTn>
                                        <p:tgtEl>
                                          <p:spTgt spid="2">
                                            <p:txEl>
                                              <p:charRg st="4294967295" end="4294967295"/>
                                            </p:txEl>
                                          </p:spTgt>
                                        </p:tgtEl>
                                        <p:attrNameLst>
                                          <p:attrName>r</p:attrName>
                                        </p:attrNameLst>
                                      </p:cBhvr>
                                    </p:animRot>
                                    <p:animRot by="-1500000">
                                      <p:cBhvr>
                                        <p:cTn id="9" dur="750" fill="hold">
                                          <p:stCondLst>
                                            <p:cond delay="1500"/>
                                          </p:stCondLst>
                                        </p:cTn>
                                        <p:tgtEl>
                                          <p:spTgt spid="2">
                                            <p:txEl>
                                              <p:charRg st="4294967295" end="4294967295"/>
                                            </p:txEl>
                                          </p:spTgt>
                                        </p:tgtEl>
                                        <p:attrNameLst>
                                          <p:attrName>r</p:attrName>
                                        </p:attrNameLst>
                                      </p:cBhvr>
                                    </p:animRot>
                                    <p:animRot by="1500000">
                                      <p:cBhvr>
                                        <p:cTn id="10" dur="750" fill="hold">
                                          <p:stCondLst>
                                            <p:cond delay="2250"/>
                                          </p:stCondLst>
                                        </p:cTn>
                                        <p:tgtEl>
                                          <p:spTgt spid="2">
                                            <p:txEl>
                                              <p:charRg st="4294967295" end="4294967295"/>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0" accel="50000" decel="50000" autoRev="1" fill="hold">
                                          <p:stCondLst>
                                            <p:cond delay="0"/>
                                          </p:stCondLst>
                                        </p:cTn>
                                        <p:tgtEl>
                                          <p:spTgt spid="3">
                                            <p:txEl>
                                              <p:pRg st="0" end="0"/>
                                            </p:txEl>
                                          </p:spTgt>
                                        </p:tgtEl>
                                        <p:attrNameLst>
                                          <p:attrName>ppt_x</p:attrName>
                                          <p:attrName>ppt_y</p:attrName>
                                        </p:attrNameLst>
                                      </p:cBhvr>
                                    </p:animMotion>
                                    <p:animRot by="1500000">
                                      <p:cBhvr>
                                        <p:cTn id="15" dur="1250" fill="hold">
                                          <p:stCondLst>
                                            <p:cond delay="0"/>
                                          </p:stCondLst>
                                        </p:cTn>
                                        <p:tgtEl>
                                          <p:spTgt spid="3">
                                            <p:txEl>
                                              <p:pRg st="0" end="0"/>
                                            </p:txEl>
                                          </p:spTgt>
                                        </p:tgtEl>
                                        <p:attrNameLst>
                                          <p:attrName>r</p:attrName>
                                        </p:attrNameLst>
                                      </p:cBhvr>
                                    </p:animRot>
                                    <p:animRot by="-1500000">
                                      <p:cBhvr>
                                        <p:cTn id="16" dur="1250" fill="hold">
                                          <p:stCondLst>
                                            <p:cond delay="1250"/>
                                          </p:stCondLst>
                                        </p:cTn>
                                        <p:tgtEl>
                                          <p:spTgt spid="3">
                                            <p:txEl>
                                              <p:pRg st="0" end="0"/>
                                            </p:txEl>
                                          </p:spTgt>
                                        </p:tgtEl>
                                        <p:attrNameLst>
                                          <p:attrName>r</p:attrName>
                                        </p:attrNameLst>
                                      </p:cBhvr>
                                    </p:animRot>
                                    <p:animRot by="-1500000">
                                      <p:cBhvr>
                                        <p:cTn id="17" dur="1250" fill="hold">
                                          <p:stCondLst>
                                            <p:cond delay="2500"/>
                                          </p:stCondLst>
                                        </p:cTn>
                                        <p:tgtEl>
                                          <p:spTgt spid="3">
                                            <p:txEl>
                                              <p:pRg st="0" end="0"/>
                                            </p:txEl>
                                          </p:spTgt>
                                        </p:tgtEl>
                                        <p:attrNameLst>
                                          <p:attrName>r</p:attrName>
                                        </p:attrNameLst>
                                      </p:cBhvr>
                                    </p:animRot>
                                    <p:animRot by="1500000">
                                      <p:cBhvr>
                                        <p:cTn id="18" dur="1250" fill="hold">
                                          <p:stCondLst>
                                            <p:cond delay="37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287963"/>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lnSpcReduction="10000"/>
          </a:bodyPr>
          <a:lstStyle/>
          <a:p>
            <a:pPr marL="0" indent="0" algn="ctr">
              <a:buNone/>
            </a:pPr>
            <a:r>
              <a:rPr lang="en-US" dirty="0" err="1" smtClean="0">
                <a:latin typeface="NikoshBAN" panose="02000000000000000000" pitchFamily="2" charset="0"/>
                <a:cs typeface="NikoshBAN" panose="02000000000000000000" pitchFamily="2" charset="0"/>
              </a:rPr>
              <a:t>তড়ি</a:t>
            </a:r>
            <a:r>
              <a:rPr lang="en-US" dirty="0" smtClean="0">
                <a:latin typeface="NikoshBAN" panose="02000000000000000000" pitchFamily="2" charset="0"/>
                <a:cs typeface="NikoshBAN" panose="02000000000000000000" pitchFamily="2" charset="0"/>
              </a:rPr>
              <a:t>ৎ </a:t>
            </a:r>
            <a:r>
              <a:rPr lang="en-US" dirty="0" err="1" smtClean="0">
                <a:latin typeface="NikoshBAN" panose="02000000000000000000" pitchFamily="2" charset="0"/>
                <a:cs typeface="NikoshBAN" panose="02000000000000000000" pitchFamily="2" charset="0"/>
              </a:rPr>
              <a:t>ঋণাত্মকতা</a:t>
            </a:r>
            <a:r>
              <a:rPr lang="as-IN" dirty="0" smtClean="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একটি </a:t>
            </a:r>
            <a:r>
              <a:rPr lang="as-IN" dirty="0" smtClean="0">
                <a:latin typeface="NikoshBAN" panose="02000000000000000000" pitchFamily="2" charset="0"/>
                <a:cs typeface="NikoshBAN" panose="02000000000000000000" pitchFamily="2" charset="0"/>
              </a:rPr>
              <a:t>পর্যা</a:t>
            </a:r>
            <a:r>
              <a:rPr lang="en-US" dirty="0" smtClean="0">
                <a:latin typeface="NikoshBAN" panose="02000000000000000000" pitchFamily="2" charset="0"/>
                <a:cs typeface="NikoshBAN" panose="02000000000000000000" pitchFamily="2" charset="0"/>
              </a:rPr>
              <a:t>য়</a:t>
            </a:r>
            <a:r>
              <a:rPr lang="as-IN" dirty="0" smtClean="0">
                <a:latin typeface="NikoshBAN" panose="02000000000000000000" pitchFamily="2" charset="0"/>
                <a:cs typeface="NikoshBAN" panose="02000000000000000000" pitchFamily="2" charset="0"/>
              </a:rPr>
              <a:t>বৃত্ত </a:t>
            </a:r>
            <a:r>
              <a:rPr lang="as-IN" dirty="0">
                <a:latin typeface="NikoshBAN" panose="02000000000000000000" pitchFamily="2" charset="0"/>
                <a:cs typeface="NikoshBAN" panose="02000000000000000000" pitchFamily="2" charset="0"/>
              </a:rPr>
              <a:t>ধর্ম</a:t>
            </a:r>
            <a:r>
              <a:rPr lang="as-IN"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a:p>
            <a:pPr marL="0" indent="0" algn="just">
              <a:buNone/>
            </a:pPr>
            <a:r>
              <a:rPr lang="as-IN" dirty="0" smtClean="0">
                <a:latin typeface="NikoshBAN" panose="02000000000000000000" pitchFamily="2" charset="0"/>
                <a:cs typeface="NikoshBAN" panose="02000000000000000000" pitchFamily="2" charset="0"/>
              </a:rPr>
              <a:t>পারমাণবিক </a:t>
            </a:r>
            <a:r>
              <a:rPr lang="as-IN" dirty="0">
                <a:latin typeface="NikoshBAN" panose="02000000000000000000" pitchFamily="2" charset="0"/>
                <a:cs typeface="NikoshBAN" panose="02000000000000000000" pitchFamily="2" charset="0"/>
              </a:rPr>
              <a:t>ব্যাসার্ধ্যের সাথে সাথে ইলেকট্রন আসক্তিও পরিবর্তন </a:t>
            </a:r>
            <a:r>
              <a:rPr lang="as-IN" dirty="0" smtClean="0">
                <a:latin typeface="NikoshBAN" panose="02000000000000000000" pitchFamily="2" charset="0"/>
                <a:cs typeface="NikoshBAN" panose="02000000000000000000" pitchFamily="2" charset="0"/>
              </a:rPr>
              <a:t>হ</a:t>
            </a:r>
            <a:r>
              <a:rPr lang="en-US" dirty="0" smtClean="0">
                <a:latin typeface="NikoshBAN" panose="02000000000000000000" pitchFamily="2" charset="0"/>
                <a:cs typeface="NikoshBAN" panose="02000000000000000000" pitchFamily="2" charset="0"/>
              </a:rPr>
              <a:t>য়</a:t>
            </a:r>
            <a:r>
              <a:rPr lang="as-IN" dirty="0" smtClean="0">
                <a:latin typeface="NikoshBAN" panose="02000000000000000000" pitchFamily="2" charset="0"/>
                <a:cs typeface="NikoshBAN" panose="02000000000000000000" pitchFamily="2" charset="0"/>
              </a:rPr>
              <a:t>।</a:t>
            </a:r>
            <a:endParaRPr lang="as-IN" dirty="0">
              <a:latin typeface="NikoshBAN" panose="02000000000000000000" pitchFamily="2" charset="0"/>
              <a:cs typeface="NikoshBAN" panose="02000000000000000000" pitchFamily="2" charset="0"/>
            </a:endParaRPr>
          </a:p>
          <a:p>
            <a:pPr marL="0" indent="0" algn="just">
              <a:buNone/>
            </a:pPr>
            <a:r>
              <a:rPr lang="as-IN" dirty="0" smtClean="0">
                <a:latin typeface="NikoshBAN" panose="02000000000000000000" pitchFamily="2" charset="0"/>
                <a:cs typeface="NikoshBAN" panose="02000000000000000000" pitchFamily="2" charset="0"/>
              </a:rPr>
              <a:t>পর্যা</a:t>
            </a:r>
            <a:r>
              <a:rPr lang="en-US" dirty="0" smtClean="0">
                <a:latin typeface="NikoshBAN" panose="02000000000000000000" pitchFamily="2" charset="0"/>
                <a:cs typeface="NikoshBAN" panose="02000000000000000000" pitchFamily="2" charset="0"/>
              </a:rPr>
              <a:t>য়</a:t>
            </a:r>
            <a:r>
              <a:rPr lang="as-IN" dirty="0" smtClean="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সারণির বাম থেকে ডান দিকে গেলে </a:t>
            </a:r>
            <a:r>
              <a:rPr lang="en-US" dirty="0" err="1" smtClean="0">
                <a:latin typeface="NikoshBAN" panose="02000000000000000000" pitchFamily="2" charset="0"/>
                <a:cs typeface="NikoshBAN" panose="02000000000000000000" pitchFamily="2" charset="0"/>
              </a:rPr>
              <a:t>তড়ি</a:t>
            </a:r>
            <a:r>
              <a:rPr lang="en-US" dirty="0" smtClean="0">
                <a:latin typeface="NikoshBAN" panose="02000000000000000000" pitchFamily="2" charset="0"/>
                <a:cs typeface="NikoshBAN" panose="02000000000000000000" pitchFamily="2" charset="0"/>
              </a:rPr>
              <a:t>ৎ </a:t>
            </a:r>
            <a:r>
              <a:rPr lang="en-US" dirty="0" err="1" smtClean="0">
                <a:latin typeface="NikoshBAN" panose="02000000000000000000" pitchFamily="2" charset="0"/>
                <a:cs typeface="NikoshBAN" panose="02000000000000000000" pitchFamily="2" charset="0"/>
              </a:rPr>
              <a:t>ঋণাত্মকতা</a:t>
            </a:r>
            <a:r>
              <a:rPr lang="as-IN" dirty="0" smtClean="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বৃদ্ধি </a:t>
            </a:r>
            <a:r>
              <a:rPr lang="as-IN" dirty="0" smtClean="0">
                <a:latin typeface="NikoshBAN" panose="02000000000000000000" pitchFamily="2" charset="0"/>
                <a:cs typeface="NikoshBAN" panose="02000000000000000000" pitchFamily="2" charset="0"/>
              </a:rPr>
              <a:t>পা</a:t>
            </a:r>
            <a:r>
              <a:rPr lang="en-US" dirty="0" smtClean="0">
                <a:latin typeface="NikoshBAN" panose="02000000000000000000" pitchFamily="2" charset="0"/>
                <a:cs typeface="NikoshBAN" panose="02000000000000000000" pitchFamily="2" charset="0"/>
              </a:rPr>
              <a:t>য়</a:t>
            </a:r>
            <a:r>
              <a:rPr lang="as-IN" dirty="0" smtClean="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এবং উপর থেকে নিচ দিকে গেলে </a:t>
            </a:r>
            <a:r>
              <a:rPr lang="en-US" dirty="0" err="1" smtClean="0">
                <a:latin typeface="NikoshBAN" panose="02000000000000000000" pitchFamily="2" charset="0"/>
                <a:cs typeface="NikoshBAN" panose="02000000000000000000" pitchFamily="2" charset="0"/>
              </a:rPr>
              <a:t>তড়ি</a:t>
            </a:r>
            <a:r>
              <a:rPr lang="en-US" dirty="0" smtClean="0">
                <a:latin typeface="NikoshBAN" panose="02000000000000000000" pitchFamily="2" charset="0"/>
                <a:cs typeface="NikoshBAN" panose="02000000000000000000" pitchFamily="2" charset="0"/>
              </a:rPr>
              <a:t>ৎ </a:t>
            </a:r>
            <a:r>
              <a:rPr lang="en-US" dirty="0" err="1" smtClean="0">
                <a:latin typeface="NikoshBAN" panose="02000000000000000000" pitchFamily="2" charset="0"/>
                <a:cs typeface="NikoshBAN" panose="02000000000000000000" pitchFamily="2" charset="0"/>
              </a:rPr>
              <a:t>ঋণাত্মকতা</a:t>
            </a:r>
            <a:r>
              <a:rPr lang="as-IN" dirty="0" smtClean="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হ্রাস </a:t>
            </a:r>
            <a:r>
              <a:rPr lang="as-IN" dirty="0" smtClean="0">
                <a:latin typeface="NikoshBAN" panose="02000000000000000000" pitchFamily="2" charset="0"/>
                <a:cs typeface="NikoshBAN" panose="02000000000000000000" pitchFamily="2" charset="0"/>
              </a:rPr>
              <a:t>পা</a:t>
            </a:r>
            <a:r>
              <a:rPr lang="en-US" dirty="0" smtClean="0">
                <a:latin typeface="NikoshBAN" panose="02000000000000000000" pitchFamily="2" charset="0"/>
                <a:cs typeface="NikoshBAN" panose="02000000000000000000" pitchFamily="2" charset="0"/>
              </a:rPr>
              <a:t>য়</a:t>
            </a:r>
            <a:r>
              <a:rPr lang="as-IN" dirty="0" smtClean="0">
                <a:latin typeface="NikoshBAN" panose="02000000000000000000" pitchFamily="2" charset="0"/>
                <a:cs typeface="NikoshBAN" panose="02000000000000000000" pitchFamily="2" charset="0"/>
              </a:rPr>
              <a:t>।</a:t>
            </a:r>
            <a:endParaRPr lang="en-US" dirty="0" smtClean="0">
              <a:latin typeface="NikoshBAN" panose="02000000000000000000" pitchFamily="2" charset="0"/>
              <a:cs typeface="NikoshBAN" panose="02000000000000000000" pitchFamily="2" charset="0"/>
            </a:endParaRPr>
          </a:p>
          <a:p>
            <a:pPr marL="0" indent="0" algn="just">
              <a:buNone/>
            </a:pPr>
            <a:r>
              <a:rPr lang="as-IN" dirty="0" smtClean="0">
                <a:latin typeface="NikoshBAN" pitchFamily="2" charset="0"/>
                <a:cs typeface="NikoshBAN" pitchFamily="2" charset="0"/>
              </a:rPr>
              <a:t>এই ধর্মটির উপর পদার্থে অন্যান্য অনেকগুলো বৈশিষ্টের আন্তঃসম্পর্ক দেখা </a:t>
            </a:r>
            <a:r>
              <a:rPr lang="as-IN" dirty="0" smtClean="0">
                <a:latin typeface="NikoshBAN" pitchFamily="2" charset="0"/>
                <a:cs typeface="NikoshBAN" pitchFamily="2" charset="0"/>
              </a:rPr>
              <a:t>যা</a:t>
            </a:r>
            <a:r>
              <a:rPr lang="en-US" dirty="0" smtClean="0">
                <a:latin typeface="NikoshBAN" pitchFamily="2" charset="0"/>
                <a:cs typeface="NikoshBAN" pitchFamily="2" charset="0"/>
              </a:rPr>
              <a:t>য়</a:t>
            </a:r>
            <a:r>
              <a:rPr lang="as-IN" dirty="0" smtClean="0">
                <a:latin typeface="NikoshBAN" pitchFamily="2" charset="0"/>
                <a:cs typeface="NikoshBAN" pitchFamily="2" charset="0"/>
              </a:rPr>
              <a:t>। </a:t>
            </a:r>
            <a:r>
              <a:rPr lang="as-IN" dirty="0" smtClean="0">
                <a:latin typeface="NikoshBAN" pitchFamily="2" charset="0"/>
                <a:cs typeface="NikoshBAN" pitchFamily="2" charset="0"/>
              </a:rPr>
              <a:t>যেমন, কোন যৌগে সমযোজী বন্ধনে আবদ্ধ দুটি পরমাণুর মধ্যে </a:t>
            </a:r>
            <a:r>
              <a:rPr lang="as-IN" dirty="0" smtClean="0">
                <a:latin typeface="NikoshBAN" pitchFamily="2" charset="0"/>
                <a:cs typeface="NikoshBAN" pitchFamily="2" charset="0"/>
              </a:rPr>
              <a:t>তড়ি</a:t>
            </a:r>
            <a:r>
              <a:rPr lang="en-US" dirty="0" smtClean="0">
                <a:latin typeface="NikoshBAN" pitchFamily="2" charset="0"/>
                <a:cs typeface="NikoshBAN" pitchFamily="2" charset="0"/>
              </a:rPr>
              <a:t>ৎ</a:t>
            </a:r>
            <a:r>
              <a:rPr lang="he-IL" dirty="0" smtClean="0">
                <a:latin typeface="NikoshBAN" pitchFamily="2" charset="0"/>
              </a:rPr>
              <a:t> </a:t>
            </a:r>
            <a:r>
              <a:rPr lang="as-IN" dirty="0" smtClean="0">
                <a:latin typeface="NikoshBAN" pitchFamily="2" charset="0"/>
                <a:cs typeface="NikoshBAN" pitchFamily="2" charset="0"/>
              </a:rPr>
              <a:t>ঋনাত্বকতার পার্থক্য যত বেশি </a:t>
            </a:r>
            <a:r>
              <a:rPr lang="as-IN" dirty="0" smtClean="0">
                <a:latin typeface="NikoshBAN" pitchFamily="2" charset="0"/>
                <a:cs typeface="NikoshBAN" pitchFamily="2" charset="0"/>
              </a:rPr>
              <a:t>হ</a:t>
            </a:r>
            <a:r>
              <a:rPr lang="en-US" dirty="0" smtClean="0">
                <a:latin typeface="NikoshBAN" pitchFamily="2" charset="0"/>
                <a:cs typeface="NikoshBAN" pitchFamily="2" charset="0"/>
              </a:rPr>
              <a:t>য়</a:t>
            </a:r>
            <a:r>
              <a:rPr lang="as-IN" dirty="0" smtClean="0">
                <a:latin typeface="NikoshBAN" pitchFamily="2" charset="0"/>
                <a:cs typeface="NikoshBAN" pitchFamily="2" charset="0"/>
              </a:rPr>
              <a:t>, </a:t>
            </a:r>
            <a:r>
              <a:rPr lang="as-IN" dirty="0" smtClean="0">
                <a:latin typeface="NikoshBAN" pitchFamily="2" charset="0"/>
                <a:cs typeface="NikoshBAN" pitchFamily="2" charset="0"/>
              </a:rPr>
              <a:t>ঐ যৌগের সমযোজী বৈশিষ্টসমূহ আদর্শ আচরন থেকে তত বেশি </a:t>
            </a:r>
            <a:r>
              <a:rPr lang="as-IN" dirty="0" smtClean="0">
                <a:latin typeface="NikoshBAN" pitchFamily="2" charset="0"/>
                <a:cs typeface="NikoshBAN" pitchFamily="2" charset="0"/>
              </a:rPr>
              <a:t>বিচ</a:t>
            </a:r>
            <a:r>
              <a:rPr lang="en-US" dirty="0" err="1" smtClean="0">
                <a:latin typeface="NikoshBAN" pitchFamily="2" charset="0"/>
                <a:cs typeface="NikoshBAN" pitchFamily="2" charset="0"/>
              </a:rPr>
              <a:t>্যুত</a:t>
            </a:r>
            <a:r>
              <a:rPr lang="as-IN" dirty="0" smtClean="0">
                <a:latin typeface="NikoshBAN" pitchFamily="2" charset="0"/>
                <a:cs typeface="NikoshBAN" pitchFamily="2" charset="0"/>
              </a:rPr>
              <a:t> </a:t>
            </a:r>
            <a:r>
              <a:rPr lang="as-IN" dirty="0" smtClean="0">
                <a:latin typeface="NikoshBAN" pitchFamily="2" charset="0"/>
                <a:cs typeface="NikoshBAN" pitchFamily="2" charset="0"/>
              </a:rPr>
              <a:t>হতে দেখা </a:t>
            </a:r>
            <a:r>
              <a:rPr lang="as-IN" dirty="0" smtClean="0">
                <a:latin typeface="NikoshBAN" pitchFamily="2" charset="0"/>
                <a:cs typeface="NikoshBAN" pitchFamily="2" charset="0"/>
              </a:rPr>
              <a:t>যা</a:t>
            </a:r>
            <a:r>
              <a:rPr lang="en-US" dirty="0" smtClean="0">
                <a:latin typeface="NikoshBAN" pitchFamily="2" charset="0"/>
                <a:cs typeface="NikoshBAN" pitchFamily="2" charset="0"/>
              </a:rPr>
              <a:t>য়</a:t>
            </a:r>
            <a:r>
              <a:rPr lang="as-IN" dirty="0" smtClean="0"/>
              <a:t>।</a:t>
            </a:r>
            <a:endParaRPr lang="as-IN" dirty="0">
              <a:latin typeface="NikoshBAN" panose="02000000000000000000" pitchFamily="2" charset="0"/>
              <a:cs typeface="NikoshBAN" panose="02000000000000000000" pitchFamily="2" charset="0"/>
            </a:endParaRPr>
          </a:p>
          <a:p>
            <a:pPr marL="0" indent="0" algn="just">
              <a:buNone/>
            </a:pPr>
            <a:endParaRPr lang="as-IN" dirty="0">
              <a:latin typeface="NikoshBAN" panose="02000000000000000000" pitchFamily="2" charset="0"/>
              <a:cs typeface="NikoshBAN" panose="02000000000000000000" pitchFamily="2" charset="0"/>
            </a:endParaRP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71800" y="457200"/>
            <a:ext cx="2895600" cy="762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5300" dirty="0" err="1" smtClean="0">
                <a:latin typeface="NikoshBAN" pitchFamily="2" charset="0"/>
                <a:cs typeface="NikoshBAN" pitchFamily="2" charset="0"/>
              </a:rPr>
              <a:t>শ্রেণির</a:t>
            </a:r>
            <a:r>
              <a:rPr lang="en-US" sz="5300" dirty="0" smtClean="0">
                <a:latin typeface="NikoshBAN" pitchFamily="2" charset="0"/>
                <a:cs typeface="NikoshBAN" pitchFamily="2" charset="0"/>
              </a:rPr>
              <a:t> </a:t>
            </a:r>
            <a:r>
              <a:rPr lang="en-US" sz="5300" dirty="0" err="1" smtClean="0">
                <a:latin typeface="NikoshBAN" pitchFamily="2" charset="0"/>
                <a:cs typeface="NikoshBAN" pitchFamily="2" charset="0"/>
              </a:rPr>
              <a:t>কাজ</a:t>
            </a:r>
            <a:endParaRPr lang="en-US" dirty="0"/>
          </a:p>
        </p:txBody>
      </p:sp>
      <p:sp>
        <p:nvSpPr>
          <p:cNvPr id="8" name="Content Placeholder 7"/>
          <p:cNvSpPr>
            <a:spLocks noGrp="1"/>
          </p:cNvSpPr>
          <p:nvPr>
            <p:ph idx="1"/>
          </p:nvPr>
        </p:nvSpPr>
        <p:spPr>
          <a:xfrm>
            <a:off x="914400" y="1600201"/>
            <a:ext cx="7239000" cy="312419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a:bodyPr>
          <a:lstStyle/>
          <a:p>
            <a:pPr algn="just">
              <a:lnSpc>
                <a:spcPct val="150000"/>
              </a:lnSpc>
              <a:buNone/>
            </a:pPr>
            <a:r>
              <a:rPr lang="bn-BD" sz="3600" dirty="0" smtClean="0">
                <a:latin typeface="NikoshBAN" pitchFamily="2" charset="0"/>
                <a:cs typeface="NikoshBAN" pitchFamily="2" charset="0"/>
              </a:rPr>
              <a:t>১। </a:t>
            </a:r>
            <a:r>
              <a:rPr lang="en-US" sz="3600" dirty="0" err="1" smtClean="0">
                <a:latin typeface="NikoshBAN" panose="02000000000000000000" pitchFamily="2" charset="0"/>
                <a:cs typeface="NikoshBAN" panose="02000000000000000000" pitchFamily="2" charset="0"/>
              </a:rPr>
              <a:t>তড়ি</a:t>
            </a:r>
            <a:r>
              <a:rPr lang="en-US" sz="3600" dirty="0" smtClean="0">
                <a:latin typeface="NikoshBAN" panose="02000000000000000000" pitchFamily="2" charset="0"/>
                <a:cs typeface="NikoshBAN" panose="02000000000000000000" pitchFamily="2" charset="0"/>
              </a:rPr>
              <a:t>ৎ </a:t>
            </a:r>
            <a:r>
              <a:rPr lang="en-US" sz="3600" dirty="0" err="1" smtClean="0">
                <a:latin typeface="NikoshBAN" panose="02000000000000000000" pitchFamily="2" charset="0"/>
                <a:cs typeface="NikoshBAN" panose="02000000000000000000" pitchFamily="2" charset="0"/>
              </a:rPr>
              <a:t>ঋণাত্মকতা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itchFamily="2" charset="0"/>
                <a:cs typeface="NikoshBAN" pitchFamily="2" charset="0"/>
              </a:rPr>
              <a:t>কি</a:t>
            </a:r>
            <a:r>
              <a:rPr lang="bn-BD" sz="3600" dirty="0" smtClean="0">
                <a:latin typeface="NikoshBAN" pitchFamily="2" charset="0"/>
                <a:cs typeface="NikoshBAN" pitchFamily="2" charset="0"/>
              </a:rPr>
              <a:t> লেখো।</a:t>
            </a:r>
            <a:endParaRPr lang="as-IN" sz="3600" dirty="0">
              <a:latin typeface="NikoshBAN" pitchFamily="2" charset="0"/>
              <a:cs typeface="NikoshBAN" pitchFamily="2" charset="0"/>
            </a:endParaRPr>
          </a:p>
          <a:p>
            <a:pPr algn="just">
              <a:lnSpc>
                <a:spcPct val="150000"/>
              </a:lnSpc>
              <a:buNone/>
            </a:pPr>
            <a:r>
              <a:rPr lang="bn-BD" sz="3600" dirty="0" smtClean="0">
                <a:latin typeface="NikoshBAN" pitchFamily="2" charset="0"/>
                <a:cs typeface="NikoshBAN" pitchFamily="2" charset="0"/>
              </a:rPr>
              <a:t>২।</a:t>
            </a:r>
            <a:r>
              <a:rPr lang="en-US" sz="3600" dirty="0" smtClean="0">
                <a:latin typeface="NikoshBAN" pitchFamily="2" charset="0"/>
                <a:cs typeface="NikoshBAN" pitchFamily="2" charset="0"/>
              </a:rPr>
              <a:t> </a:t>
            </a:r>
            <a:r>
              <a:rPr lang="en-US" sz="3600" dirty="0" err="1" smtClean="0">
                <a:latin typeface="NikoshBAN" panose="02000000000000000000" pitchFamily="2" charset="0"/>
                <a:cs typeface="NikoshBAN" panose="02000000000000000000" pitchFamily="2" charset="0"/>
              </a:rPr>
              <a:t>তড়ি</a:t>
            </a:r>
            <a:r>
              <a:rPr lang="en-US" sz="3600" dirty="0" smtClean="0">
                <a:latin typeface="NikoshBAN" panose="02000000000000000000" pitchFamily="2" charset="0"/>
                <a:cs typeface="NikoshBAN" panose="02000000000000000000" pitchFamily="2" charset="0"/>
              </a:rPr>
              <a:t>ৎ </a:t>
            </a:r>
            <a:r>
              <a:rPr lang="en-US" sz="3600" dirty="0" err="1" smtClean="0">
                <a:latin typeface="NikoshBAN" panose="02000000000000000000" pitchFamily="2" charset="0"/>
                <a:cs typeface="NikoshBAN" panose="02000000000000000000" pitchFamily="2" charset="0"/>
              </a:rPr>
              <a:t>ঋণাত্মকতা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পর্যাবৃত্ত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itchFamily="2" charset="0"/>
                <a:cs typeface="NikoshBAN" pitchFamily="2" charset="0"/>
              </a:rPr>
              <a:t>ধর্ম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as-IN" sz="3600" dirty="0" smtClean="0">
                <a:latin typeface="NikoshBAN" pitchFamily="2" charset="0"/>
                <a:cs typeface="NikoshBAN" pitchFamily="2" charset="0"/>
              </a:rPr>
              <a:t> </a:t>
            </a:r>
            <a:r>
              <a:rPr lang="as-IN" sz="3600" dirty="0">
                <a:latin typeface="NikoshBAN" pitchFamily="2" charset="0"/>
                <a:cs typeface="NikoshBAN" pitchFamily="2" charset="0"/>
              </a:rPr>
              <a:t>লেখো।</a:t>
            </a: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8600"/>
            <a:ext cx="2362200" cy="1066800"/>
          </a:xfrm>
          <a:effectLst>
            <a:glow rad="63500">
              <a:schemeClr val="accent2">
                <a:satMod val="175000"/>
                <a:alpha val="40000"/>
              </a:schemeClr>
            </a:glow>
          </a:effectLst>
        </p:spPr>
        <p:style>
          <a:lnRef idx="3">
            <a:schemeClr val="lt1"/>
          </a:lnRef>
          <a:fillRef idx="1">
            <a:schemeClr val="accent5"/>
          </a:fillRef>
          <a:effectRef idx="1">
            <a:schemeClr val="accent5"/>
          </a:effectRef>
          <a:fontRef idx="minor">
            <a:schemeClr val="lt1"/>
          </a:fontRef>
        </p:style>
        <p:txBody>
          <a:bodyPr>
            <a:normAutofit fontScale="90000"/>
          </a:bodyPr>
          <a:lstStyle/>
          <a:p>
            <a:r>
              <a:rPr lang="en-US" sz="6700" dirty="0" err="1" smtClean="0">
                <a:latin typeface="NikoshBAN" pitchFamily="2" charset="0"/>
                <a:cs typeface="NikoshBAN" pitchFamily="2" charset="0"/>
              </a:rPr>
              <a:t>মূল্যায়ন</a:t>
            </a:r>
            <a:endParaRPr lang="en-US" dirty="0"/>
          </a:p>
        </p:txBody>
      </p:sp>
      <p:sp>
        <p:nvSpPr>
          <p:cNvPr id="3" name="Content Placeholder 2"/>
          <p:cNvSpPr>
            <a:spLocks noGrp="1"/>
          </p:cNvSpPr>
          <p:nvPr>
            <p:ph idx="1"/>
          </p:nvPr>
        </p:nvSpPr>
        <p:spPr>
          <a:xfrm>
            <a:off x="685800" y="1600200"/>
            <a:ext cx="7010400" cy="33528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a:lnSpc>
                <a:spcPct val="150000"/>
              </a:lnSpc>
              <a:buNone/>
            </a:pPr>
            <a:r>
              <a:rPr lang="en-US" sz="3400" dirty="0" smtClean="0">
                <a:latin typeface="NikoshBAN" pitchFamily="2" charset="0"/>
                <a:cs typeface="NikoshBAN" pitchFamily="2" charset="0"/>
              </a:rPr>
              <a:t>১</a:t>
            </a:r>
            <a:r>
              <a:rPr lang="bn-BD" sz="3400" dirty="0" smtClean="0">
                <a:latin typeface="NikoshBAN" pitchFamily="2" charset="0"/>
                <a:cs typeface="NikoshBAN" pitchFamily="2" charset="0"/>
              </a:rPr>
              <a:t>।</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পর্যায়</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কিভাবে</a:t>
            </a:r>
            <a:r>
              <a:rPr lang="en-US" sz="3400" dirty="0" smtClean="0">
                <a:latin typeface="NikoshBAN" pitchFamily="2" charset="0"/>
                <a:cs typeface="NikoshBAN" pitchFamily="2" charset="0"/>
              </a:rPr>
              <a:t> </a:t>
            </a:r>
            <a:r>
              <a:rPr lang="as-IN" sz="3600" dirty="0" smtClean="0">
                <a:latin typeface="NikoshBAN" pitchFamily="2" charset="0"/>
                <a:cs typeface="NikoshBAN" pitchFamily="2" charset="0"/>
              </a:rPr>
              <a:t>তড়িৎ ঋণাত্মকতা</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পরিবর্তিত</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হয়</a:t>
            </a:r>
            <a:r>
              <a:rPr lang="en-US" sz="3400" dirty="0" smtClean="0">
                <a:latin typeface="NikoshBAN" pitchFamily="2" charset="0"/>
                <a:cs typeface="NikoshBAN" pitchFamily="2" charset="0"/>
              </a:rPr>
              <a:t>?</a:t>
            </a:r>
            <a:endParaRPr lang="bn-BD" sz="3400" dirty="0" smtClean="0">
              <a:latin typeface="NikoshBAN" pitchFamily="2" charset="0"/>
              <a:cs typeface="NikoshBAN" pitchFamily="2" charset="0"/>
            </a:endParaRPr>
          </a:p>
          <a:p>
            <a:pPr>
              <a:lnSpc>
                <a:spcPct val="150000"/>
              </a:lnSpc>
              <a:buNone/>
            </a:pPr>
            <a:r>
              <a:rPr lang="en-US" sz="3400" dirty="0" smtClean="0">
                <a:latin typeface="NikoshBAN" pitchFamily="2" charset="0"/>
                <a:cs typeface="NikoshBAN" pitchFamily="2" charset="0"/>
              </a:rPr>
              <a:t>২</a:t>
            </a:r>
            <a:r>
              <a:rPr lang="bn-BD" sz="3400" dirty="0" smtClean="0">
                <a:latin typeface="NikoshBAN" pitchFamily="2" charset="0"/>
                <a:cs typeface="NikoshBAN" pitchFamily="2" charset="0"/>
              </a:rPr>
              <a:t>। </a:t>
            </a:r>
            <a:r>
              <a:rPr lang="en-US" sz="3400" dirty="0" err="1" smtClean="0">
                <a:latin typeface="NikoshBAN" pitchFamily="2" charset="0"/>
                <a:cs typeface="NikoshBAN" pitchFamily="2" charset="0"/>
              </a:rPr>
              <a:t>সর্বাপেক্ষা</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তড়ি</a:t>
            </a:r>
            <a:r>
              <a:rPr lang="en-US" sz="3400" dirty="0" smtClean="0">
                <a:latin typeface="NikoshBAN" pitchFamily="2" charset="0"/>
                <a:cs typeface="NikoshBAN" pitchFamily="2" charset="0"/>
              </a:rPr>
              <a:t>ৎ </a:t>
            </a:r>
            <a:r>
              <a:rPr lang="as-IN" sz="3200" dirty="0" smtClean="0">
                <a:latin typeface="NikoshBAN" pitchFamily="2" charset="0"/>
                <a:cs typeface="NikoshBAN" pitchFamily="2" charset="0"/>
              </a:rPr>
              <a:t>ঋণাত্মক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কোনটি</a:t>
            </a:r>
            <a:r>
              <a:rPr lang="as-IN" sz="3400" dirty="0" smtClean="0">
                <a:latin typeface="NikoshBAN" pitchFamily="2" charset="0"/>
                <a:cs typeface="NikoshBAN" pitchFamily="2" charset="0"/>
              </a:rPr>
              <a:t>?</a:t>
            </a:r>
            <a:endParaRPr lang="en-US" sz="3400" dirty="0" smtClean="0">
              <a:latin typeface="NikoshBAN" pitchFamily="2" charset="0"/>
              <a:cs typeface="NikoshBAN" pitchFamily="2" charset="0"/>
            </a:endParaRPr>
          </a:p>
          <a:p>
            <a:pPr>
              <a:lnSpc>
                <a:spcPct val="150000"/>
              </a:lnSpc>
              <a:buNone/>
            </a:pPr>
            <a:r>
              <a:rPr lang="en-US" sz="3400" dirty="0" smtClean="0">
                <a:latin typeface="NikoshBAN" pitchFamily="2" charset="0"/>
                <a:cs typeface="NikoshBAN" pitchFamily="2" charset="0"/>
              </a:rPr>
              <a:t>৩</a:t>
            </a:r>
            <a:r>
              <a:rPr lang="bn-BD" sz="3400" dirty="0" smtClean="0">
                <a:latin typeface="NikoshBAN" pitchFamily="2" charset="0"/>
                <a:cs typeface="NikoshBAN" pitchFamily="2" charset="0"/>
              </a:rPr>
              <a:t>। </a:t>
            </a:r>
            <a:r>
              <a:rPr lang="en-US" sz="3400" dirty="0" err="1" smtClean="0">
                <a:latin typeface="NikoshBAN" pitchFamily="2" charset="0"/>
                <a:cs typeface="NikoshBAN" pitchFamily="2" charset="0"/>
              </a:rPr>
              <a:t>তড়ি</a:t>
            </a:r>
            <a:r>
              <a:rPr lang="en-US" sz="3400" dirty="0" smtClean="0">
                <a:latin typeface="NikoshBAN" pitchFamily="2" charset="0"/>
                <a:cs typeface="NikoshBAN" pitchFamily="2" charset="0"/>
              </a:rPr>
              <a:t>ৎ </a:t>
            </a:r>
            <a:r>
              <a:rPr lang="en-US" sz="3400" dirty="0" err="1" smtClean="0">
                <a:latin typeface="NikoshBAN" pitchFamily="2" charset="0"/>
                <a:cs typeface="NikoshBAN" pitchFamily="2" charset="0"/>
              </a:rPr>
              <a:t>ঋণাত্মকতা</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পার্থক্য</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কত</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হলে</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যৌগটি</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সমযোজী</a:t>
            </a:r>
            <a:r>
              <a:rPr lang="en-US" sz="3400" dirty="0" smtClean="0">
                <a:latin typeface="NikoshBAN" pitchFamily="2" charset="0"/>
                <a:cs typeface="NikoshBAN" pitchFamily="2" charset="0"/>
              </a:rPr>
              <a:t> </a:t>
            </a:r>
            <a:r>
              <a:rPr lang="en-US" sz="3400" dirty="0" err="1" smtClean="0">
                <a:latin typeface="NikoshBAN" pitchFamily="2" charset="0"/>
                <a:cs typeface="NikoshBAN" pitchFamily="2" charset="0"/>
              </a:rPr>
              <a:t>হবে</a:t>
            </a:r>
            <a:r>
              <a:rPr lang="as-IN" sz="3400" dirty="0" smtClean="0">
                <a:latin typeface="NikoshBAN" pitchFamily="2" charset="0"/>
                <a:cs typeface="NikoshBAN" pitchFamily="2" charset="0"/>
              </a:rPr>
              <a:t>?</a:t>
            </a:r>
            <a:endParaRPr lang="bn-BD" sz="34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500" accel="50000" decel="50000" autoRev="1" fill="hold">
                                          <p:stCondLst>
                                            <p:cond delay="0"/>
                                          </p:stCondLst>
                                        </p:cTn>
                                        <p:tgtEl>
                                          <p:spTgt spid="2">
                                            <p:txEl>
                                              <p:charRg st="4294967295" end="4294967295"/>
                                            </p:txEl>
                                          </p:spTgt>
                                        </p:tgtEl>
                                        <p:attrNameLst>
                                          <p:attrName>ppt_x</p:attrName>
                                          <p:attrName>ppt_y</p:attrName>
                                        </p:attrNameLst>
                                      </p:cBhvr>
                                    </p:animMotion>
                                    <p:animRot by="1500000">
                                      <p:cBhvr>
                                        <p:cTn id="7" dur="750" fill="hold">
                                          <p:stCondLst>
                                            <p:cond delay="0"/>
                                          </p:stCondLst>
                                        </p:cTn>
                                        <p:tgtEl>
                                          <p:spTgt spid="2">
                                            <p:txEl>
                                              <p:charRg st="4294967295" end="4294967295"/>
                                            </p:txEl>
                                          </p:spTgt>
                                        </p:tgtEl>
                                        <p:attrNameLst>
                                          <p:attrName>r</p:attrName>
                                        </p:attrNameLst>
                                      </p:cBhvr>
                                    </p:animRot>
                                    <p:animRot by="-1500000">
                                      <p:cBhvr>
                                        <p:cTn id="8" dur="750" fill="hold">
                                          <p:stCondLst>
                                            <p:cond delay="750"/>
                                          </p:stCondLst>
                                        </p:cTn>
                                        <p:tgtEl>
                                          <p:spTgt spid="2">
                                            <p:txEl>
                                              <p:charRg st="4294967295" end="4294967295"/>
                                            </p:txEl>
                                          </p:spTgt>
                                        </p:tgtEl>
                                        <p:attrNameLst>
                                          <p:attrName>r</p:attrName>
                                        </p:attrNameLst>
                                      </p:cBhvr>
                                    </p:animRot>
                                    <p:animRot by="-1500000">
                                      <p:cBhvr>
                                        <p:cTn id="9" dur="750" fill="hold">
                                          <p:stCondLst>
                                            <p:cond delay="1500"/>
                                          </p:stCondLst>
                                        </p:cTn>
                                        <p:tgtEl>
                                          <p:spTgt spid="2">
                                            <p:txEl>
                                              <p:charRg st="4294967295" end="4294967295"/>
                                            </p:txEl>
                                          </p:spTgt>
                                        </p:tgtEl>
                                        <p:attrNameLst>
                                          <p:attrName>r</p:attrName>
                                        </p:attrNameLst>
                                      </p:cBhvr>
                                    </p:animRot>
                                    <p:animRot by="1500000">
                                      <p:cBhvr>
                                        <p:cTn id="10" dur="750" fill="hold">
                                          <p:stCondLst>
                                            <p:cond delay="2250"/>
                                          </p:stCondLst>
                                        </p:cTn>
                                        <p:tgtEl>
                                          <p:spTgt spid="2">
                                            <p:txEl>
                                              <p:charRg st="4294967295" end="429496729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1_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202</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Civic</vt:lpstr>
      <vt:lpstr>Office Theme</vt:lpstr>
      <vt:lpstr>Aspect</vt:lpstr>
      <vt:lpstr>1_Civic</vt:lpstr>
      <vt:lpstr>Facet</vt:lpstr>
      <vt:lpstr>1_Office Theme</vt:lpstr>
      <vt:lpstr>Slide 1</vt:lpstr>
      <vt:lpstr>পরিচিতি</vt:lpstr>
      <vt:lpstr>পাঠ পরিচিতি</vt:lpstr>
      <vt:lpstr>শিখনফল</vt:lpstr>
      <vt:lpstr>লেখচিত্রটি লক্ষ্য কর</vt:lpstr>
      <vt:lpstr>তড়িৎ ঋণাত্মকতা</vt:lpstr>
      <vt:lpstr>Slide 7</vt:lpstr>
      <vt:lpstr>শ্রেণির কাজ</vt:lpstr>
      <vt:lpstr>মূল্যায়ন</vt:lpstr>
      <vt:lpstr>বাড়ির কাজ</vt:lpstr>
      <vt:lpstr>সকলকে আন্তরিক 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Excellent</dc:creator>
  <cp:lastModifiedBy>USER</cp:lastModifiedBy>
  <cp:revision>180</cp:revision>
  <dcterms:created xsi:type="dcterms:W3CDTF">2006-08-16T00:00:00Z</dcterms:created>
  <dcterms:modified xsi:type="dcterms:W3CDTF">2020-11-19T01:51:26Z</dcterms:modified>
</cp:coreProperties>
</file>