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8" r:id="rId8"/>
    <p:sldId id="270" r:id="rId9"/>
    <p:sldId id="271" r:id="rId10"/>
    <p:sldId id="279" r:id="rId11"/>
    <p:sldId id="272" r:id="rId12"/>
    <p:sldId id="273" r:id="rId13"/>
    <p:sldId id="274" r:id="rId14"/>
    <p:sldId id="280" r:id="rId15"/>
    <p:sldId id="282" r:id="rId16"/>
    <p:sldId id="284" r:id="rId17"/>
    <p:sldId id="277" r:id="rId18"/>
    <p:sldId id="28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F624"/>
    <a:srgbClr val="FFFF66"/>
    <a:srgbClr val="050BF9"/>
    <a:srgbClr val="0038A8"/>
    <a:srgbClr val="035B07"/>
    <a:srgbClr val="561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88" autoAdjust="0"/>
  </p:normalViewPr>
  <p:slideViewPr>
    <p:cSldViewPr snapToGrid="0">
      <p:cViewPr varScale="1">
        <p:scale>
          <a:sx n="84" d="100"/>
          <a:sy n="84" d="100"/>
        </p:scale>
        <p:origin x="6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539" y="1901228"/>
            <a:ext cx="9352229" cy="4137433"/>
          </a:xfrm>
          <a:prstGeom prst="rect">
            <a:avLst/>
          </a:prstGeom>
          <a:ln w="76200">
            <a:solidFill>
              <a:srgbClr val="FF0000"/>
            </a:solidFill>
            <a:prstDash val="solid"/>
          </a:ln>
        </p:spPr>
      </p:pic>
      <p:sp>
        <p:nvSpPr>
          <p:cNvPr id="2" name="Curved Up Ribbon 1"/>
          <p:cNvSpPr/>
          <p:nvPr/>
        </p:nvSpPr>
        <p:spPr>
          <a:xfrm>
            <a:off x="1167897" y="588475"/>
            <a:ext cx="9488032" cy="1285592"/>
          </a:xfrm>
          <a:prstGeom prst="ellipseRibbon2">
            <a:avLst>
              <a:gd name="adj1" fmla="val 25000"/>
              <a:gd name="adj2" fmla="val 60408"/>
              <a:gd name="adj3" fmla="val 12500"/>
            </a:avLst>
          </a:prstGeom>
          <a:solidFill>
            <a:srgbClr val="FFFF0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rgbClr val="FF0000"/>
                </a:solidFill>
              </a:rPr>
              <a:t>আজকের পাঠে </a:t>
            </a:r>
            <a:r>
              <a:rPr lang="bn-IN" sz="2800" b="1" dirty="0" smtClean="0">
                <a:solidFill>
                  <a:srgbClr val="FF0000"/>
                </a:solidFill>
              </a:rPr>
              <a:t>সবাইকে</a:t>
            </a:r>
          </a:p>
          <a:p>
            <a:pPr algn="ctr"/>
            <a:r>
              <a:rPr lang="bn-IN" sz="2800" b="1" dirty="0" smtClean="0">
                <a:solidFill>
                  <a:srgbClr val="FF0000"/>
                </a:solidFill>
              </a:rPr>
              <a:t> </a:t>
            </a:r>
            <a:r>
              <a:rPr lang="bn-IN" sz="2800" b="1" dirty="0">
                <a:solidFill>
                  <a:srgbClr val="FF0000"/>
                </a:solidFill>
              </a:rPr>
              <a:t>ফুলেল শুভেচ্ছা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1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2163778" y="1149790"/>
            <a:ext cx="7460056" cy="941561"/>
          </a:xfrm>
          <a:prstGeom prst="ellipse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একক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কাজ</a:t>
            </a:r>
            <a:endParaRPr lang="en-US" sz="4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Horizontal Scroll 2"/>
              <p:cNvSpPr/>
              <p:nvPr/>
            </p:nvSpPr>
            <p:spPr>
              <a:xfrm>
                <a:off x="1267485" y="1258431"/>
                <a:ext cx="9288856" cy="4535786"/>
              </a:xfrm>
              <a:prstGeom prst="horizontalScroll">
                <a:avLst>
                  <a:gd name="adj" fmla="val 19457"/>
                </a:avLst>
              </a:prstGeom>
              <a:solidFill>
                <a:srgbClr val="08F62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n-IN" sz="4400" b="1" i="1" dirty="0" smtClean="0">
                  <a:solidFill>
                    <a:srgbClr val="050BF9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US" sz="4400" b="1" dirty="0" smtClean="0">
                    <a:solidFill>
                      <a:srgbClr val="050BF9"/>
                    </a:solidFill>
                  </a:rPr>
                  <a:t> </a:t>
                </a:r>
                <a:r>
                  <a:rPr lang="bn-IN" sz="4400" b="1" dirty="0" smtClean="0">
                    <a:solidFill>
                      <a:srgbClr val="050BF9"/>
                    </a:solidFill>
                  </a:rPr>
                  <a:t>  </a:t>
                </a:r>
                <a:r>
                  <a:rPr lang="en-US" sz="3600" b="1" dirty="0" smtClean="0">
                    <a:solidFill>
                      <a:srgbClr val="002060"/>
                    </a:solidFill>
                  </a:rPr>
                  <a:t>এবং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bn-IN" sz="4400" b="1" dirty="0" smtClean="0">
                    <a:solidFill>
                      <a:srgbClr val="050BF9"/>
                    </a:solidFill>
                  </a:rPr>
                  <a:t> </a:t>
                </a:r>
                <a:r>
                  <a:rPr lang="bn-IN" sz="3600" b="1" dirty="0" smtClean="0">
                    <a:solidFill>
                      <a:srgbClr val="002060"/>
                    </a:solidFill>
                  </a:rPr>
                  <a:t>হলে,</a:t>
                </a:r>
                <a:endParaRPr lang="en-US" sz="4400" b="1" dirty="0">
                  <a:solidFill>
                    <a:srgbClr val="00206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bn-IN" sz="4800" b="1" dirty="0" smtClean="0">
                  <a:solidFill>
                    <a:schemeClr val="accent5"/>
                  </a:solidFill>
                </a:endParaRPr>
              </a:p>
              <a:p>
                <a:pPr algn="ctr"/>
                <a:r>
                  <a:rPr lang="bn-IN" sz="4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নির্ণয় কর।</a:t>
                </a:r>
                <a:endParaRPr lang="en-US" sz="4400" b="1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algn="ctr"/>
                <a:endParaRPr lang="en-US" b="1" dirty="0">
                  <a:solidFill>
                    <a:srgbClr val="050BF9"/>
                  </a:solidFill>
                </a:endParaRPr>
              </a:p>
              <a:p>
                <a:pPr algn="ctr"/>
                <a:endParaRPr lang="en-US" dirty="0">
                  <a:solidFill>
                    <a:srgbClr val="050BF9"/>
                  </a:solidFill>
                </a:endParaRPr>
              </a:p>
            </p:txBody>
          </p:sp>
        </mc:Choice>
        <mc:Fallback xmlns="">
          <p:sp>
            <p:nvSpPr>
              <p:cNvPr id="3" name="Horizontal Scroll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485" y="1258431"/>
                <a:ext cx="9288856" cy="4535786"/>
              </a:xfrm>
              <a:prstGeom prst="horizontalScroll">
                <a:avLst>
                  <a:gd name="adj" fmla="val 19457"/>
                </a:avLst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48098" y="3444144"/>
            <a:ext cx="6507858" cy="430739"/>
          </a:xfrm>
          <a:prstGeom prst="ellipse">
            <a:avLst/>
          </a:prstGeom>
          <a:solidFill>
            <a:srgbClr val="0000F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bn-IN" sz="2800" b="1" dirty="0" smtClean="0">
                <a:solidFill>
                  <a:srgbClr val="FF0000"/>
                </a:solidFill>
              </a:rPr>
              <a:t>সমাধান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(ক)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31272" y="1112889"/>
                <a:ext cx="9478978" cy="902298"/>
              </a:xfrm>
              <a:prstGeom prst="rect">
                <a:avLst/>
              </a:prstGeom>
              <a:solidFill>
                <a:srgbClr val="00B0F0"/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b="1" dirty="0" smtClean="0">
                    <a:solidFill>
                      <a:srgbClr val="C0000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+</a:t>
                </a:r>
                <a:r>
                  <a:rPr lang="en-US" sz="2800" b="1" dirty="0" err="1" smtClean="0">
                    <a:solidFill>
                      <a:srgbClr val="C00000"/>
                    </a:solidFill>
                  </a:rPr>
                  <a:t>xy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-8xy,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800" b="1" dirty="0" smtClean="0">
                    <a:solidFill>
                      <a:srgbClr val="C00000"/>
                    </a:solidFill>
                  </a:rPr>
                  <a:t>+10xy</a:t>
                </a:r>
                <a:r>
                  <a:rPr lang="bn-IN" sz="28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bn-IN" sz="2400" b="1" dirty="0" smtClean="0">
                    <a:solidFill>
                      <a:srgbClr val="C00000"/>
                    </a:solidFill>
                  </a:rPr>
                  <a:t>হয়, </a:t>
                </a:r>
                <a:endParaRPr lang="en-SG" sz="2400" b="1" dirty="0" smtClean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400" b="1" dirty="0" err="1" smtClean="0">
                    <a:solidFill>
                      <a:srgbClr val="C00000"/>
                    </a:solidFill>
                  </a:rPr>
                  <a:t>তিনটি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বীজগণিতীয়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রাশি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হলে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,</a:t>
                </a:r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272" y="1112889"/>
                <a:ext cx="9478978" cy="902298"/>
              </a:xfrm>
              <a:prstGeom prst="rect">
                <a:avLst/>
              </a:prstGeom>
              <a:blipFill rotWithShape="0">
                <a:blip r:embed="rId2"/>
                <a:stretch>
                  <a:fillRect t="-5229" b="-12418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31271" y="2031407"/>
                <a:ext cx="9515192" cy="1391984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b="1" dirty="0" smtClean="0">
                    <a:solidFill>
                      <a:srgbClr val="0000FF"/>
                    </a:solidFill>
                  </a:rPr>
                  <a:t>(ক) প্রথম রাশিটির পদ সংখ্যা কয়টি ও কী কী?</a:t>
                </a:r>
              </a:p>
              <a:p>
                <a:r>
                  <a:rPr lang="bn-IN" sz="2000" b="1" dirty="0" smtClean="0">
                    <a:solidFill>
                      <a:srgbClr val="7030A0"/>
                    </a:solidFill>
                  </a:rPr>
                  <a:t>(খ) রাশি তিনটি যোগ কর। যোগফলের </a:t>
                </a:r>
                <a:r>
                  <a:rPr lang="en-US" sz="2400" b="1" dirty="0" err="1" smtClean="0">
                    <a:solidFill>
                      <a:srgbClr val="7030A0"/>
                    </a:solidFill>
                  </a:rPr>
                  <a:t>xy</a:t>
                </a:r>
                <a:r>
                  <a:rPr lang="en-US" sz="24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rgbClr val="7030A0"/>
                    </a:solidFill>
                  </a:rPr>
                  <a:t>এর সহগ কত?</a:t>
                </a:r>
              </a:p>
              <a:p>
                <a:r>
                  <a:rPr lang="bn-IN" sz="2000" b="1" dirty="0" smtClean="0">
                    <a:solidFill>
                      <a:srgbClr val="002060"/>
                    </a:solidFill>
                  </a:rPr>
                  <a:t>(গ)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(</a:t>
                </a:r>
                <a:r>
                  <a:rPr lang="en-SG" b="1" dirty="0" smtClean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:r>
                  <a:rPr lang="en-US" sz="2000" b="1" dirty="0" err="1">
                    <a:solidFill>
                      <a:srgbClr val="002060"/>
                    </a:solidFill>
                  </a:rPr>
                  <a:t>xy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</a:rPr>
                  <a:t>)-(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8xy)-(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000" b="1" dirty="0">
                    <a:solidFill>
                      <a:srgbClr val="002060"/>
                    </a:solidFill>
                  </a:rPr>
                  <a:t>+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10xy) </a:t>
                </a:r>
              </a:p>
              <a:p>
                <a:r>
                  <a:rPr lang="en-US" sz="2000" b="1" dirty="0" smtClean="0">
                    <a:solidFill>
                      <a:srgbClr val="002060"/>
                    </a:solidFill>
                  </a:rPr>
                  <a:t>       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সরল করে এর মান নির্ণয় কর; যখন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x=2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এবং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y=1</a:t>
                </a:r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271" y="2031407"/>
                <a:ext cx="9515192" cy="1391984"/>
              </a:xfrm>
              <a:prstGeom prst="rect">
                <a:avLst/>
              </a:prstGeom>
              <a:blipFill rotWithShape="0">
                <a:blip r:embed="rId3"/>
                <a:stretch>
                  <a:fillRect l="-575" t="-855" b="-5556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19011" y="3438698"/>
            <a:ext cx="3088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30256" y="4982515"/>
                <a:ext cx="9515192" cy="83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؞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প্রথম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রাশিটির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পদ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সংখ্যা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৩টি।</a:t>
                </a:r>
              </a:p>
              <a:p>
                <a:r>
                  <a:rPr lang="bn-IN" sz="24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                            </a:t>
                </a:r>
                <a:r>
                  <a:rPr lang="en-US" sz="24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যথাঃ</a:t>
                </a:r>
                <a:r>
                  <a:rPr lang="bn-IN" sz="24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SG" sz="2000" b="1" dirty="0">
                    <a:solidFill>
                      <a:schemeClr val="bg2">
                        <a:lumMod val="50000"/>
                      </a:schemeClr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,</a:t>
                </a:r>
                <a:r>
                  <a:rPr lang="en-US" sz="2400" b="1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xy</a:t>
                </a:r>
                <a:r>
                  <a:rPr lang="bn-IN" sz="24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 এবং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4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  </a:t>
                </a:r>
                <a:r>
                  <a:rPr lang="en-US" sz="24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endParaRPr lang="en-US" sz="24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256" y="4982515"/>
                <a:ext cx="9515192" cy="839332"/>
              </a:xfrm>
              <a:prstGeom prst="rect">
                <a:avLst/>
              </a:prstGeom>
              <a:blipFill rotWithShape="0">
                <a:blip r:embed="rId4"/>
                <a:stretch>
                  <a:fillRect l="-958" t="-4895" b="-13287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41849" y="3895771"/>
                <a:ext cx="9515192" cy="10268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b="1" dirty="0" smtClean="0">
                    <a:solidFill>
                      <a:srgbClr val="002060"/>
                    </a:solidFill>
                  </a:rPr>
                  <a:t>দেওয়া আছে</a:t>
                </a:r>
                <a:r>
                  <a:rPr lang="bn-IN" sz="2800" b="1" dirty="0" smtClean="0">
                    <a:solidFill>
                      <a:srgbClr val="002060"/>
                    </a:solidFill>
                  </a:rPr>
                  <a:t>,</a:t>
                </a:r>
              </a:p>
              <a:p>
                <a:r>
                  <a:rPr lang="bn-IN" sz="3200" b="1" dirty="0">
                    <a:solidFill>
                      <a:srgbClr val="002060"/>
                    </a:solidFill>
                  </a:rPr>
                  <a:t> </a:t>
                </a:r>
                <a:r>
                  <a:rPr lang="bn-IN" sz="3200" b="1" dirty="0" smtClean="0">
                    <a:solidFill>
                      <a:srgbClr val="002060"/>
                    </a:solidFill>
                  </a:rPr>
                  <a:t>                 </a:t>
                </a:r>
                <a:r>
                  <a:rPr lang="bn-IN" sz="20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প্রথম রাশিটি=</a:t>
                </a:r>
                <a:r>
                  <a:rPr lang="en-SG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chemeClr val="accent5">
                        <a:lumMod val="75000"/>
                      </a:schemeClr>
                    </a:solidFill>
                  </a:rPr>
                  <a:t>+</a:t>
                </a:r>
                <a:r>
                  <a:rPr lang="en-US" sz="3200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xy</a:t>
                </a:r>
                <a:r>
                  <a:rPr lang="en-US" sz="3200" b="1" dirty="0">
                    <a:solidFill>
                      <a:schemeClr val="accent5">
                        <a:lumMod val="75000"/>
                      </a:schemeClr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endParaRPr lang="bn-IN" sz="3200" b="1" i="1" dirty="0" smtClean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849" y="3895771"/>
                <a:ext cx="9515192" cy="1026820"/>
              </a:xfrm>
              <a:prstGeom prst="rect">
                <a:avLst/>
              </a:prstGeom>
              <a:blipFill rotWithShape="0">
                <a:blip r:embed="rId5"/>
                <a:stretch>
                  <a:fillRect l="-1533" t="-4598" b="-16092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rved Up Ribbon 4"/>
          <p:cNvSpPr/>
          <p:nvPr/>
        </p:nvSpPr>
        <p:spPr>
          <a:xfrm>
            <a:off x="1611515" y="516047"/>
            <a:ext cx="8320134" cy="560299"/>
          </a:xfrm>
          <a:prstGeom prst="ellipseRibbon2">
            <a:avLst/>
          </a:prstGeom>
          <a:solidFill>
            <a:srgbClr val="08F624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>
                <a:solidFill>
                  <a:srgbClr val="FF0000"/>
                </a:solidFill>
              </a:rPr>
              <a:t>সমস্যা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4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02038" y="642796"/>
            <a:ext cx="7202905" cy="398036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bn-IN" sz="2800" b="1" dirty="0" smtClean="0">
                <a:solidFill>
                  <a:srgbClr val="FF0000"/>
                </a:solidFill>
              </a:rPr>
              <a:t>সমাধান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bn-IN" sz="2800" b="1" dirty="0">
                <a:solidFill>
                  <a:srgbClr val="FF0000"/>
                </a:solidFill>
              </a:rPr>
              <a:t>খ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22217" y="1951466"/>
                <a:ext cx="9660048" cy="402033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؞</a:t>
                </a:r>
                <a:r>
                  <a:rPr lang="bn-IN" sz="2400" b="1" dirty="0">
                    <a:solidFill>
                      <a:srgbClr val="0000FF"/>
                    </a:solidFill>
                  </a:rPr>
                  <a:t> রাশি </a:t>
                </a:r>
                <a:r>
                  <a:rPr lang="bn-IN" sz="2400" b="1" dirty="0" smtClean="0">
                    <a:solidFill>
                      <a:srgbClr val="0000FF"/>
                    </a:solidFill>
                  </a:rPr>
                  <a:t>তিনটির যোগফল</a:t>
                </a:r>
              </a:p>
              <a:p>
                <a:r>
                  <a:rPr lang="bn-IN" sz="2400" b="1" dirty="0">
                    <a:solidFill>
                      <a:srgbClr val="7030A0"/>
                    </a:solidFill>
                  </a:rPr>
                  <a:t> </a:t>
                </a:r>
                <a:r>
                  <a:rPr lang="bn-IN" sz="2400" b="1" dirty="0" smtClean="0">
                    <a:solidFill>
                      <a:srgbClr val="7030A0"/>
                    </a:solidFill>
                  </a:rPr>
                  <a:t>  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=(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+</a:t>
                </a:r>
                <a:r>
                  <a:rPr lang="en-US" sz="2400" b="1" dirty="0" err="1">
                    <a:solidFill>
                      <a:srgbClr val="002060"/>
                    </a:solidFill>
                  </a:rPr>
                  <a:t>xy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 smtClean="0">
                    <a:solidFill>
                      <a:srgbClr val="002060"/>
                    </a:solidFill>
                  </a:rPr>
                  <a:t>)+(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-8xy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)+(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400" b="1" dirty="0">
                    <a:solidFill>
                      <a:srgbClr val="002060"/>
                    </a:solidFill>
                  </a:rPr>
                  <a:t>+</a:t>
                </a:r>
                <a:r>
                  <a:rPr lang="en-SG" sz="2400" b="1" dirty="0" smtClean="0">
                    <a:solidFill>
                      <a:srgbClr val="002060"/>
                    </a:solidFill>
                  </a:rPr>
                  <a:t>10xy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)</a:t>
                </a:r>
              </a:p>
              <a:p>
                <a:r>
                  <a:rPr lang="bn-IN" sz="2400" b="1" i="1" dirty="0" smtClean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  </a:t>
                </a:r>
                <a:r>
                  <a:rPr lang="bn-IN" sz="2400" b="1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SG" sz="2000" b="1" dirty="0" smtClean="0">
                    <a:solidFill>
                      <a:srgbClr val="0000FF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00FF"/>
                    </a:solidFill>
                  </a:rPr>
                  <a:t>+</a:t>
                </a:r>
                <a:r>
                  <a:rPr lang="en-US" sz="2400" b="1" dirty="0" err="1">
                    <a:solidFill>
                      <a:srgbClr val="0000FF"/>
                    </a:solidFill>
                  </a:rPr>
                  <a:t>xy</a:t>
                </a:r>
                <a:r>
                  <a:rPr lang="en-US" sz="2400" b="1" dirty="0">
                    <a:solidFill>
                      <a:srgbClr val="0000FF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8xy</a:t>
                </a:r>
                <a:r>
                  <a:rPr lang="bn-IN" sz="2400" b="1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400" b="1" dirty="0">
                    <a:solidFill>
                      <a:srgbClr val="0000FF"/>
                    </a:solidFill>
                  </a:rPr>
                  <a:t>+</a:t>
                </a:r>
                <a:r>
                  <a:rPr lang="en-SG" sz="2400" b="1" dirty="0" smtClean="0">
                    <a:solidFill>
                      <a:srgbClr val="0000FF"/>
                    </a:solidFill>
                  </a:rPr>
                  <a:t>10xy</a:t>
                </a:r>
                <a:endParaRPr lang="bn-IN" sz="2400" b="1" dirty="0" smtClean="0">
                  <a:solidFill>
                    <a:srgbClr val="0000FF"/>
                  </a:solidFill>
                </a:endParaRPr>
              </a:p>
              <a:p>
                <a:r>
                  <a:rPr lang="bn-IN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bn-IN" sz="24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=</a:t>
                </a:r>
                <a:r>
                  <a:rPr lang="en-SG" sz="2000" b="1" dirty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>
                    <a:solidFill>
                      <a:srgbClr val="002060"/>
                    </a:solidFill>
                  </a:rPr>
                  <a:t>+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400" b="1" dirty="0">
                    <a:solidFill>
                      <a:srgbClr val="002060"/>
                    </a:solidFill>
                  </a:rPr>
                  <a:t> +10xy 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r>
                  <a:rPr lang="en-US" sz="2400" b="1" dirty="0" err="1" smtClean="0">
                    <a:solidFill>
                      <a:srgbClr val="002060"/>
                    </a:solidFill>
                  </a:rPr>
                  <a:t>xy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 -8xy 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 smtClean="0">
                    <a:solidFill>
                      <a:srgbClr val="002060"/>
                    </a:solidFill>
                  </a:rPr>
                  <a:t>+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bn-IN" sz="2400" b="1" dirty="0">
                  <a:solidFill>
                    <a:srgbClr val="C00000"/>
                  </a:solidFill>
                </a:endParaRPr>
              </a:p>
              <a:p>
                <a:r>
                  <a:rPr lang="bn-IN" sz="2400" b="1" i="1" dirty="0" smtClean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  </a:t>
                </a:r>
                <a:r>
                  <a:rPr lang="bn-IN" sz="2400" b="1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US" sz="2000" b="1" dirty="0">
                    <a:solidFill>
                      <a:srgbClr val="0000FF"/>
                    </a:solidFill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400" b="1" dirty="0">
                    <a:solidFill>
                      <a:srgbClr val="0000FF"/>
                    </a:solidFill>
                  </a:rPr>
                  <a:t> +</a:t>
                </a:r>
                <a:r>
                  <a:rPr lang="en-SG" sz="2400" b="1" dirty="0" smtClean="0">
                    <a:solidFill>
                      <a:srgbClr val="0000FF"/>
                    </a:solidFill>
                  </a:rPr>
                  <a:t>11xy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400" b="1" dirty="0">
                    <a:solidFill>
                      <a:srgbClr val="0000FF"/>
                    </a:solidFill>
                  </a:rPr>
                  <a:t>-8xy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SG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bn-IN" sz="2400" b="1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400" b="1" i="1" dirty="0" smtClean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   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=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400" b="1" dirty="0" smtClean="0">
                    <a:solidFill>
                      <a:srgbClr val="002060"/>
                    </a:solidFill>
                  </a:rPr>
                  <a:t> +3xy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bn-IN" sz="2400" b="1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000" b="1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؞</a:t>
                </a:r>
                <a:r>
                  <a:rPr lang="bn-IN" sz="2000" b="1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US" sz="20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00FF"/>
                    </a:solidFill>
                  </a:rPr>
                  <a:t>নির্ণেয়</a:t>
                </a:r>
                <a:r>
                  <a:rPr lang="en-US" sz="20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rgbClr val="0000FF"/>
                    </a:solidFill>
                  </a:rPr>
                  <a:t>যোগফল=</a:t>
                </a:r>
                <a:r>
                  <a:rPr lang="en-US" sz="2000" b="1" dirty="0">
                    <a:solidFill>
                      <a:srgbClr val="0000FF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400" b="1" dirty="0">
                    <a:solidFill>
                      <a:srgbClr val="0000FF"/>
                    </a:solidFill>
                  </a:rPr>
                  <a:t> +3xy</a:t>
                </a:r>
                <a:r>
                  <a:rPr lang="en-US" sz="2400" b="1" dirty="0">
                    <a:solidFill>
                      <a:srgbClr val="0000FF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SG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 smtClean="0">
                  <a:solidFill>
                    <a:srgbClr val="7030A0"/>
                  </a:solidFill>
                </a:endParaRPr>
              </a:p>
              <a:p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আবার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, </a:t>
                </a:r>
              </a:p>
              <a:p>
                <a:r>
                  <a:rPr lang="en-US" sz="2400" b="1" dirty="0">
                    <a:solidFill>
                      <a:srgbClr val="0000FF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              </a:t>
                </a:r>
                <a:r>
                  <a:rPr lang="en-SG" sz="2400" b="1" dirty="0" smtClean="0">
                    <a:solidFill>
                      <a:srgbClr val="0000FF"/>
                    </a:solidFill>
                  </a:rPr>
                  <a:t>3xy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=xy</a:t>
                </a:r>
                <a:r>
                  <a:rPr lang="en-US" sz="24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x3</a:t>
                </a:r>
                <a:r>
                  <a:rPr lang="bn-IN" sz="24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bn-IN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؞ </a:t>
                </a:r>
                <a:r>
                  <a:rPr lang="bn-IN" sz="2000" b="1" dirty="0" smtClean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</a:t>
                </a:r>
                <a:r>
                  <a:rPr lang="en-US" sz="20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xy</a:t>
                </a:r>
                <a:r>
                  <a:rPr lang="bn-IN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এর সহগ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=3</a:t>
                </a:r>
                <a:endParaRPr lang="bn-IN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؞</a:t>
                </a:r>
                <a:r>
                  <a:rPr lang="bn-IN" sz="2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:r>
                  <a:rPr lang="bn-IN" sz="2000" b="1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নির্ণেয় </a:t>
                </a:r>
                <a:r>
                  <a:rPr lang="en-US" sz="2000" b="1" dirty="0" err="1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xy</a:t>
                </a:r>
                <a:r>
                  <a:rPr lang="bn-IN" sz="2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এর সহগ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=3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217" y="1951466"/>
                <a:ext cx="9660048" cy="4020331"/>
              </a:xfrm>
              <a:prstGeom prst="rect">
                <a:avLst/>
              </a:prstGeom>
              <a:blipFill rotWithShape="0">
                <a:blip r:embed="rId2"/>
                <a:stretch>
                  <a:fillRect l="-817" t="-901" b="-1351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30191" y="1047126"/>
                <a:ext cx="9652376" cy="902298"/>
              </a:xfrm>
              <a:prstGeom prst="rect">
                <a:avLst/>
              </a:prstGeom>
              <a:solidFill>
                <a:srgbClr val="00B0F0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b="1" dirty="0" smtClean="0">
                    <a:solidFill>
                      <a:srgbClr val="002060"/>
                    </a:solidFill>
                  </a:rPr>
                  <a:t>দেওয়া আছে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,</a:t>
                </a:r>
              </a:p>
              <a:p>
                <a:r>
                  <a:rPr lang="bn-IN" b="1" dirty="0" smtClean="0">
                    <a:solidFill>
                      <a:srgbClr val="7030A0"/>
                    </a:solidFill>
                  </a:rPr>
                  <a:t>                রাশি তিনটি যথাক্রমে </a:t>
                </a:r>
                <a:r>
                  <a:rPr lang="en-SG" sz="2400" b="1" dirty="0" smtClean="0">
                    <a:solidFill>
                      <a:srgbClr val="7030A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+</a:t>
                </a:r>
                <a:r>
                  <a:rPr lang="en-US" sz="2400" b="1" i="1" dirty="0" err="1">
                    <a:solidFill>
                      <a:srgbClr val="7030A0"/>
                    </a:solidFill>
                  </a:rPr>
                  <a:t>xy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-</a:t>
                </a:r>
                <a:r>
                  <a:rPr lang="en-US" sz="2400" b="1" dirty="0" smtClean="0">
                    <a:solidFill>
                      <a:srgbClr val="7030A0"/>
                    </a:solidFill>
                  </a:rPr>
                  <a:t>8xy</a:t>
                </a:r>
                <a:r>
                  <a:rPr lang="bn-IN" sz="28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rgbClr val="7030A0"/>
                    </a:solidFill>
                  </a:rPr>
                  <a:t>এবং</a:t>
                </a:r>
                <a:r>
                  <a:rPr lang="en-US" sz="28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800" b="1" dirty="0">
                    <a:solidFill>
                      <a:srgbClr val="7030A0"/>
                    </a:solidFill>
                  </a:rPr>
                  <a:t>+</a:t>
                </a:r>
                <a:r>
                  <a:rPr lang="en-SG" sz="2400" b="1" dirty="0">
                    <a:solidFill>
                      <a:srgbClr val="7030A0"/>
                    </a:solidFill>
                  </a:rPr>
                  <a:t>10xy</a:t>
                </a:r>
                <a:endParaRPr lang="bn-IN" sz="2400" b="1" i="1" dirty="0" smtClean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191" y="1047126"/>
                <a:ext cx="9652376" cy="902298"/>
              </a:xfrm>
              <a:prstGeom prst="rect">
                <a:avLst/>
              </a:prstGeom>
              <a:blipFill rotWithShape="0">
                <a:blip r:embed="rId3"/>
                <a:stretch>
                  <a:fillRect l="-378" t="-2597" b="-1493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52187" y="706171"/>
            <a:ext cx="7202905" cy="478564"/>
          </a:xfrm>
          <a:prstGeom prst="ellipse">
            <a:avLst/>
          </a:prstGeom>
          <a:solidFill>
            <a:srgbClr val="08F624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সমাধান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bn-IN" sz="3200" b="1" dirty="0" smtClean="0">
                <a:solidFill>
                  <a:srgbClr val="FF0000"/>
                </a:solidFill>
              </a:rPr>
              <a:t>গ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76538" y="1773509"/>
                <a:ext cx="9786797" cy="41493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؞</a:t>
                </a:r>
                <a:r>
                  <a:rPr lang="en-US" sz="2000" b="1" dirty="0" err="1" smtClean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রাশিটির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সরলফল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(</a:t>
                </a:r>
                <a:r>
                  <a:rPr lang="en-SG" b="1" dirty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:r>
                  <a:rPr lang="en-US" sz="2000" b="1" dirty="0" err="1">
                    <a:solidFill>
                      <a:srgbClr val="002060"/>
                    </a:solidFill>
                  </a:rPr>
                  <a:t>xy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002060"/>
                    </a:solidFill>
                  </a:rPr>
                  <a:t>)-(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002060"/>
                    </a:solidFill>
                  </a:rPr>
                  <a:t>-8xy)-(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000" b="1" dirty="0">
                    <a:solidFill>
                      <a:srgbClr val="002060"/>
                    </a:solidFill>
                  </a:rPr>
                  <a:t>+10xy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)</a:t>
                </a:r>
                <a:endParaRPr lang="bn-IN" sz="2000" b="1" dirty="0" smtClean="0">
                  <a:solidFill>
                    <a:srgbClr val="002060"/>
                  </a:solidFill>
                </a:endParaRPr>
              </a:p>
              <a:p>
                <a:r>
                  <a:rPr lang="bn-IN" sz="2000" b="1" dirty="0">
                    <a:solidFill>
                      <a:srgbClr val="002060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                        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   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=</a:t>
                </a:r>
                <a:r>
                  <a:rPr lang="en-SG" b="1" dirty="0" smtClean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</a:rPr>
                  <a:t>+</a:t>
                </a:r>
                <a:r>
                  <a:rPr lang="en-US" sz="2000" b="1" dirty="0" err="1">
                    <a:solidFill>
                      <a:srgbClr val="002060"/>
                    </a:solidFill>
                  </a:rPr>
                  <a:t>xy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 smtClean="0">
                    <a:solidFill>
                      <a:srgbClr val="002060"/>
                    </a:solidFill>
                  </a:rPr>
                  <a:t>+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8xy-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 smtClean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 smtClean="0">
                    <a:solidFill>
                      <a:srgbClr val="002060"/>
                    </a:solidFill>
                  </a:rPr>
                  <a:t>-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10xy </a:t>
                </a:r>
                <a:endParaRPr lang="en-SG" sz="2000" b="1" dirty="0">
                  <a:solidFill>
                    <a:srgbClr val="002060"/>
                  </a:solidFill>
                </a:endParaRPr>
              </a:p>
              <a:p>
                <a:r>
                  <a:rPr lang="en-SG" sz="20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                        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    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=</a:t>
                </a:r>
                <a:r>
                  <a:rPr lang="en-SG" b="1" dirty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:r>
                  <a:rPr lang="en-US" sz="2000" b="1" dirty="0" err="1" smtClean="0">
                    <a:solidFill>
                      <a:srgbClr val="002060"/>
                    </a:solidFill>
                  </a:rPr>
                  <a:t>xy</a:t>
                </a:r>
                <a:r>
                  <a:rPr lang="bn-IN" sz="2000" b="1" dirty="0">
                    <a:solidFill>
                      <a:srgbClr val="002060"/>
                    </a:solidFill>
                  </a:rPr>
                  <a:t>+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8xy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-</a:t>
                </a:r>
                <a:r>
                  <a:rPr lang="en-SG" sz="2000" b="1" dirty="0">
                    <a:solidFill>
                      <a:srgbClr val="002060"/>
                    </a:solidFill>
                  </a:rPr>
                  <a:t>10xy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SG" sz="2000" b="1" dirty="0">
                  <a:solidFill>
                    <a:srgbClr val="002060"/>
                  </a:solidFill>
                </a:endParaRPr>
              </a:p>
              <a:p>
                <a:r>
                  <a:rPr lang="bn-IN" sz="2000" b="1" dirty="0" smtClean="0">
                    <a:solidFill>
                      <a:srgbClr val="002060"/>
                    </a:solidFill>
                  </a:rPr>
                  <a:t>                          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    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=</a:t>
                </a:r>
                <a:r>
                  <a:rPr lang="bn-IN" b="1" dirty="0" smtClean="0">
                    <a:solidFill>
                      <a:srgbClr val="002060"/>
                    </a:solidFill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</a:rPr>
                  <a:t>+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9</a:t>
                </a:r>
                <a:r>
                  <a:rPr lang="en-US" sz="2000" b="1" dirty="0" err="1" smtClean="0">
                    <a:solidFill>
                      <a:srgbClr val="002060"/>
                    </a:solidFill>
                  </a:rPr>
                  <a:t>xy</a:t>
                </a:r>
                <a:r>
                  <a:rPr lang="bn-IN" sz="2000" b="1" dirty="0">
                    <a:solidFill>
                      <a:srgbClr val="002060"/>
                    </a:solidFill>
                  </a:rPr>
                  <a:t>-</a:t>
                </a:r>
                <a:r>
                  <a:rPr lang="en-SG" sz="2000" b="1" dirty="0">
                    <a:solidFill>
                      <a:srgbClr val="002060"/>
                    </a:solidFill>
                  </a:rPr>
                  <a:t>10xy 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SG" sz="2000" b="1" dirty="0">
                  <a:solidFill>
                    <a:srgbClr val="002060"/>
                  </a:solidFill>
                </a:endParaRPr>
              </a:p>
              <a:p>
                <a:r>
                  <a:rPr lang="bn-IN" sz="2000" b="1" dirty="0" smtClean="0">
                    <a:solidFill>
                      <a:srgbClr val="002060"/>
                    </a:solidFill>
                  </a:rPr>
                  <a:t>                          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    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=</a:t>
                </a:r>
                <a:r>
                  <a:rPr lang="bn-IN" b="1" dirty="0" smtClean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 smtClean="0">
                    <a:solidFill>
                      <a:srgbClr val="002060"/>
                    </a:solidFill>
                  </a:rPr>
                  <a:t>-</a:t>
                </a:r>
                <a:r>
                  <a:rPr lang="en-US" sz="2000" b="1" dirty="0" err="1" smtClean="0">
                    <a:solidFill>
                      <a:srgbClr val="002060"/>
                    </a:solidFill>
                  </a:rPr>
                  <a:t>xy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SG" sz="2000" b="1" dirty="0">
                  <a:solidFill>
                    <a:srgbClr val="002060"/>
                  </a:solidFill>
                </a:endParaRPr>
              </a:p>
              <a:p>
                <a:r>
                  <a:rPr lang="bn-IN" sz="2000" b="1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؞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নির্ণেয় সরলফল=</a:t>
                </a:r>
                <a:r>
                  <a:rPr lang="bn-IN" b="1" dirty="0" smtClean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>
                    <a:solidFill>
                      <a:srgbClr val="002060"/>
                    </a:solidFill>
                  </a:rPr>
                  <a:t>-</a:t>
                </a:r>
                <a:r>
                  <a:rPr lang="en-US" sz="2000" b="1" dirty="0" err="1">
                    <a:solidFill>
                      <a:srgbClr val="002060"/>
                    </a:solidFill>
                  </a:rPr>
                  <a:t>xy</a:t>
                </a:r>
                <a:r>
                  <a:rPr lang="en-SG" sz="20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bn-IN" sz="2000" b="1" dirty="0" smtClean="0">
                  <a:solidFill>
                    <a:srgbClr val="002060"/>
                  </a:solidFill>
                </a:endParaRPr>
              </a:p>
              <a:p>
                <a:r>
                  <a:rPr lang="bn-IN" sz="2000" b="1" dirty="0" smtClean="0">
                    <a:solidFill>
                      <a:srgbClr val="002060"/>
                    </a:solidFill>
                  </a:rPr>
                  <a:t>আবার,</a:t>
                </a:r>
              </a:p>
              <a:p>
                <a:r>
                  <a:rPr lang="bn-IN" sz="2000" b="1" dirty="0">
                    <a:solidFill>
                      <a:srgbClr val="002060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          </a:t>
                </a:r>
                <a:r>
                  <a:rPr lang="bn-IN" b="1" dirty="0" smtClean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>
                    <a:solidFill>
                      <a:srgbClr val="002060"/>
                    </a:solidFill>
                  </a:rPr>
                  <a:t>-</a:t>
                </a:r>
                <a:r>
                  <a:rPr lang="en-US" sz="2000" b="1" dirty="0" err="1">
                    <a:solidFill>
                      <a:srgbClr val="002060"/>
                    </a:solidFill>
                  </a:rPr>
                  <a:t>xy</a:t>
                </a:r>
                <a:r>
                  <a:rPr lang="en-SG" sz="20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SG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bn-IN" sz="2000" b="1" dirty="0" smtClean="0">
                  <a:solidFill>
                    <a:srgbClr val="002060"/>
                  </a:solidFill>
                </a:endParaRPr>
              </a:p>
              <a:p>
                <a:r>
                  <a:rPr lang="bn-IN" sz="2000" b="1" dirty="0">
                    <a:solidFill>
                      <a:srgbClr val="002060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          =</a:t>
                </a:r>
                <a:r>
                  <a:rPr lang="bn-IN" b="1" dirty="0" smtClean="0">
                    <a:solidFill>
                      <a:srgbClr val="002060"/>
                    </a:solidFill>
                  </a:rPr>
                  <a:t>5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 smtClean="0">
                    <a:solidFill>
                      <a:srgbClr val="002060"/>
                    </a:solidFill>
                  </a:rPr>
                  <a:t>-2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1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+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2</a:t>
                </a:r>
                <a:r>
                  <a:rPr lang="en-US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000" b="1" dirty="0" smtClean="0">
                    <a:solidFill>
                      <a:srgbClr val="002060"/>
                    </a:solidFill>
                  </a:rPr>
                  <a:t> </a:t>
                </a:r>
                <a:endParaRPr lang="en-SG" sz="2000" b="1" dirty="0">
                  <a:solidFill>
                    <a:srgbClr val="002060"/>
                  </a:solidFill>
                </a:endParaRPr>
              </a:p>
              <a:p>
                <a:r>
                  <a:rPr lang="bn-IN" sz="2000" b="1" dirty="0" smtClean="0">
                    <a:solidFill>
                      <a:srgbClr val="002060"/>
                    </a:solidFill>
                  </a:rPr>
                  <a:t>            </a:t>
                </a:r>
                <a:r>
                  <a:rPr lang="bn-IN" sz="2000" b="1" dirty="0">
                    <a:solidFill>
                      <a:srgbClr val="002060"/>
                    </a:solidFill>
                  </a:rPr>
                  <a:t>=</a:t>
                </a:r>
                <a:r>
                  <a:rPr lang="bn-IN" b="1" dirty="0">
                    <a:solidFill>
                      <a:srgbClr val="002060"/>
                    </a:solidFill>
                  </a:rPr>
                  <a:t>5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bn-IN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-2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:r>
                  <a:rPr lang="bn-IN" sz="2000" b="1" dirty="0">
                    <a:solidFill>
                      <a:srgbClr val="002060"/>
                    </a:solidFill>
                  </a:rPr>
                  <a:t>2</a:t>
                </a:r>
                <a:r>
                  <a:rPr lang="en-US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bn-IN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SG" sz="2000" b="1" dirty="0">
                  <a:solidFill>
                    <a:srgbClr val="002060"/>
                  </a:solidFill>
                </a:endParaRPr>
              </a:p>
              <a:p>
                <a:r>
                  <a:rPr lang="bn-IN" sz="2000" b="1" dirty="0" smtClean="0">
                    <a:solidFill>
                      <a:srgbClr val="0000FF"/>
                    </a:solidFill>
                  </a:rPr>
                  <a:t>           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=</a:t>
                </a:r>
                <a:r>
                  <a:rPr lang="bn-IN" b="1" dirty="0" smtClean="0">
                    <a:solidFill>
                      <a:srgbClr val="002060"/>
                    </a:solidFill>
                  </a:rPr>
                  <a:t>20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-2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000" b="1" dirty="0">
                    <a:solidFill>
                      <a:srgbClr val="002060"/>
                    </a:solidFill>
                  </a:rPr>
                  <a:t>+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2</a:t>
                </a:r>
              </a:p>
              <a:p>
                <a:r>
                  <a:rPr lang="bn-IN" sz="2000" b="1" dirty="0">
                    <a:solidFill>
                      <a:srgbClr val="002060"/>
                    </a:solidFill>
                  </a:rPr>
                  <a:t>             =</a:t>
                </a:r>
                <a:r>
                  <a:rPr lang="bn-IN" b="1" dirty="0" smtClean="0">
                    <a:solidFill>
                      <a:srgbClr val="002060"/>
                    </a:solidFill>
                  </a:rPr>
                  <a:t>22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-2</a:t>
                </a:r>
                <a:r>
                  <a:rPr lang="en-SG" sz="2000" b="1" dirty="0" smtClean="0">
                    <a:solidFill>
                      <a:srgbClr val="002060"/>
                    </a:solidFill>
                  </a:rPr>
                  <a:t> </a:t>
                </a:r>
                <a:endParaRPr lang="bn-IN" sz="2000" b="1" dirty="0" smtClean="0">
                  <a:solidFill>
                    <a:srgbClr val="002060"/>
                  </a:solidFill>
                </a:endParaRPr>
              </a:p>
              <a:p>
                <a:r>
                  <a:rPr lang="bn-IN" sz="2000" b="1" dirty="0">
                    <a:solidFill>
                      <a:srgbClr val="002060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rgbClr val="002060"/>
                    </a:solidFill>
                  </a:rPr>
                  <a:t>            =</a:t>
                </a:r>
                <a:r>
                  <a:rPr lang="bn-IN" b="1" dirty="0" smtClean="0">
                    <a:solidFill>
                      <a:srgbClr val="002060"/>
                    </a:solidFill>
                  </a:rPr>
                  <a:t>20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 </a:t>
                </a:r>
                <a:endParaRPr lang="bn-IN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538" y="1773509"/>
                <a:ext cx="9786797" cy="4149341"/>
              </a:xfrm>
              <a:prstGeom prst="rect">
                <a:avLst/>
              </a:prstGeom>
              <a:blipFill rotWithShape="0">
                <a:blip r:embed="rId2"/>
                <a:stretch>
                  <a:fillRect l="-496" t="-437" b="-131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79602" y="1172552"/>
                <a:ext cx="9774679" cy="58477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solidFill>
                      <a:srgbClr val="002060"/>
                    </a:solidFill>
                  </a:rPr>
                  <a:t>দেওয়া আছে</a:t>
                </a:r>
                <a:r>
                  <a:rPr lang="bn-IN" sz="3200" b="1" dirty="0" smtClean="0">
                    <a:solidFill>
                      <a:srgbClr val="002060"/>
                    </a:solidFill>
                  </a:rPr>
                  <a:t>,        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(</a:t>
                </a:r>
                <a:r>
                  <a:rPr lang="bn-IN" sz="2400" b="1" dirty="0">
                    <a:solidFill>
                      <a:srgbClr val="002060"/>
                    </a:solidFill>
                  </a:rPr>
                  <a:t>গ) 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(</a:t>
                </a:r>
                <a:r>
                  <a:rPr lang="en-SG" sz="2000" b="1" dirty="0">
                    <a:solidFill>
                      <a:srgbClr val="00206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+</a:t>
                </a:r>
                <a:r>
                  <a:rPr lang="en-US" sz="2400" b="1" dirty="0" err="1">
                    <a:solidFill>
                      <a:srgbClr val="002060"/>
                    </a:solidFill>
                  </a:rPr>
                  <a:t>xy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)-(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-8xy)-(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G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SG" sz="2400" b="1" dirty="0">
                    <a:solidFill>
                      <a:srgbClr val="002060"/>
                    </a:solidFill>
                  </a:rPr>
                  <a:t>+10xy)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602" y="1172552"/>
                <a:ext cx="9774679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808" t="-9804" b="-28431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619729" y="4169409"/>
            <a:ext cx="4371472" cy="513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xএবংy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মান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বসিয়ে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32782" y="5409468"/>
            <a:ext cx="4371472" cy="513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؞</a:t>
            </a:r>
            <a:r>
              <a:rPr lang="bn-IN" sz="2400" b="1" dirty="0" smtClean="0">
                <a:solidFill>
                  <a:srgbClr val="002060"/>
                </a:solidFill>
              </a:rPr>
              <a:t>নির্ণেয় </a:t>
            </a:r>
            <a:r>
              <a:rPr lang="en-US" sz="2400" b="1" dirty="0" err="1" smtClean="0">
                <a:solidFill>
                  <a:srgbClr val="002060"/>
                </a:solidFill>
              </a:rPr>
              <a:t>মান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20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2190940" y="995881"/>
            <a:ext cx="7722606" cy="1032095"/>
          </a:xfrm>
          <a:prstGeom prst="ellipseRibbon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</a:rPr>
              <a:t>মূল্যায়ন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158844" y="1249379"/>
            <a:ext cx="9723422" cy="4472412"/>
          </a:xfrm>
          <a:prstGeom prst="horizontalScroll">
            <a:avLst>
              <a:gd name="adj" fmla="val 18125"/>
            </a:avLst>
          </a:prstGeom>
          <a:solidFill>
            <a:srgbClr val="00B0F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50BF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62129" y="3431263"/>
                <a:ext cx="6998329" cy="1358019"/>
              </a:xfrm>
              <a:prstGeom prst="rect">
                <a:avLst/>
              </a:prstGeom>
              <a:solidFill>
                <a:srgbClr val="08F624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050BF9"/>
                    </a:solidFill>
                  </a:rPr>
                  <a:t>১।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400" b="1" i="1" dirty="0" smtClean="0">
                    <a:solidFill>
                      <a:schemeClr val="accent5"/>
                    </a:solidFill>
                  </a:rPr>
                  <a:t>+y</a:t>
                </a:r>
                <a:r>
                  <a:rPr lang="en-US" sz="4400" b="1" i="1" dirty="0" smtClean="0">
                    <a:solidFill>
                      <a:srgbClr val="050BF9"/>
                    </a:solidFill>
                  </a:rPr>
                  <a:t>=</a:t>
                </a:r>
                <a:r>
                  <a:rPr lang="en-US" sz="4400" b="1" i="1" dirty="0" smtClean="0">
                    <a:solidFill>
                      <a:srgbClr val="002060"/>
                    </a:solidFill>
                  </a:rPr>
                  <a:t>?</a:t>
                </a:r>
              </a:p>
              <a:p>
                <a:pPr algn="ctr"/>
                <a:r>
                  <a:rPr lang="en-US" sz="4400" b="1" dirty="0" smtClean="0">
                    <a:solidFill>
                      <a:srgbClr val="050BF9"/>
                    </a:solidFill>
                  </a:rPr>
                  <a:t>২।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m:rPr>
                        <m:nor/>
                      </m:rPr>
                      <a:rPr lang="en-US" sz="4400" b="1" dirty="0">
                        <a:solidFill>
                          <a:schemeClr val="accent5"/>
                        </a:solidFill>
                      </a:rPr>
                      <m:t>−</m:t>
                    </m:r>
                  </m:oMath>
                </a14:m>
                <a:r>
                  <a:rPr lang="en-US" sz="4400" b="1" i="1" dirty="0">
                    <a:solidFill>
                      <a:schemeClr val="accent5"/>
                    </a:solidFill>
                  </a:rPr>
                  <a:t>y</a:t>
                </a:r>
                <a:r>
                  <a:rPr lang="en-US" sz="4400" b="1" i="1" dirty="0" smtClean="0">
                    <a:solidFill>
                      <a:srgbClr val="050BF9"/>
                    </a:solidFill>
                  </a:rPr>
                  <a:t>=</a:t>
                </a:r>
                <a:r>
                  <a:rPr lang="en-US" sz="4400" b="1" i="1" dirty="0" smtClean="0">
                    <a:solidFill>
                      <a:srgbClr val="002060"/>
                    </a:solidFill>
                  </a:rPr>
                  <a:t>?</a:t>
                </a:r>
                <a:endParaRPr lang="en-US" sz="44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129" y="3431263"/>
                <a:ext cx="6998329" cy="1358019"/>
              </a:xfrm>
              <a:prstGeom prst="rect">
                <a:avLst/>
              </a:prstGeom>
              <a:blipFill rotWithShape="0">
                <a:blip r:embed="rId2"/>
                <a:stretch>
                  <a:fillRect t="-11354" b="-22271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71185" y="2150953"/>
                <a:ext cx="7016434" cy="1188266"/>
              </a:xfrm>
              <a:prstGeom prst="rect">
                <a:avLst/>
              </a:prstGeom>
              <a:solidFill>
                <a:srgbClr val="92D050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50BF9"/>
                    </a:solidFill>
                  </a:rPr>
                  <a:t>এবং</a:t>
                </a:r>
                <a:endParaRPr lang="en-US" sz="2800" b="1" dirty="0">
                  <a:solidFill>
                    <a:srgbClr val="050BF9"/>
                  </a:solidFill>
                </a:endParaRPr>
              </a:p>
              <a:p>
                <a:pPr algn="ctr"/>
                <a:r>
                  <a:rPr lang="en-US" sz="3600" b="1" dirty="0" smtClean="0">
                    <a:solidFill>
                      <a:schemeClr val="accent5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3600" b="1" dirty="0">
                        <a:solidFill>
                          <a:srgbClr val="002060"/>
                        </a:solidFill>
                      </a:rPr>
                      <m:t>−</m:t>
                    </m:r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-</a:t>
                </a:r>
                <a:r>
                  <a:rPr lang="en-US" sz="36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50BF9"/>
                    </a:solidFill>
                  </a:rPr>
                  <a:t>হলে,</a:t>
                </a:r>
                <a:endParaRPr lang="en-US" sz="2800" b="1" dirty="0">
                  <a:solidFill>
                    <a:srgbClr val="050BF9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185" y="2150953"/>
                <a:ext cx="7016434" cy="1188266"/>
              </a:xfrm>
              <a:prstGeom prst="rect">
                <a:avLst/>
              </a:prstGeom>
              <a:blipFill rotWithShape="0">
                <a:blip r:embed="rId3"/>
                <a:stretch>
                  <a:fillRect b="-18408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8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2706986" y="805760"/>
            <a:ext cx="6880634" cy="751438"/>
          </a:xfrm>
          <a:prstGeom prst="ellipseRibbon">
            <a:avLst>
              <a:gd name="adj1" fmla="val 43072"/>
              <a:gd name="adj2" fmla="val 36946"/>
              <a:gd name="adj3" fmla="val 12500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সমাধান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57197" y="805757"/>
            <a:ext cx="9053464" cy="5287225"/>
          </a:xfrm>
          <a:prstGeom prst="horizontalScroll">
            <a:avLst>
              <a:gd name="adj" fmla="val 14489"/>
            </a:avLst>
          </a:prstGeom>
          <a:solidFill>
            <a:srgbClr val="00B0F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50BF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33324" y="2263367"/>
                <a:ext cx="6925901" cy="552261"/>
              </a:xfrm>
              <a:prstGeom prst="rect">
                <a:avLst/>
              </a:prstGeom>
              <a:solidFill>
                <a:srgbClr val="08F624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050BF9"/>
                    </a:solidFill>
                  </a:rPr>
                  <a:t>এবং</a:t>
                </a:r>
                <a:r>
                  <a:rPr lang="bn-IN" sz="2000" b="1" dirty="0">
                    <a:solidFill>
                      <a:srgbClr val="050BF9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accent5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2800" b="1" dirty="0">
                        <a:solidFill>
                          <a:srgbClr val="002060"/>
                        </a:solidFill>
                      </a:rPr>
                      <m:t>−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</a:rPr>
                  <a:t>-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</a:rPr>
                  <a:t> </a:t>
                </a:r>
                <a:endParaRPr lang="bn-IN" sz="2000" b="1" dirty="0" smtClean="0">
                  <a:solidFill>
                    <a:srgbClr val="050BF9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324" y="2263367"/>
                <a:ext cx="6925901" cy="552261"/>
              </a:xfrm>
              <a:prstGeom prst="rect">
                <a:avLst/>
              </a:prstGeom>
              <a:blipFill rotWithShape="0">
                <a:blip r:embed="rId2"/>
                <a:stretch>
                  <a:fillRect t="-4124" b="-2268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40868" y="2851841"/>
                <a:ext cx="6925901" cy="2381062"/>
              </a:xfrm>
              <a:prstGeom prst="rect">
                <a:avLst/>
              </a:prstGeom>
              <a:solidFill>
                <a:srgbClr val="08F624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b="1" i="1" dirty="0" smtClean="0">
                  <a:solidFill>
                    <a:schemeClr val="accent5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bn-IN" sz="2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dirty="0">
                        <a:solidFill>
                          <a:srgbClr val="002060"/>
                        </a:solidFill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 )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2400" b="1" dirty="0">
                        <a:solidFill>
                          <a:srgbClr val="002060"/>
                        </a:solidFill>
                      </a:rPr>
                      <m:t>−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-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 smtClean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2400" b="1" dirty="0">
                        <a:solidFill>
                          <a:srgbClr val="002060"/>
                        </a:solidFill>
                      </a:rPr>
                      <m:t>−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2060"/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</m:oMath>
                </a14:m>
                <a:endParaRPr lang="en-US" sz="2400" b="1" dirty="0" smtClean="0">
                  <a:solidFill>
                    <a:srgbClr val="00206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002060"/>
                          </a:solidFill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002060"/>
                          </a:solidFill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002060"/>
                          </a:solidFill>
                        </a:rPr>
                        <m:t>− 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002060"/>
                          </a:solidFill>
                        </a:rPr>
                        <m:t> −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 smtClean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2400" b="1" dirty="0">
                        <a:solidFill>
                          <a:srgbClr val="002060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2060"/>
                        </a:solidFill>
                      </a:rPr>
                      <m:t>0</m:t>
                    </m:r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2060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2060"/>
                        </a:solidFill>
                      </a:rPr>
                      <m:t>0</m:t>
                    </m:r>
                  </m:oMath>
                </a14:m>
                <a:endParaRPr lang="en-US" sz="2400" b="1" dirty="0" smtClean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i="1" dirty="0" smtClean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ar-AE" sz="1200" b="1" i="1" smtClean="0">
                        <a:latin typeface="Cambria Math" panose="02040503050406030204" pitchFamily="18" charset="0"/>
                      </a:rPr>
                      <m:t>؞</m:t>
                    </m:r>
                    <m:r>
                      <a:rPr lang="en-US" sz="24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bn-IN" sz="24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=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:endParaRPr lang="bn-IN" b="1" dirty="0" smtClean="0">
                  <a:solidFill>
                    <a:srgbClr val="050BF9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868" y="2851841"/>
                <a:ext cx="6925901" cy="2381062"/>
              </a:xfrm>
              <a:prstGeom prst="rect">
                <a:avLst/>
              </a:prstGeom>
              <a:blipFill rotWithShape="0">
                <a:blip r:embed="rId3"/>
                <a:stretch>
                  <a:fillRect t="-1010" b="-5556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031" y="4463357"/>
            <a:ext cx="679010" cy="7423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6134" y="2542515"/>
            <a:ext cx="679010" cy="7423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931814" y="1655276"/>
            <a:ext cx="6925901" cy="552261"/>
          </a:xfrm>
          <a:prstGeom prst="rect">
            <a:avLst/>
          </a:prstGeom>
          <a:solidFill>
            <a:srgbClr val="08F624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050BF9"/>
                </a:solidFill>
              </a:rPr>
              <a:t>১। </a:t>
            </a:r>
            <a:r>
              <a:rPr lang="en-US" sz="2400" b="1" dirty="0" err="1" smtClean="0">
                <a:solidFill>
                  <a:srgbClr val="050BF9"/>
                </a:solidFill>
              </a:rPr>
              <a:t>দেওয়া</a:t>
            </a:r>
            <a:r>
              <a:rPr lang="en-US" sz="2400" b="1" dirty="0" smtClean="0">
                <a:solidFill>
                  <a:srgbClr val="050BF9"/>
                </a:solidFill>
              </a:rPr>
              <a:t> </a:t>
            </a:r>
            <a:r>
              <a:rPr lang="en-US" sz="2400" b="1" dirty="0" err="1" smtClean="0">
                <a:solidFill>
                  <a:srgbClr val="050BF9"/>
                </a:solidFill>
              </a:rPr>
              <a:t>আছে</a:t>
            </a:r>
            <a:r>
              <a:rPr lang="en-US" sz="2400" b="1" dirty="0" smtClean="0">
                <a:solidFill>
                  <a:srgbClr val="050BF9"/>
                </a:solidFill>
              </a:rPr>
              <a:t>,</a:t>
            </a:r>
            <a:endParaRPr lang="bn-IN" sz="2400" b="1" dirty="0" smtClean="0">
              <a:solidFill>
                <a:srgbClr val="050BF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2960483" y="380246"/>
            <a:ext cx="6192570" cy="778599"/>
          </a:xfrm>
          <a:prstGeom prst="ellipseRibbon">
            <a:avLst>
              <a:gd name="adj1" fmla="val 43072"/>
              <a:gd name="adj2" fmla="val 64139"/>
              <a:gd name="adj3" fmla="val 12500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সমাধান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57198" y="126749"/>
            <a:ext cx="9053464" cy="6224257"/>
          </a:xfrm>
          <a:prstGeom prst="horizontalScroll">
            <a:avLst>
              <a:gd name="adj" fmla="val 18125"/>
            </a:avLst>
          </a:prstGeom>
          <a:solidFill>
            <a:srgbClr val="00B0F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50BF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897110" y="1955549"/>
                <a:ext cx="6925901" cy="552261"/>
              </a:xfrm>
              <a:prstGeom prst="rect">
                <a:avLst/>
              </a:prstGeom>
              <a:solidFill>
                <a:srgbClr val="08F624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50BF9"/>
                    </a:solidFill>
                  </a:rPr>
                  <a:t>এবং</a:t>
                </a:r>
                <a:r>
                  <a:rPr lang="bn-IN" b="1" dirty="0">
                    <a:solidFill>
                      <a:srgbClr val="050BF9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chemeClr val="accent5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2400" b="1" dirty="0">
                        <a:solidFill>
                          <a:srgbClr val="002060"/>
                        </a:solidFill>
                      </a:rPr>
                      <m:t>−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-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:endParaRPr lang="bn-IN" b="1" dirty="0" smtClean="0">
                  <a:solidFill>
                    <a:srgbClr val="050BF9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110" y="1955549"/>
                <a:ext cx="6925901" cy="552261"/>
              </a:xfrm>
              <a:prstGeom prst="rect">
                <a:avLst/>
              </a:prstGeom>
              <a:blipFill rotWithShape="0">
                <a:blip r:embed="rId2"/>
                <a:stretch>
                  <a:fillRect b="-13542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50334" y="2652665"/>
                <a:ext cx="6925901" cy="2507810"/>
              </a:xfrm>
              <a:prstGeom prst="rect">
                <a:avLst/>
              </a:prstGeom>
              <a:solidFill>
                <a:srgbClr val="08F624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b="1" i="1" dirty="0" smtClean="0">
                  <a:solidFill>
                    <a:schemeClr val="accent5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m:rPr>
                        <m:nor/>
                      </m:rPr>
                      <a:rPr lang="bn-IN" sz="3200" b="1" dirty="0">
                        <a:solidFill>
                          <a:srgbClr val="002060"/>
                        </a:solidFill>
                      </a:rPr>
                      <m:t>−</m:t>
                    </m:r>
                    <m:r>
                      <a:rPr lang="en-US" sz="32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srgbClr val="002060"/>
                        </a:solidFill>
                      </a:rPr>
                      <m:t>=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bn-IN" sz="3200" b="1" dirty="0">
                        <a:solidFill>
                          <a:srgbClr val="002060"/>
                        </a:solidFill>
                      </a:rPr>
                      <m:t>+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m:rPr>
                        <m:nor/>
                      </m:rPr>
                      <a:rPr lang="bn-IN" sz="3200" b="1" dirty="0">
                        <a:solidFill>
                          <a:srgbClr val="002060"/>
                        </a:solidFill>
                      </a:rPr>
                      <m:t>+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 )</a:t>
                </a:r>
                <a:r>
                  <a:rPr lang="bn-IN" sz="2400" b="1" dirty="0" smtClean="0">
                    <a:solidFill>
                      <a:srgbClr val="002060"/>
                    </a:solidFill>
                  </a:rPr>
                  <a:t> - 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2400" b="1" dirty="0">
                        <a:solidFill>
                          <a:srgbClr val="002060"/>
                        </a:solidFill>
                      </a:rPr>
                      <m:t>−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-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 smtClean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rgbClr val="050BF9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bn-IN" sz="2400" b="1" dirty="0">
                        <a:solidFill>
                          <a:srgbClr val="050BF9"/>
                        </a:solidFill>
                      </a:rPr>
                      <m:t>+</m:t>
                    </m:r>
                    <m:r>
                      <a:rPr lang="en-US" sz="24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m:rPr>
                        <m:nor/>
                      </m:rPr>
                      <a:rPr lang="bn-IN" sz="2400" b="1" dirty="0">
                        <a:solidFill>
                          <a:srgbClr val="050BF9"/>
                        </a:solidFill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 smtClean="0">
                    <a:solidFill>
                      <a:srgbClr val="050BF9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400" b="1" i="1" smtClean="0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bn-IN" sz="2400" b="1" i="0" dirty="0" smtClean="0">
                        <a:solidFill>
                          <a:srgbClr val="050BF9"/>
                        </a:solidFill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 smtClean="0">
                    <a:solidFill>
                      <a:srgbClr val="050BF9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𝒂𝒃</m:t>
                    </m:r>
                  </m:oMath>
                </a14:m>
                <a:endParaRPr lang="en-US" sz="2400" b="1" dirty="0" smtClean="0">
                  <a:solidFill>
                    <a:srgbClr val="050BF9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002060"/>
                          </a:solidFill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bn-IN" sz="2400" b="1" i="0" dirty="0" smtClean="0">
                          <a:solidFill>
                            <a:srgbClr val="002060"/>
                          </a:solidFill>
                        </a:rPr>
                        <m:t>−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bn-IN" sz="2400" b="1" dirty="0">
                          <a:solidFill>
                            <a:srgbClr val="002060"/>
                          </a:solidFill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m:rPr>
                          <m:nor/>
                        </m:rPr>
                        <a:rPr lang="bn-IN" sz="2400" b="1" i="0" dirty="0" smtClean="0">
                          <a:solidFill>
                            <a:srgbClr val="002060"/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002060"/>
                          </a:solidFill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m:rPr>
                          <m:nor/>
                        </m:rPr>
                        <a:rPr lang="bn-IN" sz="2400" b="1" dirty="0">
                          <a:solidFill>
                            <a:srgbClr val="002060"/>
                          </a:solidFill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00206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bn-IN" sz="2400" b="1" i="0" dirty="0" smtClean="0">
                          <a:solidFill>
                            <a:srgbClr val="002060"/>
                          </a:solidFill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 smtClean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n-US" sz="2400" b="1" dirty="0" smtClean="0">
                    <a:solidFill>
                      <a:srgbClr val="050BF9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50BF9"/>
                        </a:solidFill>
                      </a:rPr>
                      <m:t>0</m:t>
                    </m:r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50BF9"/>
                        </a:solidFill>
                      </a:rPr>
                      <m:t>+</m:t>
                    </m:r>
                    <m:r>
                      <a:rPr lang="bn-IN" sz="24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m:rPr>
                        <m:nor/>
                      </m:rPr>
                      <a:rPr lang="bn-IN" sz="2400" b="1" dirty="0">
                        <a:solidFill>
                          <a:srgbClr val="050BF9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bn-IN" sz="2400" b="1" i="0" dirty="0" smtClean="0">
                        <a:solidFill>
                          <a:srgbClr val="050BF9"/>
                        </a:solidFill>
                      </a:rPr>
                      <m:t>2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 smtClean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bn-IN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m:rPr>
                        <m:nor/>
                      </m:rPr>
                      <a:rPr lang="bn-IN" sz="2400" b="1" dirty="0">
                        <a:solidFill>
                          <a:srgbClr val="002060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bn-IN" sz="2400" b="1" dirty="0">
                        <a:solidFill>
                          <a:srgbClr val="002060"/>
                        </a:solidFill>
                      </a:rPr>
                      <m:t>2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i="1" dirty="0" smtClean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ar-AE" sz="1400" b="1" i="1" smtClean="0">
                        <a:latin typeface="Cambria Math" panose="02040503050406030204" pitchFamily="18" charset="0"/>
                      </a:rPr>
                      <m:t>؞</m:t>
                    </m:r>
                    <m:r>
                      <a:rPr lang="en-US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m:rPr>
                        <m:nor/>
                      </m:rPr>
                      <a:rPr lang="bn-IN" sz="2800" b="1" dirty="0">
                        <a:solidFill>
                          <a:srgbClr val="002060"/>
                        </a:solidFill>
                      </a:rPr>
                      <m:t>−</m:t>
                    </m:r>
                    <m:r>
                      <a:rPr lang="en-US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bn-IN" sz="2800" b="1" i="1" smtClean="0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800" b="1" i="1">
                        <a:solidFill>
                          <a:srgbClr val="050BF9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m:rPr>
                        <m:nor/>
                      </m:rPr>
                      <a:rPr lang="bn-IN" sz="2800" b="1" dirty="0">
                        <a:solidFill>
                          <a:srgbClr val="050BF9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bn-IN" sz="2800" b="1" dirty="0">
                        <a:solidFill>
                          <a:srgbClr val="050BF9"/>
                        </a:solidFill>
                      </a:rPr>
                      <m:t>2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50BF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bn-IN" b="1" dirty="0" smtClean="0">
                  <a:solidFill>
                    <a:srgbClr val="050BF9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334" y="2652665"/>
                <a:ext cx="6925901" cy="2507810"/>
              </a:xfrm>
              <a:prstGeom prst="rect">
                <a:avLst/>
              </a:prstGeom>
              <a:blipFill rotWithShape="0">
                <a:blip r:embed="rId3"/>
                <a:stretch>
                  <a:fillRect b="-478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7268" y="4617266"/>
            <a:ext cx="679010" cy="7423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564" y="2623996"/>
            <a:ext cx="679010" cy="7423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904653" y="1347458"/>
            <a:ext cx="6925901" cy="552261"/>
          </a:xfrm>
          <a:prstGeom prst="rect">
            <a:avLst/>
          </a:prstGeom>
          <a:solidFill>
            <a:srgbClr val="08F624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rgbClr val="050BF9"/>
                </a:solidFill>
              </a:rPr>
              <a:t>2</a:t>
            </a:r>
            <a:r>
              <a:rPr lang="bn-IN" sz="2400" b="1" dirty="0" smtClean="0">
                <a:solidFill>
                  <a:srgbClr val="050BF9"/>
                </a:solidFill>
              </a:rPr>
              <a:t>। </a:t>
            </a:r>
            <a:r>
              <a:rPr lang="en-US" sz="2400" b="1" dirty="0" err="1" smtClean="0">
                <a:solidFill>
                  <a:srgbClr val="050BF9"/>
                </a:solidFill>
              </a:rPr>
              <a:t>দেওয়া</a:t>
            </a:r>
            <a:r>
              <a:rPr lang="en-US" sz="2400" b="1" dirty="0" smtClean="0">
                <a:solidFill>
                  <a:srgbClr val="050BF9"/>
                </a:solidFill>
              </a:rPr>
              <a:t> </a:t>
            </a:r>
            <a:r>
              <a:rPr lang="en-US" sz="2400" b="1" dirty="0" err="1" smtClean="0">
                <a:solidFill>
                  <a:srgbClr val="050BF9"/>
                </a:solidFill>
              </a:rPr>
              <a:t>আছে</a:t>
            </a:r>
            <a:r>
              <a:rPr lang="en-US" sz="2400" b="1" dirty="0" smtClean="0">
                <a:solidFill>
                  <a:srgbClr val="050BF9"/>
                </a:solidFill>
              </a:rPr>
              <a:t>,</a:t>
            </a:r>
            <a:endParaRPr lang="bn-IN" sz="2400" b="1" dirty="0" smtClean="0">
              <a:solidFill>
                <a:srgbClr val="050BF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0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1801640" y="742383"/>
            <a:ext cx="8102851" cy="851025"/>
          </a:xfrm>
          <a:prstGeom prst="ellipseRibbon2">
            <a:avLst>
              <a:gd name="adj1" fmla="val 33511"/>
              <a:gd name="adj2" fmla="val 60339"/>
              <a:gd name="adj3" fmla="val 12500"/>
            </a:avLst>
          </a:prstGeom>
          <a:solidFill>
            <a:srgbClr val="FFFF00"/>
          </a:solidFill>
          <a:ln w="38100">
            <a:solidFill>
              <a:srgbClr val="050B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smtClean="0">
                <a:solidFill>
                  <a:srgbClr val="FF0000"/>
                </a:solidFill>
              </a:rPr>
              <a:t>বাড়ির কাজ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828799" y="4590107"/>
            <a:ext cx="8365402" cy="1004934"/>
          </a:xfrm>
          <a:prstGeom prst="flowChartTerminator">
            <a:avLst/>
          </a:prstGeom>
          <a:solidFill>
            <a:srgbClr val="00B0F0"/>
          </a:solidFill>
          <a:ln w="762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</a:rPr>
              <a:t>পাঠ্য বইয়ের ৪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০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</a:rPr>
              <a:t> নং অংকটি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n-IN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সৃজনশীল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HW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করে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রাখবে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।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ছোট জায়গায় ৫ বেডরুমের অসাধারণ ডুপ্লেক্স বাড়ি 🏡 Village Low Cost Duplex  House Design 🏠 5BH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559" y="1659786"/>
            <a:ext cx="6364586" cy="2857894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7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বাংলাদেশের প্রকৃতিক দৃশ্য pc:jamil - বাংলাদেশের প্রাকৃতিক দৃশ্য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341" y="1611517"/>
            <a:ext cx="9261696" cy="4173647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Dot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1"/>
          <p:cNvSpPr/>
          <p:nvPr/>
        </p:nvSpPr>
        <p:spPr>
          <a:xfrm>
            <a:off x="1394234" y="796707"/>
            <a:ext cx="9325069" cy="733329"/>
          </a:xfrm>
          <a:prstGeom prst="cloud">
            <a:avLst/>
          </a:prstGeom>
          <a:solidFill>
            <a:srgbClr val="08F624"/>
          </a:solidFill>
          <a:ln w="38100">
            <a:solidFill>
              <a:schemeClr val="accent4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rgbClr val="FF0000"/>
                </a:solidFill>
              </a:rPr>
              <a:t>সবাইকে ধন্যবাদ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607" y="823863"/>
            <a:ext cx="9243589" cy="4209863"/>
          </a:xfrm>
          <a:prstGeom prst="rect">
            <a:avLst/>
          </a:prstGeom>
          <a:ln w="76200">
            <a:solidFill>
              <a:srgbClr val="FF0000"/>
            </a:solidFill>
            <a:prstDash val="sysDash"/>
          </a:ln>
        </p:spPr>
      </p:pic>
      <p:sp>
        <p:nvSpPr>
          <p:cNvPr id="5" name="TextBox 4"/>
          <p:cNvSpPr txBox="1"/>
          <p:nvPr/>
        </p:nvSpPr>
        <p:spPr>
          <a:xfrm>
            <a:off x="1412341" y="5062849"/>
            <a:ext cx="9316015" cy="769441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</a:rPr>
              <a:t>আল্লাহ হাফেজ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315" y="344031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3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প্রাকৃতিক সৌন্দর্যে ভরপুর সুনামগঞ্জের তাহিরপুর (ছবি ব্লগ-১) - চিন্তক  মাস্টারদা এর বাংলা ব্লগ । bangla blog | সামহোয়্যার ইন ব্লগ - বাঁধ ভাঙ্গার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906" y="1620569"/>
            <a:ext cx="8374456" cy="3485585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01640" y="5212192"/>
            <a:ext cx="8428776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00FF"/>
                </a:solidFill>
              </a:rPr>
              <a:t>সবাই ভাল আছ? 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2" name="Curved Down Ribbon 1"/>
          <p:cNvSpPr/>
          <p:nvPr/>
        </p:nvSpPr>
        <p:spPr>
          <a:xfrm>
            <a:off x="1837853" y="479834"/>
            <a:ext cx="8356349" cy="1023042"/>
          </a:xfrm>
          <a:prstGeom prst="ellipseRibbon">
            <a:avLst>
              <a:gd name="adj1" fmla="val 25000"/>
              <a:gd name="adj2" fmla="val 68418"/>
              <a:gd name="adj3" fmla="val 12500"/>
            </a:avLst>
          </a:prstGeom>
          <a:solidFill>
            <a:srgbClr val="00FF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rgbClr val="FF0000"/>
                </a:solidFill>
              </a:rPr>
              <a:t>স্বাগতম বন্ধুরা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61315" y="344031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5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12752" y="3617733"/>
            <a:ext cx="9497086" cy="646331"/>
          </a:xfrm>
          <a:prstGeom prst="rect">
            <a:avLst/>
          </a:prstGeom>
          <a:solidFill>
            <a:srgbClr val="00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00FF"/>
                </a:solidFill>
              </a:rPr>
              <a:t>মোঃ রেজাউল করিম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3699" y="4289037"/>
            <a:ext cx="9497086" cy="369332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b="1" dirty="0" smtClean="0">
                <a:solidFill>
                  <a:srgbClr val="002060"/>
                </a:solidFill>
              </a:rPr>
              <a:t>[বিএসস(অনার্স),এমএসএস(অর্থনীতি), বিএড &amp; এমএড]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2752" y="4660629"/>
            <a:ext cx="949708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</a:rPr>
              <a:t>সহকারী শিক্ষক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3698" y="5204789"/>
            <a:ext cx="9497085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b="1" dirty="0" smtClean="0">
                <a:solidFill>
                  <a:srgbClr val="7030A0"/>
                </a:solidFill>
              </a:rPr>
              <a:t>গাজীপুর ক্যান্টনমেন্ট বোর্ড উচ্চ বিদ্যালয়</a:t>
            </a:r>
          </a:p>
          <a:p>
            <a:pPr algn="ctr"/>
            <a:r>
              <a:rPr lang="bn-IN" sz="2000" b="1" dirty="0" smtClean="0">
                <a:solidFill>
                  <a:srgbClr val="7030A0"/>
                </a:solidFill>
              </a:rPr>
              <a:t>বিওএফ, গাজীপুর ক্যান্টনমেন্ট, গাজীপুর।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954" y="1231271"/>
            <a:ext cx="7061704" cy="236039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603" y="1275808"/>
            <a:ext cx="2193123" cy="2284173"/>
          </a:xfrm>
          <a:prstGeom prst="ellipse">
            <a:avLst/>
          </a:prstGeom>
          <a:ln w="63500" cap="rnd">
            <a:solidFill>
              <a:srgbClr val="08F624"/>
            </a:solidFill>
            <a:prstDash val="sysDot"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Curved Up Ribbon 1"/>
          <p:cNvSpPr/>
          <p:nvPr/>
        </p:nvSpPr>
        <p:spPr>
          <a:xfrm>
            <a:off x="1738265" y="642796"/>
            <a:ext cx="8655113" cy="715224"/>
          </a:xfrm>
          <a:prstGeom prst="ellipseRibbon2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পরিচিতি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315" y="344031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8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0115" y="4918904"/>
            <a:ext cx="7978641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FF00"/>
                </a:solidFill>
              </a:rPr>
              <a:t>তারিখঃ </a:t>
            </a:r>
            <a:r>
              <a:rPr lang="en-US" sz="5400" b="1" dirty="0" smtClean="0">
                <a:solidFill>
                  <a:srgbClr val="FFFF00"/>
                </a:solidFill>
              </a:rPr>
              <a:t>২০</a:t>
            </a:r>
            <a:r>
              <a:rPr lang="bn-IN" sz="5400" b="1" dirty="0" smtClean="0">
                <a:solidFill>
                  <a:srgbClr val="FFFF00"/>
                </a:solidFill>
              </a:rPr>
              <a:t>/১১/২০২০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Curved Up Ribbon 4"/>
          <p:cNvSpPr/>
          <p:nvPr/>
        </p:nvSpPr>
        <p:spPr>
          <a:xfrm>
            <a:off x="2399168" y="778597"/>
            <a:ext cx="7215612" cy="1086417"/>
          </a:xfrm>
          <a:prstGeom prst="ellipseRibbon2">
            <a:avLst>
              <a:gd name="adj1" fmla="val 25000"/>
              <a:gd name="adj2" fmla="val 55754"/>
              <a:gd name="adj3" fmla="val 12500"/>
            </a:avLst>
          </a:prstGeom>
          <a:solidFill>
            <a:srgbClr val="00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>
                <a:solidFill>
                  <a:srgbClr val="FF0000"/>
                </a:solidFill>
              </a:rPr>
              <a:t>পাঠ</a:t>
            </a:r>
            <a:r>
              <a:rPr lang="en-US" sz="4800" b="1">
                <a:solidFill>
                  <a:srgbClr val="FF0000"/>
                </a:solidFill>
              </a:rPr>
              <a:t> পরিচিতি</a:t>
            </a:r>
            <a:r>
              <a:rPr lang="bn-IN" sz="4800" b="1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13164" y="851026"/>
            <a:ext cx="9596673" cy="5105943"/>
          </a:xfrm>
          <a:prstGeom prst="horizontalScroll">
            <a:avLst>
              <a:gd name="adj" fmla="val 21369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0000FF"/>
                </a:solidFill>
              </a:rPr>
              <a:t>শ্রেণি-৬ষ্ঠ</a:t>
            </a:r>
            <a:endParaRPr lang="bn-IN" sz="4000" b="1" dirty="0">
              <a:solidFill>
                <a:srgbClr val="0000FF"/>
              </a:solidFill>
            </a:endParaRPr>
          </a:p>
          <a:p>
            <a:pPr algn="ctr"/>
            <a:r>
              <a:rPr lang="bn-IN" sz="4000" b="1" dirty="0">
                <a:solidFill>
                  <a:srgbClr val="7030A0"/>
                </a:solidFill>
              </a:rPr>
              <a:t>বিষয়- গণিত</a:t>
            </a:r>
          </a:p>
          <a:p>
            <a:pPr algn="ctr"/>
            <a:r>
              <a:rPr lang="bn-IN" sz="4000" b="1" dirty="0">
                <a:solidFill>
                  <a:schemeClr val="accent1"/>
                </a:solidFill>
              </a:rPr>
              <a:t>অধ্যায়- চতুর্থ</a:t>
            </a:r>
          </a:p>
          <a:p>
            <a:pPr algn="ctr"/>
            <a:r>
              <a:rPr lang="bn-IN" sz="4000" b="1" dirty="0">
                <a:solidFill>
                  <a:srgbClr val="002060"/>
                </a:solidFill>
              </a:rPr>
              <a:t>অনুশীলনী-৪.৩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582" y="398351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1352" y="812697"/>
            <a:ext cx="9947204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নিচের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রাশিটি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লক্ষ্য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কর</a:t>
            </a:r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29689" y="1421137"/>
                <a:ext cx="9947205" cy="784767"/>
              </a:xfrm>
              <a:prstGeom prst="rect">
                <a:avLst/>
              </a:prstGeom>
              <a:solidFill>
                <a:srgbClr val="00B050"/>
              </a:solidFill>
              <a:ln w="3810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2060"/>
                    </a:solidFill>
                  </a:rPr>
                  <a:t> a=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</a:rPr>
                  <a:t> এবং b=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4400" b="1" dirty="0" smtClean="0">
                    <a:solidFill>
                      <a:srgbClr val="002060"/>
                    </a:solidFill>
                  </a:rPr>
                  <a:t> 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হলে</a:t>
                </a:r>
                <a:r>
                  <a:rPr lang="bn-IN" sz="4000" b="1" dirty="0" smtClean="0">
                    <a:solidFill>
                      <a:srgbClr val="002060"/>
                    </a:solidFill>
                  </a:rPr>
                  <a:t>,  </a:t>
                </a:r>
                <a:endParaRPr lang="en-US" sz="4000" b="1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689" y="1421137"/>
                <a:ext cx="9947205" cy="784767"/>
              </a:xfrm>
              <a:prstGeom prst="rect">
                <a:avLst/>
              </a:prstGeom>
              <a:blipFill rotWithShape="0">
                <a:blip r:embed="rId2"/>
                <a:stretch>
                  <a:fillRect t="-11111" b="-32593"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13987" y="2243581"/>
            <a:ext cx="9976919" cy="1446550"/>
          </a:xfrm>
          <a:prstGeom prst="rect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00FF"/>
                </a:solidFill>
              </a:rPr>
              <a:t>a</a:t>
            </a:r>
            <a:r>
              <a:rPr lang="en-US" sz="4400" b="1" dirty="0" err="1" smtClean="0">
                <a:solidFill>
                  <a:srgbClr val="0000FF"/>
                </a:solidFill>
              </a:rPr>
              <a:t>+b</a:t>
            </a:r>
            <a:r>
              <a:rPr lang="en-US" sz="4400" b="1" dirty="0" smtClean="0">
                <a:solidFill>
                  <a:srgbClr val="0000FF"/>
                </a:solidFill>
              </a:rPr>
              <a:t>=?  </a:t>
            </a:r>
          </a:p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a-b=?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3444" y="3750170"/>
            <a:ext cx="9969492" cy="584775"/>
          </a:xfrm>
          <a:prstGeom prst="rect">
            <a:avLst/>
          </a:prstGeom>
          <a:solidFill>
            <a:schemeClr val="accent4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</a:rPr>
              <a:t>এগুলো কী ধরনের রাশি?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4395" y="4396862"/>
            <a:ext cx="9958405" cy="523220"/>
          </a:xfrm>
          <a:prstGeom prst="rect">
            <a:avLst/>
          </a:prstGeom>
          <a:solidFill>
            <a:schemeClr val="accent6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00FF"/>
                </a:solidFill>
              </a:rPr>
              <a:t>এগুলো বীজগণিতীয় রাশি।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7236" y="4968065"/>
            <a:ext cx="10014063" cy="707886"/>
          </a:xfrm>
          <a:prstGeom prst="rect">
            <a:avLst/>
          </a:prstGeom>
          <a:solidFill>
            <a:srgbClr val="7030A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B050"/>
                </a:solidFill>
              </a:rPr>
              <a:t>ধন্যবাদ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582" y="398351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48966" y="1973573"/>
            <a:ext cx="9243590" cy="3693319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0000FF"/>
                </a:solidFill>
              </a:rPr>
              <a:t> </a:t>
            </a:r>
            <a:r>
              <a:rPr lang="bn-IN" sz="5400" b="1" dirty="0" smtClean="0">
                <a:solidFill>
                  <a:srgbClr val="0000FF"/>
                </a:solidFill>
              </a:rPr>
              <a:t>বীজগণিতীয় রাশি</a:t>
            </a:r>
            <a:r>
              <a:rPr lang="en-US" sz="5400" b="1" dirty="0" smtClean="0">
                <a:solidFill>
                  <a:srgbClr val="0000FF"/>
                </a:solidFill>
              </a:rPr>
              <a:t>র </a:t>
            </a:r>
            <a:endParaRPr lang="bn-IN" sz="72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5400" b="1" dirty="0" err="1" smtClean="0">
                <a:solidFill>
                  <a:srgbClr val="7030A0"/>
                </a:solidFill>
              </a:rPr>
              <a:t>সমস্যা</a:t>
            </a:r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endParaRPr lang="bn-IN" sz="5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ও </a:t>
            </a:r>
            <a:endParaRPr lang="bn-IN" sz="5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5400" b="1" dirty="0" err="1" smtClean="0">
                <a:solidFill>
                  <a:srgbClr val="7030A0"/>
                </a:solidFill>
              </a:rPr>
              <a:t>সমাধান</a:t>
            </a:r>
            <a:r>
              <a:rPr lang="bn-IN" sz="5400" b="1" dirty="0" smtClean="0">
                <a:solidFill>
                  <a:srgbClr val="7030A0"/>
                </a:solidFill>
              </a:rPr>
              <a:t>।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2" name="Curved Up Ribbon 1"/>
          <p:cNvSpPr/>
          <p:nvPr/>
        </p:nvSpPr>
        <p:spPr>
          <a:xfrm>
            <a:off x="1376127" y="937694"/>
            <a:ext cx="9171160" cy="994417"/>
          </a:xfrm>
          <a:prstGeom prst="ellipseRibbon2">
            <a:avLst>
              <a:gd name="adj1" fmla="val 36306"/>
              <a:gd name="adj2" fmla="val 100000"/>
              <a:gd name="adj3" fmla="val 12500"/>
            </a:avLst>
          </a:prstGeom>
          <a:solidFill>
            <a:srgbClr val="08F624"/>
          </a:solidFill>
          <a:ln w="38100">
            <a:solidFill>
              <a:srgbClr val="050B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1624630" y="938529"/>
            <a:ext cx="87252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তাহলে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আমাদের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আজকের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3600" b="1" dirty="0" smtClean="0">
                <a:solidFill>
                  <a:srgbClr val="FF0000"/>
                </a:solidFill>
              </a:rPr>
              <a:t>-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582" y="398351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9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2037029" y="778599"/>
            <a:ext cx="8048531" cy="914400"/>
          </a:xfrm>
          <a:prstGeom prst="ellipseRibbon2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</a:rPr>
              <a:t>শিখনফল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213163" y="1131683"/>
            <a:ext cx="9868277" cy="5169530"/>
          </a:xfrm>
          <a:prstGeom prst="horizontalScroll">
            <a:avLst/>
          </a:prstGeom>
          <a:solidFill>
            <a:srgbClr val="08F624"/>
          </a:solidFill>
          <a:ln w="571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50BF9"/>
                </a:solidFill>
              </a:rPr>
              <a:t>১। বীজগণিতীয় রাশি কী তা বলতে পারবে।</a:t>
            </a:r>
          </a:p>
          <a:p>
            <a:pPr algn="ctr"/>
            <a:r>
              <a:rPr lang="bn-IN" sz="4000" b="1" dirty="0" smtClean="0">
                <a:solidFill>
                  <a:srgbClr val="002060"/>
                </a:solidFill>
              </a:rPr>
              <a:t>২। বীজগণিতীয় রাশির যোগ-বিয়োগ করতে পারবে।</a:t>
            </a:r>
          </a:p>
          <a:p>
            <a:pPr algn="ctr"/>
            <a:r>
              <a:rPr lang="bn-IN" sz="4000" b="1" dirty="0" smtClean="0">
                <a:solidFill>
                  <a:srgbClr val="7030A0"/>
                </a:solidFill>
              </a:rPr>
              <a:t>৩। বীজগণিতীয় সমস্যার সমাধান করতে পারবে। 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67077" y="1681898"/>
            <a:ext cx="4355433" cy="449178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</a:rPr>
              <a:t>সমাধান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76460" y="2132927"/>
                <a:ext cx="8988424" cy="5959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solidFill>
                      <a:srgbClr val="002060"/>
                    </a:solidFill>
                  </a:rPr>
                  <a:t>দেওয়া আছে</a:t>
                </a:r>
                <a:r>
                  <a:rPr lang="bn-IN" sz="3200" b="1" dirty="0" smtClean="0">
                    <a:solidFill>
                      <a:srgbClr val="002060"/>
                    </a:solidFill>
                  </a:rPr>
                  <a:t>,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>
                    <a:solidFill>
                      <a:srgbClr val="002060"/>
                    </a:solidFill>
                  </a:rPr>
                  <a:t>a=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2060"/>
                    </a:solidFill>
                  </a:rPr>
                  <a:t>, b=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2060"/>
                    </a:solidFill>
                  </a:rPr>
                  <a:t>, 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endParaRPr lang="bn-IN" sz="3200" b="1" i="1" dirty="0" smtClean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460" y="2132927"/>
                <a:ext cx="8988424" cy="595932"/>
              </a:xfrm>
              <a:prstGeom prst="rect">
                <a:avLst/>
              </a:prstGeom>
              <a:blipFill rotWithShape="0">
                <a:blip r:embed="rId2"/>
                <a:stretch>
                  <a:fillRect l="-947" t="-8738" b="-28155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11929" y="1191011"/>
                <a:ext cx="8999144" cy="470000"/>
              </a:xfrm>
              <a:prstGeom prst="rect">
                <a:avLst/>
              </a:prstGeom>
              <a:solidFill>
                <a:srgbClr val="00B050"/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20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যদি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a</a:t>
                </a:r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, b</a:t>
                </a:r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, c</a:t>
                </a:r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bn-IN" sz="20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হয়, তবে দেখাও যে</a:t>
                </a:r>
                <a:r>
                  <a:rPr lang="bn-IN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,</a:t>
                </a:r>
                <a:r>
                  <a:rPr lang="bn-IN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a+b-c</a:t>
                </a:r>
                <a:r>
                  <a:rPr lang="en-US" sz="2400" b="1" dirty="0">
                    <a:solidFill>
                      <a:schemeClr val="accent5">
                        <a:lumMod val="50000"/>
                      </a:schemeClr>
                    </a:solidFill>
                  </a:rPr>
                  <a:t>=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29" y="1191011"/>
                <a:ext cx="8999144" cy="470000"/>
              </a:xfrm>
              <a:prstGeom prst="rect">
                <a:avLst/>
              </a:prstGeom>
              <a:blipFill rotWithShape="0">
                <a:blip r:embed="rId3"/>
                <a:stretch>
                  <a:fillRect t="-6098" b="-24390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84356" y="2743629"/>
                <a:ext cx="8981037" cy="3239861"/>
              </a:xfrm>
              <a:prstGeom prst="rect">
                <a:avLst/>
              </a:prstGeom>
              <a:solidFill>
                <a:srgbClr val="00B0F0"/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ar-AE" sz="3600" b="1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؞</a:t>
                </a:r>
                <a:r>
                  <a:rPr lang="en-US" sz="3200" b="1" dirty="0" err="1" smtClean="0">
                    <a:solidFill>
                      <a:srgbClr val="0000FF"/>
                    </a:solidFill>
                  </a:rPr>
                  <a:t>a+b-c</a:t>
                </a:r>
                <a:r>
                  <a:rPr lang="en-US" sz="3200" b="1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US" sz="3200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00FF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US" sz="3200" b="1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US" sz="3200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00FF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US" sz="3200" b="1" dirty="0" smtClean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00FF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r>
                  <a:rPr lang="en-US" sz="3600" dirty="0">
                    <a:solidFill>
                      <a:srgbClr val="0000FF"/>
                    </a:solidFill>
                  </a:rPr>
                  <a:t> 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           </a:t>
                </a:r>
                <a:r>
                  <a:rPr lang="en-US" sz="3600" b="1" dirty="0" smtClean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600" dirty="0" smtClean="0">
                  <a:solidFill>
                    <a:srgbClr val="0000FF"/>
                  </a:solidFill>
                </a:endParaRPr>
              </a:p>
              <a:p>
                <a:r>
                  <a:rPr lang="en-US" sz="3600" dirty="0">
                    <a:solidFill>
                      <a:srgbClr val="0000FF"/>
                    </a:solidFill>
                  </a:rPr>
                  <a:t> 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           </a:t>
                </a:r>
                <a:r>
                  <a:rPr lang="en-US" sz="3600" b="1" dirty="0">
                    <a:solidFill>
                      <a:srgbClr val="0000FF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00FF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solidFill>
                      <a:srgbClr val="0000FF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solidFill>
                      <a:srgbClr val="0000FF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600" dirty="0">
                  <a:solidFill>
                    <a:srgbClr val="0000FF"/>
                  </a:solidFill>
                </a:endParaRPr>
              </a:p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            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=0+0+2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rgbClr val="0000FF"/>
                  </a:solidFill>
                </a:endParaRPr>
              </a:p>
              <a:p>
                <a:r>
                  <a:rPr lang="en-US" sz="2800" dirty="0">
                    <a:solidFill>
                      <a:srgbClr val="0000FF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0000FF"/>
                    </a:solidFill>
                  </a:rPr>
                  <a:t>          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rgbClr val="0000FF"/>
                  </a:solidFill>
                </a:endParaRPr>
              </a:p>
              <a:p>
                <a:r>
                  <a:rPr lang="en-US" sz="2800" dirty="0" smtClean="0">
                    <a:solidFill>
                      <a:srgbClr val="0000FF"/>
                    </a:solidFill>
                  </a:rPr>
                  <a:t>             </a:t>
                </a:r>
                <a:r>
                  <a:rPr lang="ar-AE" sz="3200" dirty="0" smtClean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؞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a+b-c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0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56" y="2743629"/>
                <a:ext cx="8981037" cy="3239861"/>
              </a:xfrm>
              <a:prstGeom prst="rect">
                <a:avLst/>
              </a:prstGeom>
              <a:blipFill rotWithShape="0">
                <a:blip r:embed="rId4"/>
                <a:stretch>
                  <a:fillRect l="-2030" t="-2421" b="-2421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263999" y="5371513"/>
            <a:ext cx="3424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</a:rPr>
              <a:t>দেখানো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</a:rPr>
              <a:t>হলো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" name="Curved Down Ribbon 1"/>
          <p:cNvSpPr/>
          <p:nvPr/>
        </p:nvSpPr>
        <p:spPr>
          <a:xfrm>
            <a:off x="1855960" y="651849"/>
            <a:ext cx="8057584" cy="535678"/>
          </a:xfrm>
          <a:prstGeom prst="ellipseRibbon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>
                <a:solidFill>
                  <a:srgbClr val="FF0000"/>
                </a:solidFill>
              </a:rPr>
              <a:t>সমস্যা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6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99097" y="1919179"/>
            <a:ext cx="4355433" cy="48126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FF0000"/>
                </a:solidFill>
              </a:rPr>
              <a:t>সমাধান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2277" y="2421931"/>
            <a:ext cx="9480223" cy="523220"/>
          </a:xfrm>
          <a:prstGeom prst="rect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solidFill>
                  <a:srgbClr val="002060"/>
                </a:solidFill>
              </a:rPr>
              <a:t>দেওয়া আছে</a:t>
            </a:r>
            <a:r>
              <a:rPr lang="bn-IN" sz="2800" b="1" dirty="0" smtClean="0">
                <a:solidFill>
                  <a:srgbClr val="002060"/>
                </a:solidFill>
              </a:rPr>
              <a:t>,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x=</a:t>
            </a:r>
            <a:r>
              <a:rPr lang="en-US" sz="2800" b="1" dirty="0" err="1">
                <a:solidFill>
                  <a:srgbClr val="C00000"/>
                </a:solidFill>
              </a:rPr>
              <a:t>a+b+c</a:t>
            </a:r>
            <a:r>
              <a:rPr lang="en-US" sz="2800" b="1" dirty="0">
                <a:solidFill>
                  <a:srgbClr val="C00000"/>
                </a:solidFill>
              </a:rPr>
              <a:t>, y=a-b-c, z=</a:t>
            </a:r>
            <a:r>
              <a:rPr lang="en-US" sz="2800" b="1" dirty="0" err="1">
                <a:solidFill>
                  <a:srgbClr val="C00000"/>
                </a:solidFill>
              </a:rPr>
              <a:t>b-c+a</a:t>
            </a:r>
            <a:r>
              <a:rPr lang="bn-IN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bn-IN" sz="2800" b="1" i="1" dirty="0" smtClean="0">
              <a:solidFill>
                <a:srgbClr val="002060"/>
              </a:solidFill>
              <a:latin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9378" y="1470051"/>
            <a:ext cx="9478978" cy="400110"/>
          </a:xfrm>
          <a:prstGeom prst="rect">
            <a:avLst/>
          </a:prstGeom>
          <a:solidFill>
            <a:srgbClr val="00B0F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b="1" dirty="0" smtClean="0">
                <a:solidFill>
                  <a:srgbClr val="C00000"/>
                </a:solidFill>
              </a:rPr>
              <a:t>যদি</a:t>
            </a:r>
            <a:r>
              <a:rPr lang="en-US" sz="2000" b="1" dirty="0" smtClean="0">
                <a:solidFill>
                  <a:srgbClr val="C00000"/>
                </a:solidFill>
              </a:rPr>
              <a:t> x=</a:t>
            </a:r>
            <a:r>
              <a:rPr lang="en-US" sz="2000" b="1" dirty="0" err="1" smtClean="0">
                <a:solidFill>
                  <a:srgbClr val="C00000"/>
                </a:solidFill>
              </a:rPr>
              <a:t>a+b+c</a:t>
            </a:r>
            <a:r>
              <a:rPr lang="en-US" sz="2000" b="1" dirty="0" smtClean="0">
                <a:solidFill>
                  <a:srgbClr val="C00000"/>
                </a:solidFill>
              </a:rPr>
              <a:t>, y=a-b-c, z=</a:t>
            </a:r>
            <a:r>
              <a:rPr lang="en-US" sz="2000" b="1" dirty="0" err="1" smtClean="0">
                <a:solidFill>
                  <a:srgbClr val="C00000"/>
                </a:solidFill>
              </a:rPr>
              <a:t>b-c+a</a:t>
            </a:r>
            <a:r>
              <a:rPr lang="bn-IN" sz="2000" b="1" dirty="0" smtClean="0">
                <a:solidFill>
                  <a:srgbClr val="C00000"/>
                </a:solidFill>
              </a:rPr>
              <a:t>  </a:t>
            </a:r>
            <a:r>
              <a:rPr lang="bn-IN" b="1" dirty="0" smtClean="0">
                <a:solidFill>
                  <a:srgbClr val="C00000"/>
                </a:solidFill>
              </a:rPr>
              <a:t>হয়, তবে দেখাও যে</a:t>
            </a:r>
            <a:r>
              <a:rPr lang="bn-IN" sz="2000" b="1" dirty="0" smtClean="0">
                <a:solidFill>
                  <a:srgbClr val="C00000"/>
                </a:solidFill>
              </a:rPr>
              <a:t>, </a:t>
            </a:r>
            <a:r>
              <a:rPr lang="en-SG" sz="2000" b="1" dirty="0" err="1" smtClean="0">
                <a:solidFill>
                  <a:srgbClr val="C00000"/>
                </a:solidFill>
              </a:rPr>
              <a:t>x-y+z</a:t>
            </a:r>
            <a:r>
              <a:rPr lang="en-US" sz="2000" b="1" dirty="0" smtClean="0">
                <a:solidFill>
                  <a:srgbClr val="C00000"/>
                </a:solidFill>
              </a:rPr>
              <a:t>=a+3b+c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6539" y="2972740"/>
            <a:ext cx="9451818" cy="286232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ar-AE" sz="28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؞</a:t>
            </a:r>
            <a:r>
              <a:rPr lang="en-US" sz="2800" b="1" dirty="0" err="1" smtClean="0">
                <a:solidFill>
                  <a:srgbClr val="0000FF"/>
                </a:solidFill>
              </a:rPr>
              <a:t>x-y+z</a:t>
            </a:r>
            <a:r>
              <a:rPr lang="en-US" sz="2800" b="1" dirty="0" smtClean="0">
                <a:solidFill>
                  <a:srgbClr val="0000FF"/>
                </a:solidFill>
              </a:rPr>
              <a:t>=(</a:t>
            </a:r>
            <a:r>
              <a:rPr lang="en-US" sz="2800" b="1" dirty="0" err="1" smtClean="0">
                <a:solidFill>
                  <a:srgbClr val="0000FF"/>
                </a:solidFill>
              </a:rPr>
              <a:t>a+b+c</a:t>
            </a:r>
            <a:r>
              <a:rPr lang="en-US" sz="2800" b="1" dirty="0" smtClean="0">
                <a:solidFill>
                  <a:srgbClr val="0000FF"/>
                </a:solidFill>
              </a:rPr>
              <a:t>)-(a-b-c)+(</a:t>
            </a:r>
            <a:r>
              <a:rPr lang="en-US" sz="2800" b="1" dirty="0" err="1" smtClean="0">
                <a:solidFill>
                  <a:srgbClr val="0000FF"/>
                </a:solidFill>
              </a:rPr>
              <a:t>b-c+a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          </a:t>
            </a:r>
            <a:r>
              <a:rPr lang="en-US" sz="2800" b="1" dirty="0" smtClean="0">
                <a:solidFill>
                  <a:srgbClr val="002060"/>
                </a:solidFill>
              </a:rPr>
              <a:t>=</a:t>
            </a:r>
            <a:r>
              <a:rPr lang="en-US" sz="2800" b="1" dirty="0" err="1" smtClean="0">
                <a:solidFill>
                  <a:srgbClr val="002060"/>
                </a:solidFill>
              </a:rPr>
              <a:t>a+b+c-a+b+c+b-c+a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          </a:t>
            </a:r>
            <a:r>
              <a:rPr lang="en-US" sz="2800" b="1" dirty="0" smtClean="0">
                <a:solidFill>
                  <a:srgbClr val="0000FF"/>
                </a:solidFill>
              </a:rPr>
              <a:t>=</a:t>
            </a:r>
            <a:r>
              <a:rPr lang="en-US" sz="2800" b="1" dirty="0" err="1" smtClean="0">
                <a:solidFill>
                  <a:srgbClr val="0000FF"/>
                </a:solidFill>
              </a:rPr>
              <a:t>a+a-a+b+b+b+c+c-c</a:t>
            </a:r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  <a:r>
              <a:rPr lang="en-US" sz="2800" b="1" dirty="0" smtClean="0">
                <a:solidFill>
                  <a:srgbClr val="002060"/>
                </a:solidFill>
              </a:rPr>
              <a:t>=2a-a+3b+2c-c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          </a:t>
            </a:r>
            <a:r>
              <a:rPr lang="en-US" sz="2800" b="1" dirty="0" smtClean="0">
                <a:solidFill>
                  <a:srgbClr val="0000FF"/>
                </a:solidFill>
              </a:rPr>
              <a:t>=a+3b+c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             </a:t>
            </a:r>
            <a:r>
              <a:rPr lang="ar-AE" sz="3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؞</a:t>
            </a:r>
            <a:r>
              <a:rPr lang="en-US" sz="3200" b="1" dirty="0" err="1" smtClean="0">
                <a:solidFill>
                  <a:srgbClr val="002060"/>
                </a:solidFill>
              </a:rPr>
              <a:t>x-y+z</a:t>
            </a:r>
            <a:r>
              <a:rPr lang="en-US" sz="3200" b="1" dirty="0" smtClean="0">
                <a:solidFill>
                  <a:srgbClr val="002060"/>
                </a:solidFill>
              </a:rPr>
              <a:t>=a+3b+c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2807" y="5184477"/>
            <a:ext cx="3424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561428"/>
                </a:solidFill>
              </a:rPr>
              <a:t>(</a:t>
            </a:r>
            <a:r>
              <a:rPr lang="en-US" sz="3200" b="1" dirty="0" err="1">
                <a:solidFill>
                  <a:srgbClr val="561428"/>
                </a:solidFill>
              </a:rPr>
              <a:t>দেখানো</a:t>
            </a:r>
            <a:r>
              <a:rPr lang="en-US" sz="3200" b="1" dirty="0">
                <a:solidFill>
                  <a:srgbClr val="561428"/>
                </a:solidFill>
              </a:rPr>
              <a:t> </a:t>
            </a:r>
            <a:r>
              <a:rPr lang="en-US" sz="3200" b="1" dirty="0" err="1">
                <a:solidFill>
                  <a:srgbClr val="561428"/>
                </a:solidFill>
              </a:rPr>
              <a:t>হলো</a:t>
            </a:r>
            <a:r>
              <a:rPr lang="en-US" sz="3200" b="1" dirty="0">
                <a:solidFill>
                  <a:srgbClr val="561428"/>
                </a:solidFill>
              </a:rPr>
              <a:t>)</a:t>
            </a:r>
          </a:p>
        </p:txBody>
      </p:sp>
      <p:sp>
        <p:nvSpPr>
          <p:cNvPr id="2" name="Curved Up Ribbon 1"/>
          <p:cNvSpPr/>
          <p:nvPr/>
        </p:nvSpPr>
        <p:spPr>
          <a:xfrm>
            <a:off x="1982708" y="814810"/>
            <a:ext cx="7496269" cy="640665"/>
          </a:xfrm>
          <a:prstGeom prst="ellipseRibbon2">
            <a:avLst>
              <a:gd name="adj1" fmla="val 36305"/>
              <a:gd name="adj2" fmla="val 50000"/>
              <a:gd name="adj3" fmla="val 12500"/>
            </a:avLst>
          </a:prstGeom>
          <a:solidFill>
            <a:srgbClr val="035B0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>
                <a:solidFill>
                  <a:srgbClr val="FF0000"/>
                </a:solidFill>
              </a:rPr>
              <a:t>সমস্যা</a:t>
            </a:r>
            <a:endParaRPr lang="en-US" sz="3600"/>
          </a:p>
        </p:txBody>
      </p:sp>
      <p:sp>
        <p:nvSpPr>
          <p:cNvPr id="10" name="TextBox 9"/>
          <p:cNvSpPr txBox="1"/>
          <p:nvPr/>
        </p:nvSpPr>
        <p:spPr>
          <a:xfrm>
            <a:off x="588475" y="470780"/>
            <a:ext cx="11018068" cy="594812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9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883</TotalTime>
  <Words>364</Words>
  <Application>Microsoft Office PowerPoint</Application>
  <PresentationFormat>Widescreen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Tahoma</vt:lpstr>
      <vt:lpstr>Vrinda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129</cp:revision>
  <dcterms:created xsi:type="dcterms:W3CDTF">2020-10-30T10:56:25Z</dcterms:created>
  <dcterms:modified xsi:type="dcterms:W3CDTF">2020-11-19T11:44:47Z</dcterms:modified>
</cp:coreProperties>
</file>