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4" r:id="rId2"/>
    <p:sldId id="278" r:id="rId3"/>
    <p:sldId id="274" r:id="rId4"/>
    <p:sldId id="273" r:id="rId5"/>
    <p:sldId id="272" r:id="rId6"/>
    <p:sldId id="260" r:id="rId7"/>
    <p:sldId id="259" r:id="rId8"/>
    <p:sldId id="269" r:id="rId9"/>
    <p:sldId id="270" r:id="rId10"/>
    <p:sldId id="256" r:id="rId11"/>
    <p:sldId id="257" r:id="rId12"/>
    <p:sldId id="258" r:id="rId13"/>
    <p:sldId id="280" r:id="rId14"/>
    <p:sldId id="268" r:id="rId15"/>
    <p:sldId id="281" r:id="rId16"/>
    <p:sldId id="282" r:id="rId17"/>
    <p:sldId id="283" r:id="rId18"/>
    <p:sldId id="266" r:id="rId19"/>
    <p:sldId id="26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11/19/2020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11/19/2020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11/19/2020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11/19/2020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9650" y="685800"/>
            <a:ext cx="7239000" cy="2123658"/>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6600" dirty="0" smtClean="0"/>
              <a:t>Welcome to the </a:t>
            </a:r>
            <a:r>
              <a:rPr lang="en-US" sz="6600" dirty="0" smtClean="0"/>
              <a:t>Class</a:t>
            </a:r>
            <a:endParaRPr lang="en-US" sz="66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3276600"/>
            <a:ext cx="7239000" cy="2438400"/>
          </a:xfrm>
          <a:prstGeom prst="rect">
            <a:avLst/>
          </a:prstGeom>
          <a:ln>
            <a:solidFill>
              <a:srgbClr val="FF0000"/>
            </a:solidFill>
          </a:ln>
        </p:spPr>
      </p:pic>
    </p:spTree>
    <p:extLst>
      <p:ext uri="{BB962C8B-B14F-4D97-AF65-F5344CB8AC3E}">
        <p14:creationId xmlns:p14="http://schemas.microsoft.com/office/powerpoint/2010/main" val="1634774193"/>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7674" y="560368"/>
            <a:ext cx="8334375" cy="954107"/>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B. Today you will read about the mystic poet </a:t>
            </a:r>
            <a:r>
              <a:rPr lang="en-US" sz="2800" b="1" dirty="0" err="1" smtClean="0">
                <a:latin typeface="Times New Roman" pitchFamily="18" charset="0"/>
                <a:cs typeface="Times New Roman" pitchFamily="18" charset="0"/>
              </a:rPr>
              <a:t>Hason</a:t>
            </a:r>
            <a:r>
              <a:rPr lang="en-US" sz="2800" b="1" dirty="0" smtClean="0">
                <a:latin typeface="Times New Roman" pitchFamily="18" charset="0"/>
                <a:cs typeface="Times New Roman" pitchFamily="18" charset="0"/>
              </a:rPr>
              <a:t> Raja. Read the text:</a:t>
            </a:r>
            <a:endParaRPr lang="en-US" sz="2800" b="1" dirty="0">
              <a:latin typeface="Times New Roman" pitchFamily="18" charset="0"/>
              <a:cs typeface="Times New Roman" pitchFamily="18" charset="0"/>
            </a:endParaRPr>
          </a:p>
        </p:txBody>
      </p:sp>
      <p:sp>
        <p:nvSpPr>
          <p:cNvPr id="4" name="TextBox 3"/>
          <p:cNvSpPr txBox="1"/>
          <p:nvPr/>
        </p:nvSpPr>
        <p:spPr>
          <a:xfrm>
            <a:off x="347661" y="1524000"/>
            <a:ext cx="8458200" cy="4401205"/>
          </a:xfrm>
          <a:prstGeom prst="rect">
            <a:avLst/>
          </a:prstGeom>
          <a:noFill/>
        </p:spPr>
        <p:txBody>
          <a:bodyPr wrap="square" rtlCol="0">
            <a:spAutoFit/>
          </a:bodyPr>
          <a:lstStyle/>
          <a:p>
            <a:pPr algn="just"/>
            <a:r>
              <a:rPr lang="en-US" sz="2800" dirty="0" smtClean="0">
                <a:latin typeface="Times New Roman" pitchFamily="18" charset="0"/>
                <a:cs typeface="Times New Roman" pitchFamily="18" charset="0"/>
              </a:rPr>
              <a:t>The above pictures are of the three well – known mystic bards of Bangladesh. They are famous in Bangladesh and in other countries too. They are </a:t>
            </a:r>
            <a:r>
              <a:rPr lang="en-US" sz="2800" dirty="0" err="1" smtClean="0">
                <a:latin typeface="Times New Roman" pitchFamily="18" charset="0"/>
                <a:cs typeface="Times New Roman" pitchFamily="18" charset="0"/>
              </a:rPr>
              <a:t>Lalon</a:t>
            </a:r>
            <a:r>
              <a:rPr lang="en-US" sz="2800" dirty="0" smtClean="0">
                <a:latin typeface="Times New Roman" pitchFamily="18" charset="0"/>
                <a:cs typeface="Times New Roman" pitchFamily="18" charset="0"/>
              </a:rPr>
              <a:t> Shah, </a:t>
            </a:r>
            <a:r>
              <a:rPr lang="en-US" sz="2800" dirty="0" err="1" smtClean="0">
                <a:latin typeface="Times New Roman" pitchFamily="18" charset="0"/>
                <a:cs typeface="Times New Roman" pitchFamily="18" charset="0"/>
              </a:rPr>
              <a:t>Hason</a:t>
            </a:r>
            <a:r>
              <a:rPr lang="en-US" sz="2800" dirty="0" smtClean="0">
                <a:latin typeface="Times New Roman" pitchFamily="18" charset="0"/>
                <a:cs typeface="Times New Roman" pitchFamily="18" charset="0"/>
              </a:rPr>
              <a:t> Raja and </a:t>
            </a:r>
            <a:r>
              <a:rPr lang="en-US" sz="2800" dirty="0" err="1" smtClean="0">
                <a:latin typeface="Times New Roman" pitchFamily="18" charset="0"/>
                <a:cs typeface="Times New Roman" pitchFamily="18" charset="0"/>
              </a:rPr>
              <a:t>Sha</a:t>
            </a:r>
            <a:r>
              <a:rPr lang="en-US" sz="2800" dirty="0" smtClean="0">
                <a:latin typeface="Times New Roman" pitchFamily="18" charset="0"/>
                <a:cs typeface="Times New Roman" pitchFamily="18" charset="0"/>
              </a:rPr>
              <a:t> Abdul </a:t>
            </a:r>
            <a:r>
              <a:rPr lang="en-US" sz="2800" dirty="0" err="1" smtClean="0">
                <a:latin typeface="Times New Roman" pitchFamily="18" charset="0"/>
                <a:cs typeface="Times New Roman" pitchFamily="18" charset="0"/>
              </a:rPr>
              <a:t>Karim</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A bard is one who writes poems and songs. And a mystic is one who tries to search the Truth and become united with God through prayer and meditation . All there bards wrote poems and songs to express their deep thoughts and feelings about God, life and love for man.</a:t>
            </a: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77549838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381000"/>
            <a:ext cx="8305800" cy="954107"/>
          </a:xfrm>
          <a:prstGeom prst="rect">
            <a:avLst/>
          </a:prstGeom>
          <a:noFill/>
        </p:spPr>
        <p:txBody>
          <a:bodyPr wrap="square" rtlCol="0">
            <a:spAutoFit/>
          </a:bodyPr>
          <a:lstStyle/>
          <a:p>
            <a:pPr algn="just"/>
            <a:r>
              <a:rPr lang="en-US" sz="2800" dirty="0" err="1" smtClean="0">
                <a:latin typeface="Times New Roman" pitchFamily="18" charset="0"/>
                <a:cs typeface="Times New Roman" pitchFamily="18" charset="0"/>
              </a:rPr>
              <a:t>Hason</a:t>
            </a:r>
            <a:r>
              <a:rPr lang="en-US" sz="2800" dirty="0" smtClean="0">
                <a:latin typeface="Times New Roman" pitchFamily="18" charset="0"/>
                <a:cs typeface="Times New Roman" pitchFamily="18" charset="0"/>
              </a:rPr>
              <a:t> Raja was born in 1854 in  a wealthy landlord’s family in </a:t>
            </a:r>
            <a:r>
              <a:rPr lang="en-US" sz="2800" dirty="0" err="1" smtClean="0">
                <a:latin typeface="Times New Roman" pitchFamily="18" charset="0"/>
                <a:cs typeface="Times New Roman" pitchFamily="18" charset="0"/>
              </a:rPr>
              <a:t>Sylhet</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2" name="Rectangle 1"/>
          <p:cNvSpPr/>
          <p:nvPr/>
        </p:nvSpPr>
        <p:spPr>
          <a:xfrm>
            <a:off x="381000" y="2908995"/>
            <a:ext cx="8001000" cy="2677656"/>
          </a:xfrm>
          <a:prstGeom prst="rect">
            <a:avLst/>
          </a:prstGeom>
        </p:spPr>
        <p:txBody>
          <a:bodyPr wrap="square">
            <a:spAutoFit/>
          </a:bodyPr>
          <a:lstStyle/>
          <a:p>
            <a:pPr algn="just"/>
            <a:r>
              <a:rPr lang="en-US" sz="2800" dirty="0" smtClean="0">
                <a:latin typeface="Times New Roman" pitchFamily="18" charset="0"/>
                <a:cs typeface="Times New Roman" pitchFamily="18" charset="0"/>
              </a:rPr>
              <a:t>He </a:t>
            </a:r>
            <a:r>
              <a:rPr lang="en-US" sz="2800" dirty="0">
                <a:latin typeface="Times New Roman" pitchFamily="18" charset="0"/>
                <a:cs typeface="Times New Roman" pitchFamily="18" charset="0"/>
              </a:rPr>
              <a:t>had everything- money , comfort and pleasure. At one time he understood that all these are meaningless. He gave away all of his properties. He started to think deeply about the Creator, about life, death and mankind. </a:t>
            </a:r>
            <a:r>
              <a:rPr lang="en-US" sz="2800" dirty="0" err="1">
                <a:latin typeface="Times New Roman" pitchFamily="18" charset="0"/>
                <a:cs typeface="Times New Roman" pitchFamily="18" charset="0"/>
              </a:rPr>
              <a:t>Hason</a:t>
            </a:r>
            <a:r>
              <a:rPr lang="en-US" sz="2800" dirty="0">
                <a:latin typeface="Times New Roman" pitchFamily="18" charset="0"/>
                <a:cs typeface="Times New Roman" pitchFamily="18" charset="0"/>
              </a:rPr>
              <a:t> Raja wrote a lot of  songs, perhaps about a  thousand in number</a:t>
            </a:r>
          </a:p>
        </p:txBody>
      </p:sp>
      <p:sp>
        <p:nvSpPr>
          <p:cNvPr id="4" name="Rectangle 3"/>
          <p:cNvSpPr/>
          <p:nvPr/>
        </p:nvSpPr>
        <p:spPr>
          <a:xfrm>
            <a:off x="476250" y="1510927"/>
            <a:ext cx="5695950" cy="1384995"/>
          </a:xfrm>
          <a:prstGeom prst="rect">
            <a:avLst/>
          </a:prstGeom>
        </p:spPr>
        <p:txBody>
          <a:bodyPr wrap="square">
            <a:spAutoFit/>
          </a:bodyPr>
          <a:lstStyle/>
          <a:p>
            <a:pPr algn="just"/>
            <a:r>
              <a:rPr lang="en-US" sz="2800" dirty="0">
                <a:latin typeface="Times New Roman" pitchFamily="18" charset="0"/>
                <a:cs typeface="Times New Roman" pitchFamily="18" charset="0"/>
              </a:rPr>
              <a:t>He did not receive much formal education. In his youth, he led a life of luxury. </a:t>
            </a:r>
            <a:endParaRPr lang="en-US" sz="2800" dirty="0"/>
          </a:p>
        </p:txBody>
      </p:sp>
      <p:pic>
        <p:nvPicPr>
          <p:cNvPr id="6146" name="Picture 2" descr="C:\Users\user\Downloads\hason raj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867578"/>
            <a:ext cx="1581150" cy="2028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479024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458200" cy="5693866"/>
          </a:xfrm>
          <a:prstGeom prst="rect">
            <a:avLst/>
          </a:prstGeom>
          <a:noFill/>
        </p:spPr>
        <p:txBody>
          <a:bodyPr wrap="square" rtlCol="0">
            <a:spAutoFit/>
          </a:bodyPr>
          <a:lstStyle/>
          <a:p>
            <a:pPr algn="just"/>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His book called ‘</a:t>
            </a:r>
            <a:r>
              <a:rPr lang="en-US" sz="2800" dirty="0" err="1">
                <a:latin typeface="Times New Roman" pitchFamily="18" charset="0"/>
                <a:cs typeface="Times New Roman" pitchFamily="18" charset="0"/>
              </a:rPr>
              <a:t>Hason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Udash</a:t>
            </a:r>
            <a:r>
              <a:rPr lang="en-US" sz="2800" dirty="0">
                <a:latin typeface="Times New Roman" pitchFamily="18" charset="0"/>
                <a:cs typeface="Times New Roman" pitchFamily="18" charset="0"/>
              </a:rPr>
              <a:t>’ was published in 1906. The book had 206 songs in it. In his songs </a:t>
            </a:r>
            <a:r>
              <a:rPr lang="en-US" sz="2800" dirty="0" err="1">
                <a:latin typeface="Times New Roman" pitchFamily="18" charset="0"/>
                <a:cs typeface="Times New Roman" pitchFamily="18" charset="0"/>
              </a:rPr>
              <a:t>Hason</a:t>
            </a:r>
            <a:r>
              <a:rPr lang="en-US" sz="2800" dirty="0">
                <a:latin typeface="Times New Roman" pitchFamily="18" charset="0"/>
                <a:cs typeface="Times New Roman" pitchFamily="18" charset="0"/>
              </a:rPr>
              <a:t> called himself ‘Crazy </a:t>
            </a:r>
            <a:r>
              <a:rPr lang="en-US" sz="2800" dirty="0" err="1">
                <a:latin typeface="Times New Roman" pitchFamily="18" charset="0"/>
                <a:cs typeface="Times New Roman" pitchFamily="18" charset="0"/>
              </a:rPr>
              <a:t>Hason</a:t>
            </a:r>
            <a:r>
              <a:rPr lang="en-US" sz="2800" dirty="0">
                <a:latin typeface="Times New Roman" pitchFamily="18" charset="0"/>
                <a:cs typeface="Times New Roman" pitchFamily="18" charset="0"/>
              </a:rPr>
              <a:t> Raja’ or the ‘</a:t>
            </a:r>
            <a:r>
              <a:rPr lang="en-US" sz="2800" dirty="0" err="1">
                <a:latin typeface="Times New Roman" pitchFamily="18" charset="0"/>
                <a:cs typeface="Times New Roman" pitchFamily="18" charset="0"/>
              </a:rPr>
              <a:t>Pagla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Hason</a:t>
            </a:r>
            <a:r>
              <a:rPr lang="en-US" sz="2800" dirty="0">
                <a:latin typeface="Times New Roman" pitchFamily="18" charset="0"/>
                <a:cs typeface="Times New Roman" pitchFamily="18" charset="0"/>
              </a:rPr>
              <a:t> Raja’. A volume called ‘</a:t>
            </a:r>
            <a:r>
              <a:rPr lang="en-US" sz="2800" dirty="0" err="1">
                <a:latin typeface="Times New Roman" pitchFamily="18" charset="0"/>
                <a:cs typeface="Times New Roman" pitchFamily="18" charset="0"/>
              </a:rPr>
              <a:t>Hason</a:t>
            </a:r>
            <a:r>
              <a:rPr lang="en-US" sz="2800" dirty="0">
                <a:latin typeface="Times New Roman" pitchFamily="18" charset="0"/>
                <a:cs typeface="Times New Roman" pitchFamily="18" charset="0"/>
              </a:rPr>
              <a:t> Raja </a:t>
            </a:r>
            <a:r>
              <a:rPr lang="en-US" sz="2800" dirty="0" err="1">
                <a:latin typeface="Times New Roman" pitchFamily="18" charset="0"/>
                <a:cs typeface="Times New Roman" pitchFamily="18" charset="0"/>
              </a:rPr>
              <a:t>Samargra</a:t>
            </a:r>
            <a:r>
              <a:rPr lang="en-US" sz="2800" dirty="0">
                <a:latin typeface="Times New Roman" pitchFamily="18" charset="0"/>
                <a:cs typeface="Times New Roman" pitchFamily="18" charset="0"/>
              </a:rPr>
              <a:t>’ (Complete Works of </a:t>
            </a:r>
            <a:r>
              <a:rPr lang="en-US" sz="2800" dirty="0" err="1">
                <a:latin typeface="Times New Roman" pitchFamily="18" charset="0"/>
                <a:cs typeface="Times New Roman" pitchFamily="18" charset="0"/>
              </a:rPr>
              <a:t>Hason</a:t>
            </a:r>
            <a:r>
              <a:rPr lang="en-US" sz="2800" dirty="0">
                <a:latin typeface="Times New Roman" pitchFamily="18" charset="0"/>
                <a:cs typeface="Times New Roman" pitchFamily="18" charset="0"/>
              </a:rPr>
              <a:t> Raja) was also published. The book contained 500 poems and songs. Some of the songs were written by the poet in Hindi</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just"/>
            <a:r>
              <a:rPr lang="en-US" sz="2800" dirty="0" err="1" smtClean="0">
                <a:latin typeface="Times New Roman" pitchFamily="18" charset="0"/>
                <a:cs typeface="Times New Roman" pitchFamily="18" charset="0"/>
              </a:rPr>
              <a:t>Hason</a:t>
            </a:r>
            <a:r>
              <a:rPr lang="en-US" sz="2800" dirty="0" smtClean="0">
                <a:latin typeface="Times New Roman" pitchFamily="18" charset="0"/>
                <a:cs typeface="Times New Roman" pitchFamily="18" charset="0"/>
              </a:rPr>
              <a:t> Raja’s songs were always popular in </a:t>
            </a:r>
            <a:r>
              <a:rPr lang="en-US" sz="2800" dirty="0" err="1" smtClean="0">
                <a:latin typeface="Times New Roman" pitchFamily="18" charset="0"/>
                <a:cs typeface="Times New Roman" pitchFamily="18" charset="0"/>
              </a:rPr>
              <a:t>Sylhet</a:t>
            </a:r>
            <a:r>
              <a:rPr lang="en-US" sz="2800" dirty="0" smtClean="0">
                <a:latin typeface="Times New Roman" pitchFamily="18" charset="0"/>
                <a:cs typeface="Times New Roman" pitchFamily="18" charset="0"/>
              </a:rPr>
              <a:t>. But very soon they spread all over Bangladesh and beyond. In India’s West Bengal, some eminent folk singers made </a:t>
            </a:r>
            <a:r>
              <a:rPr lang="en-US" sz="2800" dirty="0" err="1" smtClean="0">
                <a:latin typeface="Times New Roman" pitchFamily="18" charset="0"/>
                <a:cs typeface="Times New Roman" pitchFamily="18" charset="0"/>
              </a:rPr>
              <a:t>Hason’s</a:t>
            </a:r>
            <a:r>
              <a:rPr lang="en-US" sz="2800" dirty="0" smtClean="0">
                <a:latin typeface="Times New Roman" pitchFamily="18" charset="0"/>
                <a:cs typeface="Times New Roman" pitchFamily="18" charset="0"/>
              </a:rPr>
              <a:t> songs popular. When you grow older, you will learn more about this great mystic poet through reading and listening to his songs.</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61964921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533400"/>
            <a:ext cx="4953000" cy="923330"/>
          </a:xfrm>
          <a:prstGeom prst="rect">
            <a:avLst/>
          </a:prstGeom>
          <a:solidFill>
            <a:srgbClr val="00B0F0"/>
          </a:solidFill>
        </p:spPr>
        <p:txBody>
          <a:bodyPr wrap="square" rtlCol="0">
            <a:spAutoFit/>
          </a:bodyPr>
          <a:lstStyle/>
          <a:p>
            <a:pPr algn="ctr"/>
            <a:r>
              <a:rPr lang="en-US" sz="5400" dirty="0" smtClean="0">
                <a:latin typeface="Times New Roman" pitchFamily="18" charset="0"/>
                <a:cs typeface="Times New Roman" pitchFamily="18" charset="0"/>
              </a:rPr>
              <a:t>Individual work</a:t>
            </a:r>
            <a:endParaRPr lang="en-US" sz="5400" dirty="0">
              <a:latin typeface="Times New Roman" pitchFamily="18" charset="0"/>
              <a:cs typeface="Times New Roman" pitchFamily="18" charset="0"/>
            </a:endParaRPr>
          </a:p>
        </p:txBody>
      </p:sp>
      <p:sp>
        <p:nvSpPr>
          <p:cNvPr id="3" name="TextBox 2"/>
          <p:cNvSpPr txBox="1"/>
          <p:nvPr/>
        </p:nvSpPr>
        <p:spPr>
          <a:xfrm>
            <a:off x="752475" y="2057400"/>
            <a:ext cx="7239000" cy="2800767"/>
          </a:xfrm>
          <a:prstGeom prst="rect">
            <a:avLst/>
          </a:prstGeom>
          <a:noFill/>
          <a:ln>
            <a:solidFill>
              <a:schemeClr val="accent2">
                <a:lumMod val="20000"/>
                <a:lumOff val="80000"/>
              </a:schemeClr>
            </a:solidFill>
          </a:ln>
        </p:spPr>
        <p:txBody>
          <a:bodyPr wrap="square" rtlCol="0">
            <a:spAutoFit/>
          </a:bodyPr>
          <a:lstStyle/>
          <a:p>
            <a:pPr algn="just"/>
            <a:r>
              <a:rPr lang="en-US" sz="4400" dirty="0" smtClean="0">
                <a:latin typeface="Times New Roman" pitchFamily="18" charset="0"/>
                <a:cs typeface="Times New Roman" pitchFamily="18" charset="0"/>
              </a:rPr>
              <a:t>B1: </a:t>
            </a:r>
            <a:r>
              <a:rPr lang="en-US" sz="4400" dirty="0" err="1" smtClean="0">
                <a:latin typeface="Times New Roman" pitchFamily="18" charset="0"/>
                <a:cs typeface="Times New Roman" pitchFamily="18" charset="0"/>
              </a:rPr>
              <a:t>Practise</a:t>
            </a:r>
            <a:r>
              <a:rPr lang="en-US" sz="4400" dirty="0" smtClean="0">
                <a:latin typeface="Times New Roman" pitchFamily="18" charset="0"/>
                <a:cs typeface="Times New Roman" pitchFamily="18" charset="0"/>
              </a:rPr>
              <a:t> reading the passage loudly giving proper attention to pronunciation, pause and intonation.</a:t>
            </a:r>
            <a:endParaRPr lang="en-US" sz="4400" dirty="0">
              <a:latin typeface="Times New Roman" pitchFamily="18" charset="0"/>
              <a:cs typeface="Times New Roman" pitchFamily="18" charset="0"/>
            </a:endParaRPr>
          </a:p>
        </p:txBody>
      </p:sp>
      <p:sp>
        <p:nvSpPr>
          <p:cNvPr id="5" name="TextBox 4"/>
          <p:cNvSpPr txBox="1"/>
          <p:nvPr/>
        </p:nvSpPr>
        <p:spPr>
          <a:xfrm>
            <a:off x="533400" y="5029200"/>
            <a:ext cx="8000999" cy="954107"/>
          </a:xfrm>
          <a:prstGeom prst="rect">
            <a:avLst/>
          </a:prstGeom>
          <a:solidFill>
            <a:srgbClr val="FFC000"/>
          </a:solidFill>
        </p:spPr>
        <p:txBody>
          <a:bodyPr wrap="square" rtlCol="0">
            <a:spAutoFit/>
          </a:bodyPr>
          <a:lstStyle/>
          <a:p>
            <a:r>
              <a:rPr lang="en-US" sz="2800" dirty="0" smtClean="0">
                <a:latin typeface="Times New Roman" pitchFamily="18" charset="0"/>
                <a:cs typeface="Times New Roman" pitchFamily="18" charset="0"/>
              </a:rPr>
              <a:t>Individually the students will read the text </a:t>
            </a:r>
            <a:r>
              <a:rPr lang="en-US" sz="2800" dirty="0" err="1" smtClean="0">
                <a:latin typeface="Times New Roman" pitchFamily="18" charset="0"/>
                <a:cs typeface="Times New Roman" pitchFamily="18" charset="0"/>
              </a:rPr>
              <a:t>fo</a:t>
            </a:r>
            <a:r>
              <a:rPr lang="en-US" sz="2800" dirty="0" smtClean="0">
                <a:latin typeface="Times New Roman" pitchFamily="18" charset="0"/>
                <a:cs typeface="Times New Roman" pitchFamily="18" charset="0"/>
              </a:rPr>
              <a:t>;;owing all items.</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68842351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7772400" cy="769441"/>
          </a:xfrm>
          <a:prstGeom prst="rect">
            <a:avLst/>
          </a:prstGeom>
          <a:solidFill>
            <a:srgbClr val="FFC000"/>
          </a:solidFill>
        </p:spPr>
        <p:txBody>
          <a:bodyPr wrap="square" rtlCol="0">
            <a:spAutoFit/>
          </a:bodyPr>
          <a:lstStyle/>
          <a:p>
            <a:r>
              <a:rPr lang="en-US" sz="4400" dirty="0" smtClean="0">
                <a:latin typeface="Times New Roman" pitchFamily="18" charset="0"/>
                <a:cs typeface="Times New Roman" pitchFamily="18" charset="0"/>
              </a:rPr>
              <a:t>B2:             Pair works</a:t>
            </a:r>
            <a:endParaRPr lang="en-US" sz="4400" dirty="0">
              <a:latin typeface="Times New Roman" pitchFamily="18" charset="0"/>
              <a:cs typeface="Times New Roman" pitchFamily="18" charset="0"/>
            </a:endParaRPr>
          </a:p>
        </p:txBody>
      </p:sp>
      <p:sp>
        <p:nvSpPr>
          <p:cNvPr id="3" name="TextBox 2"/>
          <p:cNvSpPr txBox="1"/>
          <p:nvPr/>
        </p:nvSpPr>
        <p:spPr>
          <a:xfrm>
            <a:off x="457200" y="1447800"/>
            <a:ext cx="81534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Answer the following questions:</a:t>
            </a:r>
            <a:endParaRPr lang="en-US" sz="2800" dirty="0">
              <a:latin typeface="Times New Roman" pitchFamily="18" charset="0"/>
              <a:cs typeface="Times New Roman" pitchFamily="18" charset="0"/>
            </a:endParaRPr>
          </a:p>
        </p:txBody>
      </p:sp>
      <p:sp>
        <p:nvSpPr>
          <p:cNvPr id="4" name="TextBox 3"/>
          <p:cNvSpPr txBox="1"/>
          <p:nvPr/>
        </p:nvSpPr>
        <p:spPr>
          <a:xfrm>
            <a:off x="381000" y="2133600"/>
            <a:ext cx="8229600" cy="3970318"/>
          </a:xfrm>
          <a:prstGeom prst="rect">
            <a:avLst/>
          </a:prstGeom>
          <a:noFill/>
          <a:ln>
            <a:solidFill>
              <a:schemeClr val="accent3">
                <a:lumMod val="20000"/>
                <a:lumOff val="80000"/>
              </a:schemeClr>
            </a:solidFill>
          </a:ln>
        </p:spPr>
        <p:txBody>
          <a:bodyPr wrap="square" rtlCol="0">
            <a:spAutoFit/>
          </a:bodyPr>
          <a:lstStyle/>
          <a:p>
            <a:pPr marL="342900" indent="-342900">
              <a:buAutoNum type="alphaLcPeriod"/>
            </a:pPr>
            <a:r>
              <a:rPr lang="en-US" sz="2800" dirty="0" smtClean="0">
                <a:latin typeface="Times New Roman" pitchFamily="18" charset="0"/>
                <a:cs typeface="Times New Roman" pitchFamily="18" charset="0"/>
              </a:rPr>
              <a:t>When was </a:t>
            </a:r>
            <a:r>
              <a:rPr lang="en-US" sz="2800" dirty="0" err="1" smtClean="0">
                <a:latin typeface="Times New Roman" pitchFamily="18" charset="0"/>
                <a:cs typeface="Times New Roman" pitchFamily="18" charset="0"/>
              </a:rPr>
              <a:t>Hason</a:t>
            </a:r>
            <a:r>
              <a:rPr lang="en-US" sz="2800" dirty="0" smtClean="0">
                <a:latin typeface="Times New Roman" pitchFamily="18" charset="0"/>
                <a:cs typeface="Times New Roman" pitchFamily="18" charset="0"/>
              </a:rPr>
              <a:t> Raja born?</a:t>
            </a:r>
          </a:p>
          <a:p>
            <a:pPr marL="342900" indent="-342900">
              <a:buAutoNum type="alphaLcPeriod"/>
            </a:pPr>
            <a:endParaRPr lang="en-US" sz="2800" dirty="0">
              <a:latin typeface="Times New Roman" pitchFamily="18" charset="0"/>
              <a:cs typeface="Times New Roman" pitchFamily="18" charset="0"/>
            </a:endParaRPr>
          </a:p>
          <a:p>
            <a:pPr marL="342900" indent="-342900">
              <a:buAutoNum type="alphaLcPeriod"/>
            </a:pPr>
            <a:endParaRPr lang="en-US" sz="2800" dirty="0" smtClean="0">
              <a:latin typeface="Times New Roman" pitchFamily="18" charset="0"/>
              <a:cs typeface="Times New Roman" pitchFamily="18" charset="0"/>
            </a:endParaRPr>
          </a:p>
          <a:p>
            <a:pPr marL="342900" indent="-342900">
              <a:buAutoNum type="alphaLcPeriod"/>
            </a:pPr>
            <a:r>
              <a:rPr lang="en-US" sz="2800" dirty="0" smtClean="0">
                <a:latin typeface="Times New Roman" pitchFamily="18" charset="0"/>
                <a:cs typeface="Times New Roman" pitchFamily="18" charset="0"/>
              </a:rPr>
              <a:t>Where did he come from?</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c. What was his childhood like?</a:t>
            </a:r>
            <a:endParaRPr lang="en-US" sz="2800" dirty="0">
              <a:latin typeface="Times New Roman" pitchFamily="18" charset="0"/>
              <a:cs typeface="Times New Roman" pitchFamily="18" charset="0"/>
            </a:endParaRPr>
          </a:p>
          <a:p>
            <a:pPr marL="342900" indent="-342900">
              <a:buAutoNum type="alphaLcPeriod"/>
            </a:pPr>
            <a:endParaRPr lang="en-US" sz="2800" dirty="0" smtClean="0">
              <a:latin typeface="Times New Roman" pitchFamily="18" charset="0"/>
              <a:cs typeface="Times New Roman" pitchFamily="18" charset="0"/>
            </a:endParaRPr>
          </a:p>
          <a:p>
            <a:pPr marL="342900" indent="-342900">
              <a:buAutoNum type="alphaLcPeriod"/>
            </a:pPr>
            <a:endParaRPr lang="en-US" sz="2800" dirty="0">
              <a:latin typeface="Times New Roman" pitchFamily="18" charset="0"/>
              <a:cs typeface="Times New Roman" pitchFamily="18" charset="0"/>
            </a:endParaRPr>
          </a:p>
          <a:p>
            <a:pPr marL="342900" indent="-342900">
              <a:buAutoNum type="alphaLcPeriod"/>
            </a:pPr>
            <a:endParaRPr lang="en-US" sz="2800" dirty="0">
              <a:latin typeface="Times New Roman" pitchFamily="18" charset="0"/>
              <a:cs typeface="Times New Roman" pitchFamily="18" charset="0"/>
            </a:endParaRPr>
          </a:p>
        </p:txBody>
      </p:sp>
      <p:sp>
        <p:nvSpPr>
          <p:cNvPr id="5" name="TextBox 4"/>
          <p:cNvSpPr txBox="1"/>
          <p:nvPr/>
        </p:nvSpPr>
        <p:spPr>
          <a:xfrm>
            <a:off x="533400" y="2590800"/>
            <a:ext cx="5715000" cy="523220"/>
          </a:xfrm>
          <a:prstGeom prst="rect">
            <a:avLst/>
          </a:prstGeom>
          <a:noFill/>
        </p:spPr>
        <p:txBody>
          <a:bodyPr wrap="square" rtlCol="0">
            <a:spAutoFit/>
          </a:bodyPr>
          <a:lstStyle/>
          <a:p>
            <a:r>
              <a:rPr lang="en-US" sz="2800" dirty="0" err="1" smtClean="0">
                <a:latin typeface="Times New Roman" pitchFamily="18" charset="0"/>
                <a:cs typeface="Times New Roman" pitchFamily="18" charset="0"/>
              </a:rPr>
              <a:t>Ans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Hason</a:t>
            </a:r>
            <a:r>
              <a:rPr lang="en-US" sz="2800" dirty="0" smtClean="0">
                <a:latin typeface="Times New Roman" pitchFamily="18" charset="0"/>
                <a:cs typeface="Times New Roman" pitchFamily="18" charset="0"/>
              </a:rPr>
              <a:t> Raja was born in 1854.</a:t>
            </a:r>
            <a:endParaRPr lang="en-US" sz="2800" dirty="0">
              <a:latin typeface="Times New Roman" pitchFamily="18" charset="0"/>
              <a:cs typeface="Times New Roman" pitchFamily="18" charset="0"/>
            </a:endParaRPr>
          </a:p>
        </p:txBody>
      </p:sp>
      <p:sp>
        <p:nvSpPr>
          <p:cNvPr id="6" name="TextBox 5"/>
          <p:cNvSpPr txBox="1"/>
          <p:nvPr/>
        </p:nvSpPr>
        <p:spPr>
          <a:xfrm>
            <a:off x="685800" y="3857149"/>
            <a:ext cx="4724400" cy="523220"/>
          </a:xfrm>
          <a:prstGeom prst="rect">
            <a:avLst/>
          </a:prstGeom>
          <a:noFill/>
        </p:spPr>
        <p:txBody>
          <a:bodyPr wrap="square" rtlCol="0">
            <a:spAutoFit/>
          </a:bodyPr>
          <a:lstStyle/>
          <a:p>
            <a:r>
              <a:rPr lang="en-US" sz="2800" dirty="0" err="1" smtClean="0">
                <a:latin typeface="Times New Roman" pitchFamily="18" charset="0"/>
                <a:cs typeface="Times New Roman" pitchFamily="18" charset="0"/>
              </a:rPr>
              <a:t>Ans</a:t>
            </a:r>
            <a:r>
              <a:rPr lang="en-US" sz="2800" dirty="0" smtClean="0">
                <a:latin typeface="Times New Roman" pitchFamily="18" charset="0"/>
                <a:cs typeface="Times New Roman" pitchFamily="18" charset="0"/>
              </a:rPr>
              <a:t>: He came from </a:t>
            </a:r>
            <a:r>
              <a:rPr lang="en-US" sz="2800" dirty="0" err="1" smtClean="0">
                <a:latin typeface="Times New Roman" pitchFamily="18" charset="0"/>
                <a:cs typeface="Times New Roman" pitchFamily="18" charset="0"/>
              </a:rPr>
              <a:t>Sylhet</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7" name="TextBox 6"/>
          <p:cNvSpPr txBox="1"/>
          <p:nvPr/>
        </p:nvSpPr>
        <p:spPr>
          <a:xfrm>
            <a:off x="552450" y="4724400"/>
            <a:ext cx="7677150" cy="954107"/>
          </a:xfrm>
          <a:prstGeom prst="rect">
            <a:avLst/>
          </a:prstGeom>
          <a:noFill/>
        </p:spPr>
        <p:txBody>
          <a:bodyPr wrap="square" rtlCol="0">
            <a:spAutoFit/>
          </a:bodyPr>
          <a:lstStyle/>
          <a:p>
            <a:r>
              <a:rPr lang="en-US" sz="2800" dirty="0" err="1" smtClean="0">
                <a:latin typeface="Times New Roman" pitchFamily="18" charset="0"/>
                <a:cs typeface="Times New Roman" pitchFamily="18" charset="0"/>
              </a:rPr>
              <a:t>Ans</a:t>
            </a:r>
            <a:r>
              <a:rPr lang="en-US" sz="2800" dirty="0" smtClean="0">
                <a:latin typeface="Times New Roman" pitchFamily="18" charset="0"/>
                <a:cs typeface="Times New Roman" pitchFamily="18" charset="0"/>
              </a:rPr>
              <a:t>: He led a life of luxury in his childhood. He did not lack anything- money, comfort and pleasure.</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9181147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3375" y="558968"/>
            <a:ext cx="4848225" cy="1200329"/>
          </a:xfrm>
          <a:prstGeom prst="rect">
            <a:avLst/>
          </a:prstGeom>
          <a:noFill/>
        </p:spPr>
        <p:txBody>
          <a:bodyPr wrap="square" rtlCol="0">
            <a:spAutoFit/>
          </a:bodyPr>
          <a:lstStyle/>
          <a:p>
            <a:r>
              <a:rPr lang="en-US" sz="3600" dirty="0" smtClean="0">
                <a:latin typeface="Times New Roman" pitchFamily="18" charset="0"/>
                <a:cs typeface="Times New Roman" pitchFamily="18" charset="0"/>
              </a:rPr>
              <a:t>B3: Learn the meanings of the words:</a:t>
            </a:r>
            <a:endParaRPr lang="en-US" sz="3600" dirty="0">
              <a:latin typeface="Times New Roman" pitchFamily="18" charset="0"/>
              <a:cs typeface="Times New Roman" pitchFamily="18" charset="0"/>
            </a:endParaRPr>
          </a:p>
        </p:txBody>
      </p:sp>
      <p:sp>
        <p:nvSpPr>
          <p:cNvPr id="3" name="TextBox 2"/>
          <p:cNvSpPr txBox="1"/>
          <p:nvPr/>
        </p:nvSpPr>
        <p:spPr>
          <a:xfrm>
            <a:off x="609600" y="2372379"/>
            <a:ext cx="30480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Comfort:</a:t>
            </a:r>
            <a:endParaRPr lang="en-US" sz="2800" dirty="0">
              <a:latin typeface="Times New Roman" pitchFamily="18" charset="0"/>
              <a:cs typeface="Times New Roman" pitchFamily="18" charset="0"/>
            </a:endParaRPr>
          </a:p>
        </p:txBody>
      </p:sp>
      <p:sp>
        <p:nvSpPr>
          <p:cNvPr id="4" name="TextBox 3"/>
          <p:cNvSpPr txBox="1"/>
          <p:nvPr/>
        </p:nvSpPr>
        <p:spPr>
          <a:xfrm>
            <a:off x="5743575" y="2473880"/>
            <a:ext cx="31242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Luxury:</a:t>
            </a:r>
            <a:endParaRPr lang="en-US" sz="2800" dirty="0">
              <a:latin typeface="Times New Roman" pitchFamily="18" charset="0"/>
              <a:cs typeface="Times New Roman" pitchFamily="18" charset="0"/>
            </a:endParaRPr>
          </a:p>
        </p:txBody>
      </p:sp>
      <p:sp>
        <p:nvSpPr>
          <p:cNvPr id="5" name="TextBox 4"/>
          <p:cNvSpPr txBox="1"/>
          <p:nvPr/>
        </p:nvSpPr>
        <p:spPr>
          <a:xfrm>
            <a:off x="638175" y="3648075"/>
            <a:ext cx="24384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Pleasure:</a:t>
            </a:r>
            <a:endParaRPr lang="en-US" sz="2800" dirty="0">
              <a:latin typeface="Times New Roman" pitchFamily="18" charset="0"/>
              <a:cs typeface="Times New Roman" pitchFamily="18" charset="0"/>
            </a:endParaRPr>
          </a:p>
        </p:txBody>
      </p:sp>
      <p:sp>
        <p:nvSpPr>
          <p:cNvPr id="6" name="TextBox 5"/>
          <p:cNvSpPr txBox="1"/>
          <p:nvPr/>
        </p:nvSpPr>
        <p:spPr>
          <a:xfrm>
            <a:off x="5715000" y="3695045"/>
            <a:ext cx="23622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Volume:</a:t>
            </a:r>
            <a:endParaRPr lang="en-US" sz="2800" dirty="0">
              <a:latin typeface="Times New Roman" pitchFamily="18" charset="0"/>
              <a:cs typeface="Times New Roman" pitchFamily="18" charset="0"/>
            </a:endParaRPr>
          </a:p>
        </p:txBody>
      </p:sp>
      <p:sp>
        <p:nvSpPr>
          <p:cNvPr id="7" name="TextBox 6"/>
          <p:cNvSpPr txBox="1"/>
          <p:nvPr/>
        </p:nvSpPr>
        <p:spPr>
          <a:xfrm>
            <a:off x="609600" y="5233660"/>
            <a:ext cx="27432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Contain: </a:t>
            </a:r>
            <a:endParaRPr lang="en-US" sz="2800" dirty="0">
              <a:latin typeface="Times New Roman" pitchFamily="18" charset="0"/>
              <a:cs typeface="Times New Roman" pitchFamily="18" charset="0"/>
            </a:endParaRPr>
          </a:p>
        </p:txBody>
      </p:sp>
      <p:sp>
        <p:nvSpPr>
          <p:cNvPr id="8" name="TextBox 7"/>
          <p:cNvSpPr txBox="1"/>
          <p:nvPr/>
        </p:nvSpPr>
        <p:spPr>
          <a:xfrm>
            <a:off x="5682217" y="5105400"/>
            <a:ext cx="2867025"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Eminent:</a:t>
            </a:r>
            <a:endParaRPr lang="en-US" sz="2800" dirty="0">
              <a:latin typeface="Times New Roman" pitchFamily="18" charset="0"/>
              <a:cs typeface="Times New Roman" pitchFamily="18" charset="0"/>
            </a:endParaRPr>
          </a:p>
        </p:txBody>
      </p:sp>
      <p:pic>
        <p:nvPicPr>
          <p:cNvPr id="9" name="Picture 2" descr="C:\Users\Mizan\Pictures\Content Related Pictures\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234802">
            <a:off x="1907658" y="3622611"/>
            <a:ext cx="4086226" cy="162401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
        <p:nvSpPr>
          <p:cNvPr id="10" name="Cloud 9"/>
          <p:cNvSpPr/>
          <p:nvPr/>
        </p:nvSpPr>
        <p:spPr>
          <a:xfrm>
            <a:off x="5638800" y="381000"/>
            <a:ext cx="3048000" cy="1556266"/>
          </a:xfrm>
          <a:prstGeom prst="clou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Times New Roman" pitchFamily="18" charset="0"/>
                <a:cs typeface="Times New Roman" pitchFamily="18" charset="0"/>
              </a:rPr>
              <a:t>Group Work</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49310004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1828800" y="457200"/>
            <a:ext cx="5410200" cy="1295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latin typeface="Times New Roman" pitchFamily="18" charset="0"/>
                <a:cs typeface="Times New Roman" pitchFamily="18" charset="0"/>
              </a:rPr>
              <a:t>Evaluation</a:t>
            </a:r>
            <a:endParaRPr lang="en-US" sz="6000" dirty="0">
              <a:latin typeface="Times New Roman" pitchFamily="18" charset="0"/>
              <a:cs typeface="Times New Roman" pitchFamily="18" charset="0"/>
            </a:endParaRPr>
          </a:p>
        </p:txBody>
      </p:sp>
      <p:sp>
        <p:nvSpPr>
          <p:cNvPr id="3" name="TextBox 2"/>
          <p:cNvSpPr txBox="1"/>
          <p:nvPr/>
        </p:nvSpPr>
        <p:spPr>
          <a:xfrm>
            <a:off x="533400" y="1905000"/>
            <a:ext cx="8153400" cy="523220"/>
          </a:xfrm>
          <a:prstGeom prst="rect">
            <a:avLst/>
          </a:prstGeom>
          <a:noFill/>
        </p:spPr>
        <p:txBody>
          <a:bodyPr wrap="square" rtlCol="0">
            <a:spAutoFit/>
          </a:bodyPr>
          <a:lstStyle/>
          <a:p>
            <a:endParaRPr lang="en-US" sz="2800">
              <a:latin typeface="Times New Roman" pitchFamily="18" charset="0"/>
              <a:cs typeface="Times New Roman" pitchFamily="18" charset="0"/>
            </a:endParaRPr>
          </a:p>
        </p:txBody>
      </p:sp>
      <p:sp>
        <p:nvSpPr>
          <p:cNvPr id="4" name="TextBox 3"/>
          <p:cNvSpPr txBox="1"/>
          <p:nvPr/>
        </p:nvSpPr>
        <p:spPr>
          <a:xfrm>
            <a:off x="371475" y="1752600"/>
            <a:ext cx="8305800" cy="1384995"/>
          </a:xfrm>
          <a:prstGeom prst="rect">
            <a:avLst/>
          </a:prstGeom>
          <a:noFill/>
        </p:spPr>
        <p:txBody>
          <a:bodyPr wrap="square" rtlCol="0">
            <a:spAutoFit/>
          </a:bodyPr>
          <a:lstStyle/>
          <a:p>
            <a:r>
              <a:rPr lang="en-US" sz="2800" dirty="0" smtClean="0">
                <a:latin typeface="Times New Roman" pitchFamily="18" charset="0"/>
                <a:cs typeface="Times New Roman" pitchFamily="18" charset="0"/>
              </a:rPr>
              <a:t>Choose the correct answer to each question from the alternatives given and write the corresponding number of the answers in your answer script. </a:t>
            </a:r>
            <a:endParaRPr lang="en-US" sz="2800" dirty="0">
              <a:latin typeface="Times New Roman" pitchFamily="18" charset="0"/>
              <a:cs typeface="Times New Roman" pitchFamily="18" charset="0"/>
            </a:endParaRPr>
          </a:p>
        </p:txBody>
      </p:sp>
      <p:sp>
        <p:nvSpPr>
          <p:cNvPr id="5" name="TextBox 4"/>
          <p:cNvSpPr txBox="1"/>
          <p:nvPr/>
        </p:nvSpPr>
        <p:spPr>
          <a:xfrm>
            <a:off x="361950" y="3276600"/>
            <a:ext cx="8315325" cy="3108543"/>
          </a:xfrm>
          <a:prstGeom prst="rect">
            <a:avLst/>
          </a:prstGeom>
          <a:noFill/>
        </p:spPr>
        <p:txBody>
          <a:bodyPr wrap="square" rtlCol="0">
            <a:spAutoFit/>
          </a:bodyPr>
          <a:lstStyle/>
          <a:p>
            <a:r>
              <a:rPr lang="en-US" sz="2800" dirty="0" smtClean="0">
                <a:latin typeface="Times New Roman" pitchFamily="18" charset="0"/>
                <a:cs typeface="Times New Roman" pitchFamily="18" charset="0"/>
              </a:rPr>
              <a:t>a. </a:t>
            </a:r>
            <a:r>
              <a:rPr lang="en-US" sz="2800" dirty="0" err="1" smtClean="0">
                <a:latin typeface="Times New Roman" pitchFamily="18" charset="0"/>
                <a:cs typeface="Times New Roman" pitchFamily="18" charset="0"/>
              </a:rPr>
              <a:t>Hason</a:t>
            </a:r>
            <a:r>
              <a:rPr lang="en-US" sz="2800" dirty="0" smtClean="0">
                <a:latin typeface="Times New Roman" pitchFamily="18" charset="0"/>
                <a:cs typeface="Times New Roman" pitchFamily="18" charset="0"/>
              </a:rPr>
              <a:t> Raja was born in in a wealthy landlord’s family in </a:t>
            </a:r>
            <a:r>
              <a:rPr lang="en-US" sz="2800" dirty="0" err="1" smtClean="0">
                <a:latin typeface="Times New Roman" pitchFamily="18" charset="0"/>
                <a:cs typeface="Times New Roman" pitchFamily="18" charset="0"/>
              </a:rPr>
              <a:t>Sylhet</a:t>
            </a:r>
            <a:r>
              <a:rPr lang="en-US" sz="2800" dirty="0" smtClean="0">
                <a:latin typeface="Times New Roman" pitchFamily="18" charset="0"/>
                <a:cs typeface="Times New Roman" pitchFamily="18" charset="0"/>
              </a:rPr>
              <a:t>. Here the word “wealthy” is similar to</a:t>
            </a:r>
          </a:p>
          <a:p>
            <a:pPr marL="400050" indent="-400050">
              <a:buAutoNum type="romanLcParenR"/>
            </a:pPr>
            <a:r>
              <a:rPr lang="en-US" sz="2800" dirty="0" smtClean="0">
                <a:latin typeface="Times New Roman" pitchFamily="18" charset="0"/>
                <a:cs typeface="Times New Roman" pitchFamily="18" charset="0"/>
              </a:rPr>
              <a:t>Humble	ii. modest	iii. Poor	iv. Well – off</a:t>
            </a:r>
          </a:p>
          <a:p>
            <a:r>
              <a:rPr lang="en-US" sz="2800" dirty="0" smtClean="0">
                <a:latin typeface="Times New Roman" pitchFamily="18" charset="0"/>
                <a:cs typeface="Times New Roman" pitchFamily="18" charset="0"/>
              </a:rPr>
              <a:t>b. He did not receive much formal education. Here ‘formal’ means</a:t>
            </a:r>
          </a:p>
          <a:p>
            <a:pPr marL="400050" indent="-400050">
              <a:buAutoNum type="romanLcParenR"/>
            </a:pPr>
            <a:r>
              <a:rPr lang="en-US" sz="2800" dirty="0" smtClean="0">
                <a:latin typeface="Times New Roman" pitchFamily="18" charset="0"/>
                <a:cs typeface="Times New Roman" pitchFamily="18" charset="0"/>
              </a:rPr>
              <a:t>Institutional		ii) unconventional</a:t>
            </a:r>
          </a:p>
          <a:p>
            <a:r>
              <a:rPr lang="en-US" sz="2800" dirty="0" smtClean="0">
                <a:latin typeface="Times New Roman" pitchFamily="18" charset="0"/>
                <a:cs typeface="Times New Roman" pitchFamily="18" charset="0"/>
              </a:rPr>
              <a:t>iii) Casual			iv. Informal</a:t>
            </a:r>
          </a:p>
        </p:txBody>
      </p:sp>
      <p:sp>
        <p:nvSpPr>
          <p:cNvPr id="6" name="Donut 5"/>
          <p:cNvSpPr/>
          <p:nvPr/>
        </p:nvSpPr>
        <p:spPr>
          <a:xfrm>
            <a:off x="5867400" y="4267200"/>
            <a:ext cx="381000" cy="381000"/>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onut 6"/>
          <p:cNvSpPr/>
          <p:nvPr/>
        </p:nvSpPr>
        <p:spPr>
          <a:xfrm>
            <a:off x="361950" y="5562600"/>
            <a:ext cx="381000" cy="381000"/>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3219376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371600"/>
            <a:ext cx="7848600" cy="4832092"/>
          </a:xfrm>
          <a:prstGeom prst="rect">
            <a:avLst/>
          </a:prstGeom>
          <a:noFill/>
        </p:spPr>
        <p:txBody>
          <a:bodyPr wrap="square" rtlCol="0">
            <a:spAutoFit/>
          </a:bodyPr>
          <a:lstStyle/>
          <a:p>
            <a:r>
              <a:rPr lang="en-US" sz="2800" dirty="0" smtClean="0">
                <a:latin typeface="Times New Roman" pitchFamily="18" charset="0"/>
                <a:cs typeface="Times New Roman" pitchFamily="18" charset="0"/>
              </a:rPr>
              <a:t>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Hasan</a:t>
            </a:r>
            <a:r>
              <a:rPr lang="en-US" sz="2800" dirty="0">
                <a:latin typeface="Times New Roman" pitchFamily="18" charset="0"/>
                <a:cs typeface="Times New Roman" pitchFamily="18" charset="0"/>
              </a:rPr>
              <a:t> Raja was born in </a:t>
            </a:r>
          </a:p>
          <a:p>
            <a:pPr marL="400050" indent="-400050">
              <a:buAutoNum type="romanLcParenR"/>
            </a:pPr>
            <a:r>
              <a:rPr lang="en-US" sz="2800" dirty="0">
                <a:latin typeface="Times New Roman" pitchFamily="18" charset="0"/>
                <a:cs typeface="Times New Roman" pitchFamily="18" charset="0"/>
              </a:rPr>
              <a:t>A poor family		</a:t>
            </a:r>
            <a:r>
              <a:rPr lang="en-US" sz="2800" dirty="0" smtClean="0">
                <a:latin typeface="Times New Roman" pitchFamily="18" charset="0"/>
                <a:cs typeface="Times New Roman" pitchFamily="18" charset="0"/>
              </a:rPr>
              <a:t>    ii</a:t>
            </a:r>
            <a:r>
              <a:rPr lang="en-US" sz="2800" dirty="0">
                <a:latin typeface="Times New Roman" pitchFamily="18" charset="0"/>
                <a:cs typeface="Times New Roman" pitchFamily="18" charset="0"/>
              </a:rPr>
              <a:t>. An insolvent family</a:t>
            </a:r>
          </a:p>
          <a:p>
            <a:r>
              <a:rPr lang="en-US" sz="2800" dirty="0">
                <a:latin typeface="Times New Roman" pitchFamily="18" charset="0"/>
                <a:cs typeface="Times New Roman" pitchFamily="18" charset="0"/>
              </a:rPr>
              <a:t>iii) An </a:t>
            </a:r>
            <a:r>
              <a:rPr lang="en-US" sz="2800" dirty="0" smtClean="0">
                <a:latin typeface="Times New Roman" pitchFamily="18" charset="0"/>
                <a:cs typeface="Times New Roman" pitchFamily="18" charset="0"/>
              </a:rPr>
              <a:t>affluent </a:t>
            </a:r>
            <a:r>
              <a:rPr lang="en-US" sz="2800" dirty="0">
                <a:latin typeface="Times New Roman" pitchFamily="18" charset="0"/>
                <a:cs typeface="Times New Roman" pitchFamily="18" charset="0"/>
              </a:rPr>
              <a:t>family		iv. A needy family</a:t>
            </a:r>
          </a:p>
          <a:p>
            <a:r>
              <a:rPr lang="en-US" sz="2800" dirty="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d. He did not have want of</a:t>
            </a:r>
          </a:p>
          <a:p>
            <a:pPr marL="400050" indent="-400050">
              <a:buAutoNum type="romanLcPeriod"/>
            </a:pPr>
            <a:r>
              <a:rPr lang="en-US" sz="2800" dirty="0" smtClean="0">
                <a:latin typeface="Times New Roman" pitchFamily="18" charset="0"/>
                <a:cs typeface="Times New Roman" pitchFamily="18" charset="0"/>
              </a:rPr>
              <a:t>Pleasure			ii. Anything</a:t>
            </a:r>
          </a:p>
          <a:p>
            <a:r>
              <a:rPr lang="en-US" sz="2800" dirty="0" smtClean="0">
                <a:latin typeface="Times New Roman" pitchFamily="18" charset="0"/>
                <a:cs typeface="Times New Roman" pitchFamily="18" charset="0"/>
              </a:rPr>
              <a:t>iii. Money			iv. Comfort</a:t>
            </a:r>
          </a:p>
          <a:p>
            <a:r>
              <a:rPr lang="en-US" sz="2800" dirty="0" smtClean="0">
                <a:latin typeface="Times New Roman" pitchFamily="18" charset="0"/>
                <a:cs typeface="Times New Roman" pitchFamily="18" charset="0"/>
              </a:rPr>
              <a:t>e. A time came when he understood that joy, pleasure and comfort were</a:t>
            </a:r>
          </a:p>
          <a:p>
            <a:pPr marL="400050" indent="-400050">
              <a:buAutoNum type="romanLcPeriod"/>
            </a:pPr>
            <a:r>
              <a:rPr lang="en-US" sz="2800" dirty="0" smtClean="0">
                <a:latin typeface="Times New Roman" pitchFamily="18" charset="0"/>
                <a:cs typeface="Times New Roman" pitchFamily="18" charset="0"/>
              </a:rPr>
              <a:t>Valuable			ii. Precious</a:t>
            </a:r>
          </a:p>
          <a:p>
            <a:r>
              <a:rPr lang="en-US" sz="2800" dirty="0" smtClean="0">
                <a:latin typeface="Times New Roman" pitchFamily="18" charset="0"/>
                <a:cs typeface="Times New Roman" pitchFamily="18" charset="0"/>
              </a:rPr>
              <a:t>iii. Worthless		iv. meaningful	</a:t>
            </a:r>
            <a:endParaRPr lang="en-US" sz="2800" dirty="0">
              <a:latin typeface="Times New Roman" pitchFamily="18" charset="0"/>
              <a:cs typeface="Times New Roman" pitchFamily="18" charset="0"/>
            </a:endParaRPr>
          </a:p>
        </p:txBody>
      </p:sp>
      <p:sp>
        <p:nvSpPr>
          <p:cNvPr id="5" name="Donut 4"/>
          <p:cNvSpPr/>
          <p:nvPr/>
        </p:nvSpPr>
        <p:spPr>
          <a:xfrm>
            <a:off x="685800" y="2286000"/>
            <a:ext cx="381000" cy="381000"/>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onut 6"/>
          <p:cNvSpPr/>
          <p:nvPr/>
        </p:nvSpPr>
        <p:spPr>
          <a:xfrm>
            <a:off x="4286250" y="3597146"/>
            <a:ext cx="381000" cy="381000"/>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Donut 7"/>
          <p:cNvSpPr/>
          <p:nvPr/>
        </p:nvSpPr>
        <p:spPr>
          <a:xfrm>
            <a:off x="685800" y="5715000"/>
            <a:ext cx="381000" cy="381000"/>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6425411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61928" cy="6858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627428" y="844985"/>
            <a:ext cx="6019800" cy="923330"/>
          </a:xfrm>
          <a:prstGeom prst="rect">
            <a:avLst/>
          </a:prstGeom>
          <a:solidFill>
            <a:srgbClr val="00B0F0"/>
          </a:solidFill>
        </p:spPr>
        <p:txBody>
          <a:bodyPr wrap="square" rtlCol="0">
            <a:spAutoFit/>
          </a:bodyPr>
          <a:lstStyle/>
          <a:p>
            <a:pPr algn="ctr"/>
            <a:r>
              <a:rPr lang="en-US" sz="5400" dirty="0" smtClean="0">
                <a:latin typeface="Times New Roman" pitchFamily="18" charset="0"/>
                <a:cs typeface="Times New Roman" pitchFamily="18" charset="0"/>
              </a:rPr>
              <a:t>Home Work</a:t>
            </a:r>
            <a:endParaRPr lang="en-US" sz="5400" dirty="0">
              <a:latin typeface="Times New Roman" pitchFamily="18" charset="0"/>
              <a:cs typeface="Times New Roman" pitchFamily="18" charset="0"/>
            </a:endParaRPr>
          </a:p>
        </p:txBody>
      </p:sp>
      <p:sp>
        <p:nvSpPr>
          <p:cNvPr id="4" name="TextBox 3"/>
          <p:cNvSpPr txBox="1"/>
          <p:nvPr/>
        </p:nvSpPr>
        <p:spPr>
          <a:xfrm>
            <a:off x="5257800" y="3352800"/>
            <a:ext cx="3657600" cy="1384995"/>
          </a:xfrm>
          <a:prstGeom prst="rect">
            <a:avLst/>
          </a:prstGeom>
          <a:noFill/>
          <a:ln>
            <a:solidFill>
              <a:srgbClr val="FF0000"/>
            </a:solidFill>
          </a:ln>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Write ten sentence about </a:t>
            </a:r>
            <a:r>
              <a:rPr lang="en-US" sz="2800" dirty="0" err="1" smtClean="0">
                <a:latin typeface="Times New Roman" panose="02020603050405020304" pitchFamily="18" charset="0"/>
                <a:cs typeface="Times New Roman" panose="02020603050405020304" pitchFamily="18" charset="0"/>
              </a:rPr>
              <a:t>Hason</a:t>
            </a:r>
            <a:r>
              <a:rPr lang="en-US" sz="2800" dirty="0" smtClean="0">
                <a:latin typeface="Times New Roman" panose="02020603050405020304" pitchFamily="18" charset="0"/>
                <a:cs typeface="Times New Roman" panose="02020603050405020304" pitchFamily="18" charset="0"/>
              </a:rPr>
              <a:t> Raj on your own words</a:t>
            </a:r>
            <a:endParaRPr lang="en-US" sz="2800" dirty="0">
              <a:latin typeface="Times New Roman" pitchFamily="18" charset="0"/>
              <a:cs typeface="Times New Roman" pitchFamily="18" charset="0"/>
            </a:endParaRPr>
          </a:p>
        </p:txBody>
      </p:sp>
      <p:sp>
        <p:nvSpPr>
          <p:cNvPr id="5" name="Right Arrow 4"/>
          <p:cNvSpPr/>
          <p:nvPr/>
        </p:nvSpPr>
        <p:spPr>
          <a:xfrm>
            <a:off x="4210049" y="3667125"/>
            <a:ext cx="1123951" cy="609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descr="G:\Share It\Redmi Y3\photo\IMG_20200408_18373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399" y="2590800"/>
            <a:ext cx="3657600" cy="2667000"/>
          </a:xfrm>
          <a:prstGeom prst="rect">
            <a:avLst/>
          </a:prstGeom>
          <a:noFill/>
          <a:ln>
            <a:solidFill>
              <a:srgbClr val="7030A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71575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61928" cy="6858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lowchart: Multidocument 2"/>
          <p:cNvSpPr/>
          <p:nvPr/>
        </p:nvSpPr>
        <p:spPr>
          <a:xfrm>
            <a:off x="533400" y="1295400"/>
            <a:ext cx="5029200" cy="2514600"/>
          </a:xfrm>
          <a:prstGeom prst="flowChartMultidocumen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Thanks to all</a:t>
            </a:r>
            <a:endParaRPr lang="en-US" sz="6000" dirty="0"/>
          </a:p>
        </p:txBody>
      </p:sp>
      <p:sp>
        <p:nvSpPr>
          <p:cNvPr id="4" name="Horizontal Scroll 3"/>
          <p:cNvSpPr/>
          <p:nvPr/>
        </p:nvSpPr>
        <p:spPr>
          <a:xfrm>
            <a:off x="1371600" y="4953000"/>
            <a:ext cx="7391400" cy="952500"/>
          </a:xfrm>
          <a:prstGeom prst="horizontalScrol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latin typeface="Times New Roman" pitchFamily="18" charset="0"/>
                <a:cs typeface="Times New Roman" pitchFamily="18" charset="0"/>
              </a:rPr>
              <a:t>See you again in the next class.</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171941700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533400"/>
            <a:ext cx="7543800" cy="1015663"/>
          </a:xfrm>
          <a:prstGeom prst="rect">
            <a:avLst/>
          </a:prstGeom>
          <a:solidFill>
            <a:srgbClr val="FF0000"/>
          </a:solidFill>
        </p:spPr>
        <p:txBody>
          <a:bodyPr wrap="square" rtlCol="0">
            <a:spAutoFit/>
          </a:bodyPr>
          <a:lstStyle/>
          <a:p>
            <a:pPr algn="ctr"/>
            <a:r>
              <a:rPr lang="en-US" sz="6000" dirty="0" smtClean="0">
                <a:latin typeface="Arial Black" pitchFamily="34" charset="0"/>
              </a:rPr>
              <a:t>Introduction</a:t>
            </a:r>
            <a:endParaRPr lang="en-US" sz="6000" dirty="0">
              <a:latin typeface="Arial Black" pitchFamily="34" charset="0"/>
            </a:endParaRPr>
          </a:p>
        </p:txBody>
      </p:sp>
      <p:sp>
        <p:nvSpPr>
          <p:cNvPr id="6" name="TextBox 5"/>
          <p:cNvSpPr txBox="1"/>
          <p:nvPr/>
        </p:nvSpPr>
        <p:spPr>
          <a:xfrm>
            <a:off x="533400" y="3352800"/>
            <a:ext cx="3962400" cy="2862322"/>
          </a:xfrm>
          <a:prstGeom prst="rect">
            <a:avLst/>
          </a:prstGeom>
          <a:solidFill>
            <a:srgbClr val="92D050"/>
          </a:solidFill>
        </p:spPr>
        <p:txBody>
          <a:bodyPr wrap="square" rtlCol="0">
            <a:spAutoFit/>
          </a:bodyPr>
          <a:lstStyle/>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Md. </a:t>
            </a:r>
            <a:r>
              <a:rPr lang="en-US" sz="2000" dirty="0" err="1" smtClean="0">
                <a:latin typeface="Times New Roman" pitchFamily="18" charset="0"/>
                <a:cs typeface="Times New Roman" pitchFamily="18" charset="0"/>
              </a:rPr>
              <a:t>Mizanur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Rahman</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B.A. (</a:t>
            </a:r>
            <a:r>
              <a:rPr lang="en-US" sz="2000" dirty="0" err="1" smtClean="0">
                <a:latin typeface="Times New Roman" pitchFamily="18" charset="0"/>
                <a:cs typeface="Times New Roman" pitchFamily="18" charset="0"/>
              </a:rPr>
              <a:t>Hons</a:t>
            </a:r>
            <a:r>
              <a:rPr lang="en-US" sz="2000" dirty="0" smtClean="0">
                <a:latin typeface="Times New Roman" pitchFamily="18" charset="0"/>
                <a:cs typeface="Times New Roman" pitchFamily="18" charset="0"/>
              </a:rPr>
              <a:t>.), M.A. English, B. Ed.</a:t>
            </a:r>
          </a:p>
          <a:p>
            <a:pPr algn="ctr"/>
            <a:r>
              <a:rPr lang="en-US" sz="2000" dirty="0" smtClean="0">
                <a:latin typeface="Times New Roman" pitchFamily="18" charset="0"/>
                <a:cs typeface="Times New Roman" pitchFamily="18" charset="0"/>
              </a:rPr>
              <a:t>Assistant Teacher</a:t>
            </a:r>
          </a:p>
          <a:p>
            <a:r>
              <a:rPr lang="en-US" sz="2000" dirty="0" smtClean="0">
                <a:latin typeface="Times New Roman" pitchFamily="18" charset="0"/>
                <a:cs typeface="Times New Roman" pitchFamily="18" charset="0"/>
              </a:rPr>
              <a:t>Police Lines School and College, </a:t>
            </a:r>
            <a:r>
              <a:rPr lang="en-US" sz="2000" dirty="0" err="1" smtClean="0">
                <a:latin typeface="Times New Roman" pitchFamily="18" charset="0"/>
                <a:cs typeface="Times New Roman" pitchFamily="18" charset="0"/>
              </a:rPr>
              <a:t>Pabna</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Mobile no: 01737979719</a:t>
            </a:r>
          </a:p>
          <a:p>
            <a:r>
              <a:rPr lang="en-US" sz="2000" dirty="0" err="1" smtClean="0">
                <a:latin typeface="Times New Roman" pitchFamily="18" charset="0"/>
                <a:cs typeface="Times New Roman" pitchFamily="18" charset="0"/>
              </a:rPr>
              <a:t>Email:mizanplsc@gmail.com</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7" name="TextBox 6"/>
          <p:cNvSpPr txBox="1"/>
          <p:nvPr/>
        </p:nvSpPr>
        <p:spPr>
          <a:xfrm>
            <a:off x="4902200" y="3352800"/>
            <a:ext cx="3810000" cy="2862322"/>
          </a:xfrm>
          <a:prstGeom prst="rect">
            <a:avLst/>
          </a:prstGeom>
          <a:solidFill>
            <a:srgbClr val="0070C0"/>
          </a:solidFill>
        </p:spPr>
        <p:txBody>
          <a:bodyPr wrap="square" rtlCol="0">
            <a:spAutoFit/>
          </a:bodyPr>
          <a:lstStyle/>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Class : Six</a:t>
            </a:r>
          </a:p>
          <a:p>
            <a:r>
              <a:rPr lang="en-US" sz="2000" dirty="0">
                <a:latin typeface="Times New Roman" pitchFamily="18" charset="0"/>
                <a:cs typeface="Times New Roman" pitchFamily="18" charset="0"/>
              </a:rPr>
              <a:t>Subject : </a:t>
            </a:r>
            <a:r>
              <a:rPr lang="en-US" sz="2000" dirty="0" smtClean="0">
                <a:latin typeface="Times New Roman" pitchFamily="18" charset="0"/>
                <a:cs typeface="Times New Roman" pitchFamily="18" charset="0"/>
              </a:rPr>
              <a:t>English 1</a:t>
            </a:r>
            <a:r>
              <a:rPr lang="en-US" sz="2000" baseline="30000" dirty="0" smtClean="0">
                <a:latin typeface="Times New Roman" pitchFamily="18" charset="0"/>
                <a:cs typeface="Times New Roman" pitchFamily="18" charset="0"/>
              </a:rPr>
              <a:t>st</a:t>
            </a:r>
            <a:r>
              <a:rPr lang="en-US" sz="2000" dirty="0" smtClean="0">
                <a:latin typeface="Times New Roman" pitchFamily="18" charset="0"/>
                <a:cs typeface="Times New Roman" pitchFamily="18" charset="0"/>
              </a:rPr>
              <a:t> paper</a:t>
            </a:r>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Lesson: Twenty One </a:t>
            </a:r>
          </a:p>
          <a:p>
            <a:r>
              <a:rPr lang="en-US" sz="2000" dirty="0" smtClean="0">
                <a:latin typeface="Times New Roman" pitchFamily="18" charset="0"/>
                <a:cs typeface="Times New Roman" pitchFamily="18" charset="0"/>
              </a:rPr>
              <a:t>Lesson Title : </a:t>
            </a:r>
            <a:r>
              <a:rPr lang="en-US" sz="2000" dirty="0" err="1">
                <a:latin typeface="Times New Roman" pitchFamily="18" charset="0"/>
                <a:cs typeface="Times New Roman" pitchFamily="18" charset="0"/>
              </a:rPr>
              <a:t>Hason</a:t>
            </a:r>
            <a:r>
              <a:rPr lang="en-US" sz="2000" dirty="0">
                <a:latin typeface="Times New Roman" pitchFamily="18" charset="0"/>
                <a:cs typeface="Times New Roman" pitchFamily="18" charset="0"/>
              </a:rPr>
              <a:t> Raja: The mystic bard of Bangladesh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Time : 40 Minutes</a:t>
            </a:r>
          </a:p>
          <a:p>
            <a:r>
              <a:rPr lang="en-US" sz="2000" dirty="0" smtClean="0">
                <a:latin typeface="Times New Roman" pitchFamily="18" charset="0"/>
                <a:cs typeface="Times New Roman" pitchFamily="18" charset="0"/>
              </a:rPr>
              <a:t>Date : 19/11 /2020</a:t>
            </a:r>
          </a:p>
          <a:p>
            <a:endParaRPr lang="en-US" sz="2000" dirty="0" smtClean="0">
              <a:latin typeface="Times New Roman" pitchFamily="18" charset="0"/>
              <a:cs typeface="Times New Roman" pitchFamily="18"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225" y="1905000"/>
            <a:ext cx="1524000" cy="1371600"/>
          </a:xfrm>
          <a:prstGeom prst="rect">
            <a:avLst/>
          </a:prstGeom>
        </p:spPr>
      </p:pic>
      <p:pic>
        <p:nvPicPr>
          <p:cNvPr id="10" name="Picture 2" descr="Class 6 – Saju Academ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1747315"/>
            <a:ext cx="1143000" cy="14767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952991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63995" y="600074"/>
            <a:ext cx="4724400" cy="646331"/>
          </a:xfrm>
          <a:prstGeom prst="rect">
            <a:avLst/>
          </a:prstGeom>
          <a:noFill/>
        </p:spPr>
        <p:txBody>
          <a:bodyPr wrap="square" rtlCol="0">
            <a:spAutoFit/>
          </a:bodyPr>
          <a:lstStyle/>
          <a:p>
            <a:pPr algn="ctr"/>
            <a:r>
              <a:rPr lang="en-US" sz="3600" dirty="0" smtClean="0">
                <a:latin typeface="Times New Roman" pitchFamily="18" charset="0"/>
                <a:cs typeface="Times New Roman" pitchFamily="18" charset="0"/>
              </a:rPr>
              <a:t>A. Look at the picture</a:t>
            </a:r>
            <a:endParaRPr lang="en-US" sz="3600" dirty="0">
              <a:latin typeface="Times New Roman" pitchFamily="18" charset="0"/>
              <a:cs typeface="Times New Roman" pitchFamily="18" charset="0"/>
            </a:endParaRPr>
          </a:p>
        </p:txBody>
      </p:sp>
      <p:pic>
        <p:nvPicPr>
          <p:cNvPr id="1026" name="Picture 2" descr="C:\Users\user\Downloads\lalon sh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828800"/>
            <a:ext cx="1866900" cy="24479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ser\Downloads\hason raj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3220" y="1828800"/>
            <a:ext cx="1885950" cy="24193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user\Downloads\karim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56545" y="1828800"/>
            <a:ext cx="1631950" cy="24479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43000" y="5105400"/>
            <a:ext cx="58674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What do you see in the pictures?</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07462604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1)">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wedge">
                                      <p:cBhvr>
                                        <p:cTn id="12" dur="20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xit" presetSubtype="0" fill="hold" nodeType="clickEffect">
                                  <p:stCondLst>
                                    <p:cond delay="0"/>
                                  </p:stCondLst>
                                  <p:childTnLst>
                                    <p:animEffect transition="out" filter="fade">
                                      <p:cBhvr>
                                        <p:cTn id="16" dur="2000"/>
                                        <p:tgtEl>
                                          <p:spTgt spid="1027"/>
                                        </p:tgtEl>
                                      </p:cBhvr>
                                    </p:animEffect>
                                    <p:anim calcmode="lin" valueType="num">
                                      <p:cBhvr>
                                        <p:cTn id="17" dur="2000"/>
                                        <p:tgtEl>
                                          <p:spTgt spid="102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8" dur="2000"/>
                                        <p:tgtEl>
                                          <p:spTgt spid="1027"/>
                                        </p:tgtEl>
                                        <p:attrNameLst>
                                          <p:attrName>ppt_h</p:attrName>
                                        </p:attrNameLst>
                                      </p:cBhvr>
                                      <p:tavLst>
                                        <p:tav tm="0">
                                          <p:val>
                                            <p:strVal val="ppt_h"/>
                                          </p:val>
                                        </p:tav>
                                        <p:tav tm="100000">
                                          <p:val>
                                            <p:strVal val="ppt_h"/>
                                          </p:val>
                                        </p:tav>
                                      </p:tavLst>
                                    </p:anim>
                                    <p:set>
                                      <p:cBhvr>
                                        <p:cTn id="19" dur="1" fill="hold">
                                          <p:stCondLst>
                                            <p:cond delay="1999"/>
                                          </p:stCondLst>
                                        </p:cTn>
                                        <p:tgtEl>
                                          <p:spTgt spid="10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evel 2"/>
          <p:cNvSpPr/>
          <p:nvPr/>
        </p:nvSpPr>
        <p:spPr>
          <a:xfrm>
            <a:off x="542925" y="457200"/>
            <a:ext cx="8077200" cy="1066800"/>
          </a:xfrm>
          <a:prstGeom prst="bevel">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a:latin typeface="Times New Roman" pitchFamily="18" charset="0"/>
                <a:cs typeface="Times New Roman" pitchFamily="18" charset="0"/>
              </a:rPr>
              <a:t>Today’s Lesson</a:t>
            </a:r>
          </a:p>
        </p:txBody>
      </p:sp>
      <p:sp>
        <p:nvSpPr>
          <p:cNvPr id="4" name="Horizontal Scroll 3"/>
          <p:cNvSpPr/>
          <p:nvPr/>
        </p:nvSpPr>
        <p:spPr>
          <a:xfrm rot="19968450">
            <a:off x="569739" y="2955193"/>
            <a:ext cx="7391400" cy="1905000"/>
          </a:xfrm>
          <a:prstGeom prst="horizontalScrol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a:latin typeface="Times New Roman" pitchFamily="18" charset="0"/>
                <a:cs typeface="Times New Roman" pitchFamily="18" charset="0"/>
              </a:rPr>
              <a:t>Hason</a:t>
            </a:r>
            <a:r>
              <a:rPr lang="en-US" sz="4800" dirty="0">
                <a:latin typeface="Times New Roman" pitchFamily="18" charset="0"/>
                <a:cs typeface="Times New Roman" pitchFamily="18" charset="0"/>
              </a:rPr>
              <a:t> Raja: The mystic bard of Bangladesh</a:t>
            </a:r>
            <a:endParaRPr lang="en-US" sz="4800" dirty="0">
              <a:solidFill>
                <a:srgbClr val="92D050"/>
              </a:solidFill>
            </a:endParaRPr>
          </a:p>
        </p:txBody>
      </p:sp>
    </p:spTree>
    <p:extLst>
      <p:ext uri="{BB962C8B-B14F-4D97-AF65-F5344CB8AC3E}">
        <p14:creationId xmlns:p14="http://schemas.microsoft.com/office/powerpoint/2010/main" val="323063955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2133600"/>
            <a:ext cx="7924800" cy="310854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smtClean="0">
                <a:latin typeface="Times New Roman" panose="02020603050405020304" pitchFamily="18" charset="0"/>
                <a:cs typeface="Times New Roman" panose="02020603050405020304" pitchFamily="18" charset="0"/>
              </a:rPr>
              <a:t>At the end of the lesson, the students will be able to:</a:t>
            </a:r>
          </a:p>
          <a:p>
            <a:pPr marL="1200150" lvl="2" indent="-285750">
              <a:buFont typeface="Wingdings" pitchFamily="2" charset="2"/>
              <a:buChar char="Ø"/>
            </a:pPr>
            <a:r>
              <a:rPr lang="en-US" sz="2800" dirty="0" smtClean="0">
                <a:latin typeface="Times New Roman" panose="02020603050405020304" pitchFamily="18" charset="0"/>
                <a:cs typeface="Times New Roman" panose="02020603050405020304" pitchFamily="18" charset="0"/>
              </a:rPr>
              <a:t>read and understand text .</a:t>
            </a:r>
          </a:p>
          <a:p>
            <a:pPr marL="1200150" lvl="2" indent="-285750">
              <a:buFont typeface="Wingdings" pitchFamily="2" charset="2"/>
              <a:buChar char="Ø"/>
            </a:pPr>
            <a:r>
              <a:rPr lang="en-US" sz="2800" dirty="0" smtClean="0">
                <a:latin typeface="Times New Roman" panose="02020603050405020304" pitchFamily="18" charset="0"/>
                <a:cs typeface="Times New Roman" panose="02020603050405020304" pitchFamily="18" charset="0"/>
              </a:rPr>
              <a:t>write the answer of the questions</a:t>
            </a:r>
          </a:p>
          <a:p>
            <a:pPr marL="1200150" lvl="2" indent="-285750">
              <a:buFont typeface="Wingdings" pitchFamily="2" charset="2"/>
              <a:buChar char="Ø"/>
            </a:pPr>
            <a:r>
              <a:rPr lang="en-US" sz="2800" dirty="0" err="1" smtClean="0">
                <a:latin typeface="Times New Roman" panose="02020603050405020304" pitchFamily="18" charset="0"/>
                <a:cs typeface="Times New Roman" panose="02020603050405020304" pitchFamily="18" charset="0"/>
              </a:rPr>
              <a:t>Practise</a:t>
            </a:r>
            <a:r>
              <a:rPr lang="en-US" sz="2800" dirty="0" smtClean="0">
                <a:latin typeface="Times New Roman" panose="02020603050405020304" pitchFamily="18" charset="0"/>
                <a:cs typeface="Times New Roman" panose="02020603050405020304" pitchFamily="18" charset="0"/>
              </a:rPr>
              <a:t> reading the passage loudly giving proper attention to pronunciation, pause and intonation.</a:t>
            </a:r>
          </a:p>
          <a:p>
            <a:pPr lvl="2"/>
            <a:endParaRPr lang="en-US" sz="280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1600200" y="838200"/>
            <a:ext cx="5867400" cy="707886"/>
          </a:xfrm>
          <a:prstGeom prst="rect">
            <a:avLst/>
          </a:prstGeom>
          <a:noFill/>
          <a:ln>
            <a:solidFill>
              <a:srgbClr val="FF0000"/>
            </a:solidFill>
          </a:ln>
        </p:spPr>
        <p:txBody>
          <a:bodyPr wrap="square" rtlCol="0">
            <a:spAutoFit/>
          </a:bodyPr>
          <a:lstStyle/>
          <a:p>
            <a:pPr algn="ctr"/>
            <a:r>
              <a:rPr lang="en-US" sz="4000" dirty="0" smtClean="0">
                <a:latin typeface="Times New Roman" pitchFamily="18" charset="0"/>
                <a:cs typeface="Times New Roman" pitchFamily="18" charset="0"/>
              </a:rPr>
              <a:t>Learning Outcomes</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38672926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457200"/>
            <a:ext cx="6400800" cy="769441"/>
          </a:xfrm>
          <a:prstGeom prst="rect">
            <a:avLst/>
          </a:prstGeom>
          <a:noFill/>
        </p:spPr>
        <p:txBody>
          <a:bodyPr wrap="square" rtlCol="0">
            <a:spAutoFit/>
          </a:bodyPr>
          <a:lstStyle/>
          <a:p>
            <a:pPr algn="ctr"/>
            <a:r>
              <a:rPr lang="en-US" sz="4400" dirty="0" smtClean="0">
                <a:latin typeface="Times New Roman" pitchFamily="18" charset="0"/>
                <a:cs typeface="Times New Roman" pitchFamily="18" charset="0"/>
              </a:rPr>
              <a:t>Key Words presentation</a:t>
            </a:r>
            <a:endParaRPr lang="en-US" sz="4400" dirty="0">
              <a:latin typeface="Times New Roman" pitchFamily="18" charset="0"/>
              <a:cs typeface="Times New Roman" pitchFamily="18" charset="0"/>
            </a:endParaRPr>
          </a:p>
        </p:txBody>
      </p:sp>
      <p:sp>
        <p:nvSpPr>
          <p:cNvPr id="3" name="TextBox 2"/>
          <p:cNvSpPr txBox="1"/>
          <p:nvPr/>
        </p:nvSpPr>
        <p:spPr>
          <a:xfrm>
            <a:off x="381000" y="1981200"/>
            <a:ext cx="27432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Word: mystic</a:t>
            </a:r>
            <a:endParaRPr lang="en-US" sz="2800" dirty="0">
              <a:latin typeface="Times New Roman" pitchFamily="18" charset="0"/>
              <a:cs typeface="Times New Roman" pitchFamily="18" charset="0"/>
            </a:endParaRPr>
          </a:p>
        </p:txBody>
      </p:sp>
      <p:sp>
        <p:nvSpPr>
          <p:cNvPr id="4" name="TextBox 3"/>
          <p:cNvSpPr txBox="1"/>
          <p:nvPr/>
        </p:nvSpPr>
        <p:spPr>
          <a:xfrm>
            <a:off x="4114800" y="1629430"/>
            <a:ext cx="16764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adjective</a:t>
            </a:r>
            <a:endParaRPr lang="en-US" sz="2800" dirty="0">
              <a:latin typeface="Times New Roman" pitchFamily="18" charset="0"/>
              <a:cs typeface="Times New Roman" pitchFamily="18" charset="0"/>
            </a:endParaRPr>
          </a:p>
        </p:txBody>
      </p:sp>
      <p:sp>
        <p:nvSpPr>
          <p:cNvPr id="5" name="TextBox 4"/>
          <p:cNvSpPr txBox="1"/>
          <p:nvPr/>
        </p:nvSpPr>
        <p:spPr>
          <a:xfrm>
            <a:off x="5943600" y="2504420"/>
            <a:ext cx="2971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Synonym: spiritual</a:t>
            </a:r>
            <a:endParaRPr lang="en-US" sz="2800" dirty="0">
              <a:latin typeface="Times New Roman" pitchFamily="18" charset="0"/>
              <a:cs typeface="Times New Roman" pitchFamily="18" charset="0"/>
            </a:endParaRPr>
          </a:p>
        </p:txBody>
      </p:sp>
      <p:sp>
        <p:nvSpPr>
          <p:cNvPr id="6" name="TextBox 5"/>
          <p:cNvSpPr txBox="1"/>
          <p:nvPr/>
        </p:nvSpPr>
        <p:spPr>
          <a:xfrm>
            <a:off x="609600" y="5181600"/>
            <a:ext cx="77724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Example: </a:t>
            </a:r>
            <a:r>
              <a:rPr lang="en-US" sz="2800" dirty="0" err="1" smtClean="0">
                <a:latin typeface="Times New Roman" pitchFamily="18" charset="0"/>
                <a:cs typeface="Times New Roman" pitchFamily="18" charset="0"/>
              </a:rPr>
              <a:t>Hason</a:t>
            </a:r>
            <a:r>
              <a:rPr lang="en-US" sz="2800" dirty="0" smtClean="0">
                <a:latin typeface="Times New Roman" pitchFamily="18" charset="0"/>
                <a:cs typeface="Times New Roman" pitchFamily="18" charset="0"/>
              </a:rPr>
              <a:t> Raja is one of the mystic birds of Bangladesh.</a:t>
            </a:r>
            <a:endParaRPr lang="en-US" sz="2800" dirty="0">
              <a:latin typeface="Times New Roman" pitchFamily="18" charset="0"/>
              <a:cs typeface="Times New Roman" pitchFamily="18" charset="0"/>
            </a:endParaRPr>
          </a:p>
        </p:txBody>
      </p:sp>
      <p:sp>
        <p:nvSpPr>
          <p:cNvPr id="7" name="TextBox 6"/>
          <p:cNvSpPr txBox="1"/>
          <p:nvPr/>
        </p:nvSpPr>
        <p:spPr>
          <a:xfrm>
            <a:off x="228600" y="2503943"/>
            <a:ext cx="3657599" cy="2246769"/>
          </a:xfrm>
          <a:prstGeom prst="rect">
            <a:avLst/>
          </a:prstGeom>
          <a:noFill/>
        </p:spPr>
        <p:txBody>
          <a:bodyPr wrap="square" rtlCol="0">
            <a:spAutoFit/>
          </a:bodyPr>
          <a:lstStyle/>
          <a:p>
            <a:r>
              <a:rPr lang="en-US" sz="2800" dirty="0" smtClean="0">
                <a:latin typeface="Times New Roman" pitchFamily="18" charset="0"/>
                <a:cs typeface="Times New Roman" pitchFamily="18" charset="0"/>
              </a:rPr>
              <a:t>Meaning: A person who </a:t>
            </a:r>
            <a:r>
              <a:rPr lang="en-US" sz="2800" dirty="0">
                <a:latin typeface="Times New Roman" pitchFamily="18" charset="0"/>
                <a:cs typeface="Times New Roman" pitchFamily="18" charset="0"/>
              </a:rPr>
              <a:t>believes in the spiritual apprehension of truths that are beyond the intellect.</a:t>
            </a:r>
          </a:p>
        </p:txBody>
      </p:sp>
      <p:pic>
        <p:nvPicPr>
          <p:cNvPr id="2050" name="Picture 2" descr="C:\Users\user\Downloads\hason raj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0025" y="2275820"/>
            <a:ext cx="1885950" cy="2419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070656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62000"/>
            <a:ext cx="28194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Word: Search</a:t>
            </a:r>
            <a:endParaRPr lang="en-US" sz="2800" dirty="0">
              <a:latin typeface="Times New Roman" pitchFamily="18" charset="0"/>
              <a:cs typeface="Times New Roman" pitchFamily="18" charset="0"/>
            </a:endParaRPr>
          </a:p>
        </p:txBody>
      </p:sp>
      <p:sp>
        <p:nvSpPr>
          <p:cNvPr id="3" name="TextBox 2"/>
          <p:cNvSpPr txBox="1"/>
          <p:nvPr/>
        </p:nvSpPr>
        <p:spPr>
          <a:xfrm>
            <a:off x="3352800" y="762000"/>
            <a:ext cx="16002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Verb</a:t>
            </a:r>
            <a:endParaRPr lang="en-US" sz="2800" dirty="0">
              <a:latin typeface="Times New Roman" pitchFamily="18" charset="0"/>
              <a:cs typeface="Times New Roman" pitchFamily="18" charset="0"/>
            </a:endParaRPr>
          </a:p>
        </p:txBody>
      </p:sp>
      <p:sp>
        <p:nvSpPr>
          <p:cNvPr id="4" name="TextBox 3"/>
          <p:cNvSpPr txBox="1"/>
          <p:nvPr/>
        </p:nvSpPr>
        <p:spPr>
          <a:xfrm>
            <a:off x="304800" y="1676400"/>
            <a:ext cx="30480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Synonym: seek</a:t>
            </a:r>
            <a:endParaRPr lang="en-US" sz="2800" dirty="0">
              <a:latin typeface="Times New Roman" pitchFamily="18" charset="0"/>
              <a:cs typeface="Times New Roman" pitchFamily="18" charset="0"/>
            </a:endParaRPr>
          </a:p>
        </p:txBody>
      </p:sp>
      <p:sp>
        <p:nvSpPr>
          <p:cNvPr id="5" name="TextBox 4"/>
          <p:cNvSpPr txBox="1"/>
          <p:nvPr/>
        </p:nvSpPr>
        <p:spPr>
          <a:xfrm>
            <a:off x="609600" y="5562600"/>
            <a:ext cx="6781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Example: The boy is searching something. </a:t>
            </a:r>
            <a:endParaRPr lang="en-US" sz="2800" dirty="0">
              <a:latin typeface="Times New Roman" pitchFamily="18" charset="0"/>
              <a:cs typeface="Times New Roman" pitchFamily="18" charset="0"/>
            </a:endParaRPr>
          </a:p>
        </p:txBody>
      </p:sp>
      <p:sp>
        <p:nvSpPr>
          <p:cNvPr id="6" name="TextBox 5"/>
          <p:cNvSpPr txBox="1"/>
          <p:nvPr/>
        </p:nvSpPr>
        <p:spPr>
          <a:xfrm>
            <a:off x="228600" y="2590800"/>
            <a:ext cx="3771900" cy="1815882"/>
          </a:xfrm>
          <a:prstGeom prst="rect">
            <a:avLst/>
          </a:prstGeom>
          <a:noFill/>
        </p:spPr>
        <p:txBody>
          <a:bodyPr wrap="square" rtlCol="0">
            <a:spAutoFit/>
          </a:bodyPr>
          <a:lstStyle/>
          <a:p>
            <a:r>
              <a:rPr lang="en-US" sz="2800" dirty="0" smtClean="0">
                <a:latin typeface="Times New Roman" pitchFamily="18" charset="0"/>
                <a:cs typeface="Times New Roman" pitchFamily="18" charset="0"/>
              </a:rPr>
              <a:t>Meaning: </a:t>
            </a:r>
            <a:r>
              <a:rPr lang="en-US" sz="2800" dirty="0">
                <a:latin typeface="Times New Roman" pitchFamily="18" charset="0"/>
                <a:cs typeface="Times New Roman" pitchFamily="18" charset="0"/>
              </a:rPr>
              <a:t>try to find something by looking or otherwise seeking carefully and thoroughly</a:t>
            </a:r>
          </a:p>
        </p:txBody>
      </p:sp>
      <p:pic>
        <p:nvPicPr>
          <p:cNvPr id="5122" name="Picture 2" descr="C:\Users\user\Downloads\search.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0975" y="1856720"/>
            <a:ext cx="3911600" cy="293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567383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heel(1)">
                                      <p:cBhvr>
                                        <p:cTn id="7" dur="20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arn(inVertical)">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14400"/>
            <a:ext cx="34290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Word: meditation</a:t>
            </a:r>
            <a:endParaRPr lang="en-US" sz="2800" dirty="0">
              <a:latin typeface="Times New Roman" pitchFamily="18" charset="0"/>
              <a:cs typeface="Times New Roman" pitchFamily="18" charset="0"/>
            </a:endParaRPr>
          </a:p>
        </p:txBody>
      </p:sp>
      <p:sp>
        <p:nvSpPr>
          <p:cNvPr id="3" name="TextBox 2"/>
          <p:cNvSpPr txBox="1"/>
          <p:nvPr/>
        </p:nvSpPr>
        <p:spPr>
          <a:xfrm>
            <a:off x="4648200" y="805190"/>
            <a:ext cx="2590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Noun</a:t>
            </a:r>
            <a:endParaRPr lang="en-US" sz="2800" dirty="0">
              <a:latin typeface="Times New Roman" pitchFamily="18" charset="0"/>
              <a:cs typeface="Times New Roman" pitchFamily="18" charset="0"/>
            </a:endParaRPr>
          </a:p>
        </p:txBody>
      </p:sp>
      <p:sp>
        <p:nvSpPr>
          <p:cNvPr id="4" name="TextBox 3"/>
          <p:cNvSpPr txBox="1"/>
          <p:nvPr/>
        </p:nvSpPr>
        <p:spPr>
          <a:xfrm>
            <a:off x="533400" y="1981200"/>
            <a:ext cx="22860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Synonym: contemplation</a:t>
            </a:r>
            <a:endParaRPr lang="en-US" sz="2800" dirty="0">
              <a:latin typeface="Times New Roman" pitchFamily="18" charset="0"/>
              <a:cs typeface="Times New Roman" pitchFamily="18" charset="0"/>
            </a:endParaRPr>
          </a:p>
        </p:txBody>
      </p:sp>
      <p:sp>
        <p:nvSpPr>
          <p:cNvPr id="5" name="TextBox 4"/>
          <p:cNvSpPr txBox="1"/>
          <p:nvPr/>
        </p:nvSpPr>
        <p:spPr>
          <a:xfrm>
            <a:off x="381000" y="3504396"/>
            <a:ext cx="35052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Meaning: </a:t>
            </a:r>
            <a:r>
              <a:rPr lang="en-US" sz="2800" dirty="0">
                <a:latin typeface="Times New Roman" pitchFamily="18" charset="0"/>
                <a:cs typeface="Times New Roman" pitchFamily="18" charset="0"/>
              </a:rPr>
              <a:t>the action or practice of meditating.</a:t>
            </a:r>
          </a:p>
        </p:txBody>
      </p:sp>
      <p:sp>
        <p:nvSpPr>
          <p:cNvPr id="6" name="TextBox 5"/>
          <p:cNvSpPr txBox="1"/>
          <p:nvPr/>
        </p:nvSpPr>
        <p:spPr>
          <a:xfrm>
            <a:off x="533400" y="5410200"/>
            <a:ext cx="81534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Example: She is in deep meditation. </a:t>
            </a:r>
            <a:endParaRPr lang="en-US" sz="2800" dirty="0">
              <a:latin typeface="Times New Roman" pitchFamily="18" charset="0"/>
              <a:cs typeface="Times New Roman" pitchFamily="18" charset="0"/>
            </a:endParaRPr>
          </a:p>
        </p:txBody>
      </p:sp>
      <p:pic>
        <p:nvPicPr>
          <p:cNvPr id="3074" name="Picture 2" descr="C:\Users\user\Downloads\meditation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3963" y="1905000"/>
            <a:ext cx="3559273" cy="2372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82026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ircle(in)">
                                      <p:cBhvr>
                                        <p:cTn id="18" dur="2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barn(inVertical)">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3733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Word: Landlord</a:t>
            </a:r>
            <a:endParaRPr lang="en-US" sz="2800" dirty="0">
              <a:latin typeface="Times New Roman" pitchFamily="18" charset="0"/>
              <a:cs typeface="Times New Roman" pitchFamily="18" charset="0"/>
            </a:endParaRPr>
          </a:p>
        </p:txBody>
      </p:sp>
      <p:sp>
        <p:nvSpPr>
          <p:cNvPr id="3" name="TextBox 2"/>
          <p:cNvSpPr txBox="1"/>
          <p:nvPr/>
        </p:nvSpPr>
        <p:spPr>
          <a:xfrm>
            <a:off x="4343400" y="609600"/>
            <a:ext cx="20574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Noun</a:t>
            </a:r>
            <a:endParaRPr lang="en-US" sz="2800" dirty="0">
              <a:latin typeface="Times New Roman" pitchFamily="18" charset="0"/>
              <a:cs typeface="Times New Roman" pitchFamily="18" charset="0"/>
            </a:endParaRPr>
          </a:p>
        </p:txBody>
      </p:sp>
      <p:sp>
        <p:nvSpPr>
          <p:cNvPr id="4" name="TextBox 3"/>
          <p:cNvSpPr txBox="1"/>
          <p:nvPr/>
        </p:nvSpPr>
        <p:spPr>
          <a:xfrm>
            <a:off x="457200" y="1904999"/>
            <a:ext cx="25908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Synonym:</a:t>
            </a:r>
            <a:r>
              <a:rPr lang="en-US" sz="2800" dirty="0">
                <a:latin typeface="Times New Roman" pitchFamily="18" charset="0"/>
                <a:cs typeface="Times New Roman" pitchFamily="18" charset="0"/>
              </a:rPr>
              <a:t> landowner, overlord</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5" name="TextBox 4"/>
          <p:cNvSpPr txBox="1"/>
          <p:nvPr/>
        </p:nvSpPr>
        <p:spPr>
          <a:xfrm>
            <a:off x="419100" y="3124200"/>
            <a:ext cx="5319712" cy="1815882"/>
          </a:xfrm>
          <a:prstGeom prst="rect">
            <a:avLst/>
          </a:prstGeom>
          <a:noFill/>
        </p:spPr>
        <p:txBody>
          <a:bodyPr wrap="square" rtlCol="0">
            <a:spAutoFit/>
          </a:bodyPr>
          <a:lstStyle/>
          <a:p>
            <a:r>
              <a:rPr lang="en-US" sz="2800" dirty="0" smtClean="0">
                <a:latin typeface="Times New Roman" pitchFamily="18" charset="0"/>
                <a:cs typeface="Times New Roman" pitchFamily="18" charset="0"/>
              </a:rPr>
              <a:t>Meaning: a </a:t>
            </a:r>
            <a:r>
              <a:rPr lang="en-US" sz="2800" dirty="0">
                <a:latin typeface="Times New Roman" pitchFamily="18" charset="0"/>
                <a:cs typeface="Times New Roman" pitchFamily="18" charset="0"/>
              </a:rPr>
              <a:t>person or organization that owns a building or an area of land and is paid by other people for the use of </a:t>
            </a:r>
            <a:r>
              <a:rPr lang="en-US" sz="2800" dirty="0" smtClean="0">
                <a:latin typeface="Times New Roman" pitchFamily="18" charset="0"/>
                <a:cs typeface="Times New Roman" pitchFamily="18" charset="0"/>
              </a:rPr>
              <a:t>it</a:t>
            </a:r>
            <a:r>
              <a:rPr lang="en-US" sz="2800" dirty="0">
                <a:latin typeface="Times New Roman" pitchFamily="18" charset="0"/>
                <a:cs typeface="Times New Roman" pitchFamily="18" charset="0"/>
              </a:rPr>
              <a:t>.</a:t>
            </a:r>
          </a:p>
        </p:txBody>
      </p:sp>
      <p:sp>
        <p:nvSpPr>
          <p:cNvPr id="6" name="TextBox 5"/>
          <p:cNvSpPr txBox="1"/>
          <p:nvPr/>
        </p:nvSpPr>
        <p:spPr>
          <a:xfrm>
            <a:off x="457200" y="5181600"/>
            <a:ext cx="80772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Example: </a:t>
            </a:r>
            <a:r>
              <a:rPr lang="en-US" sz="2800" dirty="0" err="1" smtClean="0">
                <a:latin typeface="Times New Roman" pitchFamily="18" charset="0"/>
                <a:cs typeface="Times New Roman" pitchFamily="18" charset="0"/>
              </a:rPr>
              <a:t>Hason</a:t>
            </a:r>
            <a:r>
              <a:rPr lang="en-US" sz="2800" dirty="0" smtClean="0">
                <a:latin typeface="Times New Roman" pitchFamily="18" charset="0"/>
                <a:cs typeface="Times New Roman" pitchFamily="18" charset="0"/>
              </a:rPr>
              <a:t> Raja was born in a Land lord family. </a:t>
            </a:r>
            <a:endParaRPr lang="en-US" sz="2800" dirty="0">
              <a:latin typeface="Times New Roman" pitchFamily="18" charset="0"/>
              <a:cs typeface="Times New Roman" pitchFamily="18" charset="0"/>
            </a:endParaRPr>
          </a:p>
        </p:txBody>
      </p:sp>
      <p:pic>
        <p:nvPicPr>
          <p:cNvPr id="4098" name="Picture 2" descr="C:\Users\user\Downloads\landlor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8812" y="1905000"/>
            <a:ext cx="216217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85966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ircle(in)">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Effect transition="in" filter="fade">
                                      <p:cBhvr>
                                        <p:cTn id="30" dur="1000"/>
                                        <p:tgtEl>
                                          <p:spTgt spid="5">
                                            <p:txEl>
                                              <p:pRg st="0" end="0"/>
                                            </p:txEl>
                                          </p:spTgt>
                                        </p:tgtEl>
                                      </p:cBhvr>
                                    </p:animEffect>
                                    <p:anim calcmode="lin" valueType="num">
                                      <p:cBhvr>
                                        <p:cTn id="3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171</TotalTime>
  <Words>814</Words>
  <Application>Microsoft Office PowerPoint</Application>
  <PresentationFormat>On-screen Show (4:3)</PresentationFormat>
  <Paragraphs>98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Mizan</cp:lastModifiedBy>
  <cp:revision>51</cp:revision>
  <dcterms:created xsi:type="dcterms:W3CDTF">2006-08-16T00:00:00Z</dcterms:created>
  <dcterms:modified xsi:type="dcterms:W3CDTF">2020-11-19T15:44:00Z</dcterms:modified>
</cp:coreProperties>
</file>