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71" r:id="rId12"/>
    <p:sldId id="280" r:id="rId13"/>
    <p:sldId id="272" r:id="rId14"/>
    <p:sldId id="273" r:id="rId15"/>
    <p:sldId id="275" r:id="rId16"/>
    <p:sldId id="274" r:id="rId17"/>
    <p:sldId id="279" r:id="rId18"/>
    <p:sldId id="281" r:id="rId19"/>
    <p:sldId id="267" r:id="rId20"/>
    <p:sldId id="268" r:id="rId21"/>
    <p:sldId id="269" r:id="rId22"/>
    <p:sldId id="270" r:id="rId23"/>
  </p:sldIdLst>
  <p:sldSz cx="14630400" cy="8229600"/>
  <p:notesSz cx="6858000" cy="9144000"/>
  <p:defaultText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714" y="-120"/>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0"/>
            <a:ext cx="12435840" cy="1634490"/>
          </a:xfrm>
        </p:spPr>
        <p:txBody>
          <a:bodyPr anchor="t"/>
          <a:lstStyle>
            <a:lvl1pPr algn="l">
              <a:defRPr sz="59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7"/>
            <a:ext cx="12435840" cy="1800224"/>
          </a:xfrm>
        </p:spPr>
        <p:txBody>
          <a:bodyPr anchor="b"/>
          <a:lstStyle>
            <a:lvl1pPr marL="0" indent="0">
              <a:buNone/>
              <a:defRPr sz="3000">
                <a:solidFill>
                  <a:schemeClr val="tx1">
                    <a:tint val="7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2"/>
            <a:ext cx="6461760" cy="543115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2"/>
            <a:ext cx="6461760" cy="543115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1" y="1842136"/>
            <a:ext cx="6464301" cy="767714"/>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731521" y="2609850"/>
            <a:ext cx="6464301"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121920" y="91440"/>
            <a:ext cx="14386560" cy="8046720"/>
          </a:xfrm>
          <a:prstGeom prst="frame">
            <a:avLst>
              <a:gd name="adj1" fmla="val 2492"/>
            </a:avLst>
          </a:prstGeom>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spcCol="0" rtlCol="0" anchor="ctr"/>
          <a:lstStyle/>
          <a:p>
            <a:pPr algn="ctr"/>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3000" b="1"/>
            </a:lvl1pPr>
          </a:lstStyle>
          <a:p>
            <a:r>
              <a:rPr lang="en-US" dirty="0" smtClean="0"/>
              <a:t>Click to edit Master title style</a:t>
            </a:r>
            <a:endParaRPr lang="en-US" dirty="0"/>
          </a:p>
        </p:txBody>
      </p:sp>
      <p:sp>
        <p:nvSpPr>
          <p:cNvPr id="3" name="Content Placeholder 2"/>
          <p:cNvSpPr>
            <a:spLocks noGrp="1"/>
          </p:cNvSpPr>
          <p:nvPr>
            <p:ph idx="1"/>
          </p:nvPr>
        </p:nvSpPr>
        <p:spPr>
          <a:xfrm>
            <a:off x="5720080" y="327661"/>
            <a:ext cx="8178800"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31522" y="1722121"/>
            <a:ext cx="4813301" cy="5629276"/>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800"/>
            </a:lvl1pPr>
            <a:lvl2pPr marL="679262" indent="0">
              <a:buNone/>
              <a:defRPr sz="4200"/>
            </a:lvl2pPr>
            <a:lvl3pPr marL="1358524" indent="0">
              <a:buNone/>
              <a:defRPr sz="3600"/>
            </a:lvl3pPr>
            <a:lvl4pPr marL="2037786" indent="0">
              <a:buNone/>
              <a:defRPr sz="3000"/>
            </a:lvl4pPr>
            <a:lvl5pPr marL="2717048" indent="0">
              <a:buNone/>
              <a:defRPr sz="3000"/>
            </a:lvl5pPr>
            <a:lvl6pPr marL="3396310" indent="0">
              <a:buNone/>
              <a:defRPr sz="3000"/>
            </a:lvl6pPr>
            <a:lvl7pPr marL="4075572" indent="0">
              <a:buNone/>
              <a:defRPr sz="3000"/>
            </a:lvl7pPr>
            <a:lvl8pPr marL="4754834" indent="0">
              <a:buNone/>
              <a:defRPr sz="3000"/>
            </a:lvl8pPr>
            <a:lvl9pPr marL="5434096" indent="0">
              <a:buNone/>
              <a:defRPr sz="30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5852" tIns="67926" rIns="135852" bIns="679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2"/>
            <a:ext cx="13167360" cy="5431155"/>
          </a:xfrm>
          <a:prstGeom prst="rect">
            <a:avLst/>
          </a:prstGeom>
        </p:spPr>
        <p:txBody>
          <a:bodyPr vert="horz" lIns="135852" tIns="67926" rIns="135852" bIns="679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5852" tIns="67926" rIns="135852" bIns="67926" rtlCol="0" anchor="ctr"/>
          <a:lstStyle>
            <a:lvl1pPr algn="l">
              <a:defRPr sz="1800">
                <a:solidFill>
                  <a:schemeClr val="tx1">
                    <a:tint val="75000"/>
                  </a:schemeClr>
                </a:solidFill>
              </a:defRPr>
            </a:lvl1pPr>
          </a:lstStyle>
          <a:p>
            <a:fld id="{1D8BD707-D9CF-40AE-B4C6-C98DA3205C09}" type="datetimeFigureOut">
              <a:rPr lang="en-US" smtClean="0"/>
              <a:pPr/>
              <a:t>11/19/2020</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5852" tIns="67926" rIns="135852" bIns="67926"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5852" tIns="67926" rIns="135852" bIns="67926"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58524" rtl="0" eaLnBrk="1" latinLnBrk="0" hangingPunct="1">
        <a:spcBef>
          <a:spcPct val="0"/>
        </a:spcBef>
        <a:buNone/>
        <a:defRPr sz="6500" kern="1200">
          <a:solidFill>
            <a:schemeClr val="tx1"/>
          </a:solidFill>
          <a:latin typeface="+mj-lt"/>
          <a:ea typeface="+mj-ea"/>
          <a:cs typeface="+mj-cs"/>
        </a:defRPr>
      </a:lvl1pPr>
    </p:titleStyle>
    <p:bodyStyle>
      <a:lvl1pPr marL="509447" indent="-509447" algn="l" defTabSz="1358524"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03801" indent="-424539" algn="l" defTabSz="1358524"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698155" indent="-339631" algn="l" defTabSz="1358524"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37741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56679"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35941"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15203"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094465"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7372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mailto:saifulcjm@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6239843"/>
            <a:ext cx="9601200" cy="1303957"/>
          </a:xfrm>
          <a:prstGeom prst="rect">
            <a:avLst/>
          </a:prstGeom>
        </p:spPr>
        <p:style>
          <a:lnRef idx="2">
            <a:schemeClr val="accent5"/>
          </a:lnRef>
          <a:fillRef idx="1">
            <a:schemeClr val="lt1"/>
          </a:fillRef>
          <a:effectRef idx="0">
            <a:schemeClr val="accent5"/>
          </a:effectRef>
          <a:fontRef idx="minor">
            <a:schemeClr val="dk1"/>
          </a:fontRef>
        </p:style>
        <p:txBody>
          <a:bodyPr wrap="square" lIns="194065" tIns="97033" rIns="194065" bIns="97033" rtlCol="0">
            <a:spAutoFit/>
          </a:bodyPr>
          <a:lstStyle/>
          <a:p>
            <a:pPr algn="ctr"/>
            <a:r>
              <a:rPr lang="en-US" sz="7200" b="1" dirty="0">
                <a:ln w="900" cmpd="sng">
                  <a:solidFill>
                    <a:schemeClr val="accent1">
                      <a:satMod val="190000"/>
                      <a:alpha val="55000"/>
                    </a:schemeClr>
                  </a:solidFill>
                  <a:prstDash val="solid"/>
                </a:ln>
                <a:solidFill>
                  <a:srgbClr val="7030A0"/>
                </a:solidFill>
                <a:effectLst>
                  <a:glow rad="139700">
                    <a:schemeClr val="accent1">
                      <a:satMod val="175000"/>
                      <a:alpha val="40000"/>
                    </a:schemeClr>
                  </a:glow>
                  <a:innerShdw blurRad="101600" dist="76200" dir="5400000">
                    <a:schemeClr val="accent1">
                      <a:satMod val="190000"/>
                      <a:tint val="100000"/>
                      <a:alpha val="74000"/>
                    </a:schemeClr>
                  </a:innerShdw>
                </a:effectLst>
                <a:latin typeface="Arial Black" pitchFamily="34" charset="0"/>
                <a:cs typeface="Times New Roman" pitchFamily="18" charset="0"/>
              </a:rPr>
              <a:t>Welcome </a:t>
            </a:r>
          </a:p>
        </p:txBody>
      </p:sp>
      <p:pic>
        <p:nvPicPr>
          <p:cNvPr id="3075" name="Picture 3" descr="C:\Users\Saiful\Desktop\20684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87680"/>
            <a:ext cx="9474200" cy="568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0065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57200"/>
            <a:ext cx="5410200" cy="584775"/>
          </a:xfrm>
          <a:prstGeom prst="rect">
            <a:avLst/>
          </a:prstGeom>
          <a:noFill/>
        </p:spPr>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705600" y="14478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002060"/>
                </a:solidFill>
                <a:latin typeface="Times New Roman" pitchFamily="18" charset="0"/>
                <a:cs typeface="Times New Roman" pitchFamily="18" charset="0"/>
              </a:rPr>
              <a:t>Listen</a:t>
            </a:r>
            <a:endParaRPr lang="en-US" sz="3200" b="1" dirty="0">
              <a:solidFill>
                <a:srgbClr val="002060"/>
              </a:solidFill>
              <a:latin typeface="Times New Roman" pitchFamily="18" charset="0"/>
              <a:cs typeface="Times New Roman" pitchFamily="18" charset="0"/>
            </a:endParaRPr>
          </a:p>
        </p:txBody>
      </p:sp>
      <p:sp>
        <p:nvSpPr>
          <p:cNvPr id="4" name="TextBox 3"/>
          <p:cNvSpPr txBox="1"/>
          <p:nvPr/>
        </p:nvSpPr>
        <p:spPr>
          <a:xfrm>
            <a:off x="6705600" y="22098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002060"/>
                </a:solidFill>
                <a:latin typeface="Times New Roman" pitchFamily="18" charset="0"/>
                <a:cs typeface="Times New Roman" pitchFamily="18" charset="0"/>
              </a:rPr>
              <a:t>Pay attention</a:t>
            </a:r>
            <a:endParaRPr lang="en-US" sz="3200" b="1" dirty="0">
              <a:solidFill>
                <a:srgbClr val="002060"/>
              </a:solidFill>
              <a:latin typeface="Times New Roman" pitchFamily="18" charset="0"/>
              <a:cs typeface="Times New Roman" pitchFamily="18" charset="0"/>
            </a:endParaRPr>
          </a:p>
        </p:txBody>
      </p:sp>
      <p:sp>
        <p:nvSpPr>
          <p:cNvPr id="6" name="TextBox 5"/>
          <p:cNvSpPr txBox="1"/>
          <p:nvPr/>
        </p:nvSpPr>
        <p:spPr>
          <a:xfrm>
            <a:off x="2286000" y="14478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2860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9" name="Picture 4" descr="C:\Users\Saiful\Downloads\Assistant-Teacher-Job-Circular-dailychakri.co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103119"/>
            <a:ext cx="5172507" cy="3200400"/>
          </a:xfrm>
          <a:prstGeom prst="rect">
            <a:avLst/>
          </a:prstGeom>
          <a:ln w="12700">
            <a:noFill/>
            <a:prstDash val="sys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style>
          <a:lnRef idx="2">
            <a:schemeClr val="accent4"/>
          </a:lnRef>
          <a:fillRef idx="1">
            <a:schemeClr val="lt1"/>
          </a:fillRef>
          <a:effectRef idx="0">
            <a:schemeClr val="accent4"/>
          </a:effectRef>
          <a:fontRef idx="minor">
            <a:schemeClr val="dk1"/>
          </a:fontRef>
        </p:style>
      </p:pic>
      <p:sp>
        <p:nvSpPr>
          <p:cNvPr id="10" name="TextBox 9"/>
          <p:cNvSpPr txBox="1"/>
          <p:nvPr/>
        </p:nvSpPr>
        <p:spPr>
          <a:xfrm>
            <a:off x="2286000" y="6730425"/>
            <a:ext cx="9829799" cy="584775"/>
          </a:xfrm>
          <a:prstGeom prst="rect">
            <a:avLst/>
          </a:prstGeom>
          <a:noFill/>
        </p:spPr>
        <p:txBody>
          <a:bodyPr wrap="square" rtlCol="0">
            <a:spAutoFit/>
          </a:bodyPr>
          <a:lstStyle/>
          <a:p>
            <a:pPr algn="ctr"/>
            <a:r>
              <a:rPr lang="en-US" sz="3200" b="1" dirty="0" smtClean="0">
                <a:solidFill>
                  <a:srgbClr val="002060"/>
                </a:solidFill>
                <a:latin typeface="Times New Roman" pitchFamily="18" charset="0"/>
                <a:cs typeface="Times New Roman" pitchFamily="18" charset="0"/>
              </a:rPr>
              <a:t>Students are listening  </a:t>
            </a:r>
            <a:r>
              <a:rPr lang="en-US" sz="3200" b="1" dirty="0" smtClean="0">
                <a:solidFill>
                  <a:srgbClr val="002060"/>
                </a:solidFill>
                <a:latin typeface="Times New Roman" pitchFamily="18" charset="0"/>
                <a:cs typeface="Times New Roman" pitchFamily="18" charset="0"/>
              </a:rPr>
              <a:t>to their </a:t>
            </a:r>
            <a:r>
              <a:rPr lang="en-US" sz="3200" b="1" dirty="0" smtClean="0">
                <a:solidFill>
                  <a:srgbClr val="002060"/>
                </a:solidFill>
                <a:latin typeface="Times New Roman" pitchFamily="18" charset="0"/>
                <a:cs typeface="Times New Roman" pitchFamily="18" charset="0"/>
              </a:rPr>
              <a:t>teacher’s </a:t>
            </a:r>
            <a:r>
              <a:rPr lang="en-US" sz="3200" b="1" dirty="0" smtClean="0">
                <a:solidFill>
                  <a:srgbClr val="002060"/>
                </a:solidFill>
                <a:latin typeface="Times New Roman" pitchFamily="18" charset="0"/>
                <a:cs typeface="Times New Roman" pitchFamily="18" charset="0"/>
              </a:rPr>
              <a:t>speech.</a:t>
            </a:r>
            <a:endParaRPr lang="en-US"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9714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381000"/>
            <a:ext cx="5410200" cy="584775"/>
          </a:xfrm>
          <a:prstGeom prst="rect">
            <a:avLst/>
          </a:prstGeom>
          <a:noFill/>
        </p:spPr>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705600" y="13716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002060"/>
                </a:solidFill>
                <a:latin typeface="Times New Roman" pitchFamily="18" charset="0"/>
                <a:cs typeface="Times New Roman" pitchFamily="18" charset="0"/>
              </a:rPr>
              <a:t>Overcrowded</a:t>
            </a:r>
            <a:endParaRPr lang="en-US" sz="3200" b="1" dirty="0">
              <a:solidFill>
                <a:srgbClr val="002060"/>
              </a:solidFill>
              <a:latin typeface="Times New Roman" pitchFamily="18" charset="0"/>
              <a:cs typeface="Times New Roman" pitchFamily="18" charset="0"/>
            </a:endParaRPr>
          </a:p>
        </p:txBody>
      </p:sp>
      <p:sp>
        <p:nvSpPr>
          <p:cNvPr id="4" name="TextBox 3"/>
          <p:cNvSpPr txBox="1"/>
          <p:nvPr/>
        </p:nvSpPr>
        <p:spPr>
          <a:xfrm>
            <a:off x="6705600" y="22860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002060"/>
                </a:solidFill>
                <a:latin typeface="Times New Roman" pitchFamily="18" charset="0"/>
                <a:cs typeface="Times New Roman" pitchFamily="18" charset="0"/>
              </a:rPr>
              <a:t>Populous</a:t>
            </a:r>
            <a:endParaRPr lang="en-US" sz="3200" b="1" dirty="0">
              <a:solidFill>
                <a:srgbClr val="002060"/>
              </a:solidFill>
              <a:latin typeface="Times New Roman" pitchFamily="18" charset="0"/>
              <a:cs typeface="Times New Roman" pitchFamily="18" charset="0"/>
            </a:endParaRPr>
          </a:p>
        </p:txBody>
      </p:sp>
      <p:sp>
        <p:nvSpPr>
          <p:cNvPr id="5" name="TextBox 4"/>
          <p:cNvSpPr txBox="1"/>
          <p:nvPr/>
        </p:nvSpPr>
        <p:spPr>
          <a:xfrm>
            <a:off x="2057400" y="6934200"/>
            <a:ext cx="11125200" cy="584775"/>
          </a:xfrm>
          <a:prstGeom prst="rect">
            <a:avLst/>
          </a:prstGeom>
          <a:noFill/>
        </p:spPr>
        <p:txBody>
          <a:bodyPr wrap="square" rtlCol="0">
            <a:spAutoFit/>
          </a:bodyPr>
          <a:lstStyle/>
          <a:p>
            <a:pPr algn="ctr"/>
            <a:r>
              <a:rPr lang="en-US" sz="3200" b="1" dirty="0" smtClean="0">
                <a:solidFill>
                  <a:srgbClr val="002060"/>
                </a:solidFill>
                <a:latin typeface="Times New Roman" pitchFamily="18" charset="0"/>
                <a:cs typeface="Times New Roman" pitchFamily="18" charset="0"/>
              </a:rPr>
              <a:t>Being overcrowded the </a:t>
            </a:r>
            <a:r>
              <a:rPr lang="en-US" sz="3200" b="1" dirty="0">
                <a:solidFill>
                  <a:srgbClr val="002060"/>
                </a:solidFill>
                <a:latin typeface="Times New Roman" pitchFamily="18" charset="0"/>
                <a:cs typeface="Times New Roman" pitchFamily="18" charset="0"/>
              </a:rPr>
              <a:t>boat </a:t>
            </a:r>
            <a:r>
              <a:rPr lang="en-US" sz="3200" b="1" dirty="0" smtClean="0">
                <a:solidFill>
                  <a:srgbClr val="002060"/>
                </a:solidFill>
                <a:latin typeface="Times New Roman" pitchFamily="18" charset="0"/>
                <a:cs typeface="Times New Roman" pitchFamily="18" charset="0"/>
              </a:rPr>
              <a:t>sank </a:t>
            </a:r>
            <a:r>
              <a:rPr lang="en-US" sz="3200" b="1" dirty="0" smtClean="0">
                <a:solidFill>
                  <a:srgbClr val="002060"/>
                </a:solidFill>
                <a:latin typeface="Times New Roman" pitchFamily="18" charset="0"/>
                <a:cs typeface="Times New Roman" pitchFamily="18" charset="0"/>
              </a:rPr>
              <a:t>in the middle of the river.</a:t>
            </a:r>
            <a:endParaRPr lang="en-US" sz="3200" b="1" dirty="0">
              <a:solidFill>
                <a:srgbClr val="002060"/>
              </a:solidFill>
              <a:latin typeface="Times New Roman" pitchFamily="18" charset="0"/>
              <a:cs typeface="Times New Roman" pitchFamily="18" charset="0"/>
            </a:endParaRPr>
          </a:p>
        </p:txBody>
      </p:sp>
      <p:sp>
        <p:nvSpPr>
          <p:cNvPr id="6" name="TextBox 5"/>
          <p:cNvSpPr txBox="1"/>
          <p:nvPr/>
        </p:nvSpPr>
        <p:spPr>
          <a:xfrm>
            <a:off x="2286000" y="14478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2860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1026" name="Picture 2" descr="C:\Users\Saiful\Desktop\59-3.jpg"/>
          <p:cNvPicPr>
            <a:picLocks noChangeAspect="1" noChangeArrowheads="1"/>
          </p:cNvPicPr>
          <p:nvPr/>
        </p:nvPicPr>
        <p:blipFill rotWithShape="1">
          <a:blip r:embed="rId2">
            <a:extLst>
              <a:ext uri="{28A0092B-C50C-407E-A947-70E740481C1C}">
                <a14:useLocalDpi xmlns:a14="http://schemas.microsoft.com/office/drawing/2010/main" val="0"/>
              </a:ext>
            </a:extLst>
          </a:blip>
          <a:srcRect t="14313"/>
          <a:stretch/>
        </p:blipFill>
        <p:spPr bwMode="auto">
          <a:xfrm>
            <a:off x="3657600" y="3124200"/>
            <a:ext cx="7315200" cy="352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32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381000"/>
            <a:ext cx="5410200" cy="584775"/>
          </a:xfrm>
          <a:prstGeom prst="rect">
            <a:avLst/>
          </a:prstGeom>
          <a:noFill/>
        </p:spPr>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705600" y="14478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002060"/>
                </a:solidFill>
                <a:latin typeface="Times New Roman" pitchFamily="18" charset="0"/>
                <a:cs typeface="Times New Roman" pitchFamily="18" charset="0"/>
              </a:rPr>
              <a:t>Shoulder</a:t>
            </a:r>
            <a:endParaRPr lang="en-US" sz="3200" b="1" dirty="0">
              <a:solidFill>
                <a:srgbClr val="002060"/>
              </a:solidFill>
              <a:latin typeface="Times New Roman" pitchFamily="18" charset="0"/>
              <a:cs typeface="Times New Roman" pitchFamily="18" charset="0"/>
            </a:endParaRPr>
          </a:p>
        </p:txBody>
      </p:sp>
      <p:sp>
        <p:nvSpPr>
          <p:cNvPr id="4" name="TextBox 3"/>
          <p:cNvSpPr txBox="1"/>
          <p:nvPr/>
        </p:nvSpPr>
        <p:spPr>
          <a:xfrm>
            <a:off x="6705600" y="22860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002060"/>
                </a:solidFill>
                <a:latin typeface="Times New Roman" pitchFamily="18" charset="0"/>
                <a:cs typeface="Times New Roman" pitchFamily="18" charset="0"/>
              </a:rPr>
              <a:t>A organ of human body</a:t>
            </a:r>
            <a:endParaRPr lang="en-US" sz="3200" b="1" dirty="0">
              <a:solidFill>
                <a:srgbClr val="002060"/>
              </a:solidFill>
              <a:latin typeface="Times New Roman" pitchFamily="18" charset="0"/>
              <a:cs typeface="Times New Roman" pitchFamily="18" charset="0"/>
            </a:endParaRPr>
          </a:p>
        </p:txBody>
      </p:sp>
      <p:sp>
        <p:nvSpPr>
          <p:cNvPr id="5" name="TextBox 4"/>
          <p:cNvSpPr txBox="1"/>
          <p:nvPr/>
        </p:nvSpPr>
        <p:spPr>
          <a:xfrm>
            <a:off x="2286000" y="6944380"/>
            <a:ext cx="98298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Street hawkers often </a:t>
            </a:r>
            <a:r>
              <a:rPr lang="en-US" sz="3200" b="1" dirty="0" smtClean="0">
                <a:latin typeface="Times New Roman" pitchFamily="18" charset="0"/>
                <a:cs typeface="Times New Roman" pitchFamily="18" charset="0"/>
              </a:rPr>
              <a:t>carry </a:t>
            </a:r>
            <a:r>
              <a:rPr lang="en-US" sz="3200" b="1" dirty="0" smtClean="0">
                <a:latin typeface="Times New Roman" pitchFamily="18" charset="0"/>
                <a:cs typeface="Times New Roman" pitchFamily="18" charset="0"/>
              </a:rPr>
              <a:t>their bags on shoulder.</a:t>
            </a:r>
            <a:endParaRPr lang="en-US" sz="3200" b="1" dirty="0">
              <a:solidFill>
                <a:srgbClr val="002060"/>
              </a:solidFill>
              <a:latin typeface="Times New Roman" pitchFamily="18" charset="0"/>
              <a:cs typeface="Times New Roman" pitchFamily="18" charset="0"/>
            </a:endParaRPr>
          </a:p>
        </p:txBody>
      </p:sp>
      <p:sp>
        <p:nvSpPr>
          <p:cNvPr id="6" name="TextBox 5"/>
          <p:cNvSpPr txBox="1"/>
          <p:nvPr/>
        </p:nvSpPr>
        <p:spPr>
          <a:xfrm>
            <a:off x="2286000" y="15240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2860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3074" name="Picture 2" descr="C:\Users\Saiful\Desktop\1167af12f90262b6a2ba8420137ab5c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619" b="25306"/>
          <a:stretch/>
        </p:blipFill>
        <p:spPr bwMode="auto">
          <a:xfrm>
            <a:off x="5232454" y="3200400"/>
            <a:ext cx="3759146" cy="3643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0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9753600" cy="584775"/>
          </a:xfrm>
          <a:prstGeom prst="rect">
            <a:avLst/>
          </a:prstGeom>
          <a:noFill/>
        </p:spPr>
        <p:txBody>
          <a:bodyPr wrap="square" rtlCol="0">
            <a:spAutoFit/>
          </a:bodyPr>
          <a:lstStyle/>
          <a:p>
            <a:pPr algn="ctr"/>
            <a:r>
              <a:rPr lang="en-US" sz="3200" b="1" dirty="0">
                <a:solidFill>
                  <a:srgbClr val="7030A0"/>
                </a:solidFill>
                <a:latin typeface="Times New Roman" pitchFamily="18" charset="0"/>
                <a:cs typeface="Times New Roman" pitchFamily="18" charset="0"/>
              </a:rPr>
              <a:t>Choose the correct answer from the alternative.</a:t>
            </a:r>
          </a:p>
        </p:txBody>
      </p:sp>
      <p:sp>
        <p:nvSpPr>
          <p:cNvPr id="3" name="TextBox 2"/>
          <p:cNvSpPr txBox="1"/>
          <p:nvPr/>
        </p:nvSpPr>
        <p:spPr>
          <a:xfrm>
            <a:off x="6850380" y="2409111"/>
            <a:ext cx="564642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Sinking in the </a:t>
            </a:r>
            <a:r>
              <a:rPr lang="en-US" sz="3200" b="1" dirty="0" smtClean="0">
                <a:solidFill>
                  <a:srgbClr val="7030A0"/>
                </a:solidFill>
                <a:latin typeface="Times New Roman" pitchFamily="18" charset="0"/>
                <a:cs typeface="Times New Roman" pitchFamily="18" charset="0"/>
              </a:rPr>
              <a:t>river.</a:t>
            </a:r>
            <a:endParaRPr lang="en-US" sz="3200" b="1" dirty="0">
              <a:solidFill>
                <a:srgbClr val="7030A0"/>
              </a:solidFill>
              <a:latin typeface="Times New Roman" pitchFamily="18" charset="0"/>
              <a:cs typeface="Times New Roman" pitchFamily="18" charset="0"/>
            </a:endParaRPr>
          </a:p>
        </p:txBody>
      </p:sp>
      <p:sp>
        <p:nvSpPr>
          <p:cNvPr id="4" name="TextBox 3"/>
          <p:cNvSpPr txBox="1"/>
          <p:nvPr/>
        </p:nvSpPr>
        <p:spPr>
          <a:xfrm>
            <a:off x="6850380" y="3199220"/>
            <a:ext cx="564642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Waiting for passengers.</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1371600" y="2362200"/>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Playing with other boats.</a:t>
            </a:r>
            <a:endParaRPr lang="en-US" sz="3200" b="1" dirty="0">
              <a:solidFill>
                <a:srgbClr val="7030A0"/>
              </a:solidFill>
              <a:latin typeface="Times New Roman" pitchFamily="18" charset="0"/>
              <a:cs typeface="Times New Roman" pitchFamily="18" charset="0"/>
            </a:endParaRPr>
          </a:p>
        </p:txBody>
      </p:sp>
      <p:sp>
        <p:nvSpPr>
          <p:cNvPr id="7" name="TextBox 6"/>
          <p:cNvSpPr txBox="1"/>
          <p:nvPr/>
        </p:nvSpPr>
        <p:spPr>
          <a:xfrm>
            <a:off x="1371600" y="3247311"/>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Travelling along a </a:t>
            </a:r>
            <a:r>
              <a:rPr lang="en-US" sz="3200" b="1" dirty="0" smtClean="0">
                <a:solidFill>
                  <a:srgbClr val="7030A0"/>
                </a:solidFill>
                <a:latin typeface="Times New Roman" pitchFamily="18" charset="0"/>
                <a:cs typeface="Times New Roman" pitchFamily="18" charset="0"/>
              </a:rPr>
              <a:t>route.</a:t>
            </a:r>
            <a:endParaRPr lang="en-US" sz="3200" b="1" dirty="0" smtClean="0">
              <a:solidFill>
                <a:srgbClr val="7030A0"/>
              </a:solidFill>
              <a:latin typeface="Times New Roman" pitchFamily="18" charset="0"/>
              <a:cs typeface="Times New Roman" pitchFamily="18" charset="0"/>
            </a:endParaRPr>
          </a:p>
        </p:txBody>
      </p:sp>
      <p:sp>
        <p:nvSpPr>
          <p:cNvPr id="8" name="TextBox 7"/>
          <p:cNvSpPr txBox="1"/>
          <p:nvPr/>
        </p:nvSpPr>
        <p:spPr>
          <a:xfrm>
            <a:off x="762000" y="4267200"/>
            <a:ext cx="117348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2.Why was everybody trying to get into the boat ?</a:t>
            </a:r>
            <a:endParaRPr lang="en-US" sz="3200" b="1" dirty="0">
              <a:solidFill>
                <a:srgbClr val="002060"/>
              </a:solidFill>
              <a:latin typeface="Times New Roman" pitchFamily="18" charset="0"/>
              <a:cs typeface="Times New Roman" pitchFamily="18" charset="0"/>
            </a:endParaRPr>
          </a:p>
        </p:txBody>
      </p:sp>
      <p:sp>
        <p:nvSpPr>
          <p:cNvPr id="9" name="TextBox 8"/>
          <p:cNvSpPr txBox="1"/>
          <p:nvPr/>
        </p:nvSpPr>
        <p:spPr>
          <a:xfrm>
            <a:off x="6781800" y="5257800"/>
            <a:ext cx="57150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After sunset no ferry would ply on the </a:t>
            </a:r>
            <a:r>
              <a:rPr lang="en-US" sz="3200" b="1" dirty="0" smtClean="0">
                <a:solidFill>
                  <a:srgbClr val="7030A0"/>
                </a:solidFill>
                <a:latin typeface="Times New Roman" pitchFamily="18" charset="0"/>
                <a:cs typeface="Times New Roman" pitchFamily="18" charset="0"/>
              </a:rPr>
              <a:t>river.</a:t>
            </a:r>
            <a:endParaRPr lang="en-US" sz="3200" b="1" dirty="0">
              <a:solidFill>
                <a:srgbClr val="7030A0"/>
              </a:solidFill>
              <a:latin typeface="Times New Roman" pitchFamily="18" charset="0"/>
              <a:cs typeface="Times New Roman" pitchFamily="18" charset="0"/>
            </a:endParaRPr>
          </a:p>
        </p:txBody>
      </p:sp>
      <p:sp>
        <p:nvSpPr>
          <p:cNvPr id="10" name="TextBox 9"/>
          <p:cNvSpPr txBox="1"/>
          <p:nvPr/>
        </p:nvSpPr>
        <p:spPr>
          <a:xfrm>
            <a:off x="6781800" y="6542782"/>
            <a:ext cx="57150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It was going to be a dark and stormy </a:t>
            </a:r>
            <a:r>
              <a:rPr lang="en-US" sz="3200" b="1" dirty="0" smtClean="0">
                <a:solidFill>
                  <a:srgbClr val="7030A0"/>
                </a:solidFill>
                <a:latin typeface="Times New Roman" pitchFamily="18" charset="0"/>
                <a:cs typeface="Times New Roman" pitchFamily="18" charset="0"/>
              </a:rPr>
              <a:t>evening.</a:t>
            </a:r>
            <a:endParaRPr lang="en-US" sz="3200" b="1" dirty="0">
              <a:solidFill>
                <a:srgbClr val="7030A0"/>
              </a:solidFill>
              <a:latin typeface="Times New Roman" pitchFamily="18" charset="0"/>
              <a:cs typeface="Times New Roman" pitchFamily="18" charset="0"/>
            </a:endParaRPr>
          </a:p>
        </p:txBody>
      </p:sp>
      <p:sp>
        <p:nvSpPr>
          <p:cNvPr id="11" name="TextBox 10"/>
          <p:cNvSpPr txBox="1"/>
          <p:nvPr/>
        </p:nvSpPr>
        <p:spPr>
          <a:xfrm>
            <a:off x="1371600" y="5334000"/>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It was weekly bazar </a:t>
            </a:r>
            <a:r>
              <a:rPr lang="en-US" sz="3200" b="1" dirty="0" smtClean="0">
                <a:solidFill>
                  <a:srgbClr val="7030A0"/>
                </a:solidFill>
                <a:latin typeface="Times New Roman" pitchFamily="18" charset="0"/>
                <a:cs typeface="Times New Roman" pitchFamily="18" charset="0"/>
              </a:rPr>
              <a:t>day.</a:t>
            </a:r>
            <a:endParaRPr lang="en-US" sz="3200" b="1" dirty="0">
              <a:solidFill>
                <a:srgbClr val="7030A0"/>
              </a:solidFill>
              <a:latin typeface="Times New Roman" pitchFamily="18" charset="0"/>
              <a:cs typeface="Times New Roman" pitchFamily="18" charset="0"/>
            </a:endParaRPr>
          </a:p>
        </p:txBody>
      </p:sp>
      <p:sp>
        <p:nvSpPr>
          <p:cNvPr id="12" name="TextBox 11"/>
          <p:cNvSpPr txBox="1"/>
          <p:nvPr/>
        </p:nvSpPr>
        <p:spPr>
          <a:xfrm>
            <a:off x="1371600" y="6477000"/>
            <a:ext cx="45720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Everybody had shopping bags with </a:t>
            </a:r>
            <a:r>
              <a:rPr lang="en-US" sz="3200" b="1" dirty="0" smtClean="0">
                <a:solidFill>
                  <a:srgbClr val="7030A0"/>
                </a:solidFill>
                <a:latin typeface="Times New Roman" pitchFamily="18" charset="0"/>
                <a:cs typeface="Times New Roman" pitchFamily="18" charset="0"/>
              </a:rPr>
              <a:t>them.</a:t>
            </a:r>
            <a:endParaRPr lang="en-US" sz="3200" b="1" dirty="0">
              <a:solidFill>
                <a:srgbClr val="7030A0"/>
              </a:solidFill>
              <a:latin typeface="Times New Roman" pitchFamily="18" charset="0"/>
              <a:cs typeface="Times New Roman" pitchFamily="18" charset="0"/>
            </a:endParaRPr>
          </a:p>
        </p:txBody>
      </p:sp>
      <p:sp>
        <p:nvSpPr>
          <p:cNvPr id="13" name="TextBox 12"/>
          <p:cNvSpPr txBox="1"/>
          <p:nvPr/>
        </p:nvSpPr>
        <p:spPr>
          <a:xfrm>
            <a:off x="838200" y="1447800"/>
            <a:ext cx="116586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1.A ferry boat was playing on the river . Here plying means-</a:t>
            </a:r>
            <a:endParaRPr lang="en-US" sz="3200" b="1" dirty="0">
              <a:solidFill>
                <a:srgbClr val="002060"/>
              </a:solidFill>
              <a:latin typeface="Times New Roman" pitchFamily="18" charset="0"/>
              <a:cs typeface="Times New Roman" pitchFamily="18" charset="0"/>
            </a:endParaRPr>
          </a:p>
        </p:txBody>
      </p:sp>
      <p:sp>
        <p:nvSpPr>
          <p:cNvPr id="14" name="Rectangle 13"/>
          <p:cNvSpPr/>
          <p:nvPr/>
        </p:nvSpPr>
        <p:spPr>
          <a:xfrm>
            <a:off x="10439400" y="381000"/>
            <a:ext cx="3825240" cy="685800"/>
          </a:xfrm>
          <a:prstGeom prst="rect">
            <a:avLst/>
          </a:prstGeom>
          <a:blipFill>
            <a:blip r:embed="rId2"/>
            <a:tile tx="0" ty="0" sx="100000" sy="100000" flip="none" algn="tl"/>
          </a:blipFill>
          <a:ln w="28575">
            <a:solidFill>
              <a:srgbClr val="00B0F0"/>
            </a:solidFill>
          </a:ln>
        </p:spPr>
        <p:style>
          <a:lnRef idx="1">
            <a:schemeClr val="accent4"/>
          </a:lnRef>
          <a:fillRef idx="3">
            <a:schemeClr val="accent4"/>
          </a:fillRef>
          <a:effectRef idx="2">
            <a:schemeClr val="accent4"/>
          </a:effectRef>
          <a:fontRef idx="minor">
            <a:schemeClr val="lt1"/>
          </a:fontRef>
        </p:style>
        <p:txBody>
          <a:bodyPr lIns="130622" tIns="65311" rIns="130622" bIns="65311" rtlCol="0" anchor="ctr"/>
          <a:lstStyle/>
          <a:p>
            <a:pPr algn="ctr"/>
            <a:r>
              <a:rPr lang="en-US" sz="4000" b="1" dirty="0">
                <a:solidFill>
                  <a:srgbClr val="000066"/>
                </a:solidFill>
              </a:rPr>
              <a:t>Individual work</a:t>
            </a:r>
          </a:p>
        </p:txBody>
      </p:sp>
    </p:spTree>
    <p:extLst>
      <p:ext uri="{BB962C8B-B14F-4D97-AF65-F5344CB8AC3E}">
        <p14:creationId xmlns:p14="http://schemas.microsoft.com/office/powerpoint/2010/main" val="228822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50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50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50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50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50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0" nodeType="withEffect">
                                  <p:stCondLst>
                                    <p:cond delay="50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04800"/>
            <a:ext cx="10058400" cy="584775"/>
          </a:xfrm>
          <a:prstGeom prst="rect">
            <a:avLst/>
          </a:prstGeom>
          <a:noFill/>
        </p:spPr>
        <p:txBody>
          <a:bodyPr wrap="square" rtlCol="0">
            <a:spAutoFit/>
          </a:bodyPr>
          <a:lstStyle/>
          <a:p>
            <a:pPr algn="ctr"/>
            <a:r>
              <a:rPr lang="en-US" sz="3200" b="1" dirty="0">
                <a:solidFill>
                  <a:srgbClr val="7030A0"/>
                </a:solidFill>
                <a:latin typeface="Times New Roman" pitchFamily="18" charset="0"/>
                <a:cs typeface="Times New Roman" pitchFamily="18" charset="0"/>
              </a:rPr>
              <a:t>Choose the correct answer from the alternative.</a:t>
            </a:r>
          </a:p>
        </p:txBody>
      </p:sp>
      <p:sp>
        <p:nvSpPr>
          <p:cNvPr id="3" name="TextBox 2"/>
          <p:cNvSpPr txBox="1"/>
          <p:nvPr/>
        </p:nvSpPr>
        <p:spPr>
          <a:xfrm>
            <a:off x="6705600" y="2095073"/>
            <a:ext cx="58674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The boat had already too many </a:t>
            </a:r>
            <a:r>
              <a:rPr lang="en-US" sz="3200" b="1" dirty="0" smtClean="0">
                <a:solidFill>
                  <a:srgbClr val="7030A0"/>
                </a:solidFill>
                <a:latin typeface="Times New Roman" pitchFamily="18" charset="0"/>
                <a:cs typeface="Times New Roman" pitchFamily="18" charset="0"/>
              </a:rPr>
              <a:t>people.</a:t>
            </a:r>
            <a:endParaRPr lang="en-US" sz="3200" b="1" dirty="0">
              <a:solidFill>
                <a:srgbClr val="7030A0"/>
              </a:solidFill>
              <a:latin typeface="Times New Roman" pitchFamily="18" charset="0"/>
              <a:cs typeface="Times New Roman" pitchFamily="18" charset="0"/>
            </a:endParaRPr>
          </a:p>
        </p:txBody>
      </p:sp>
      <p:sp>
        <p:nvSpPr>
          <p:cNvPr id="4" name="TextBox 3"/>
          <p:cNvSpPr txBox="1"/>
          <p:nvPr/>
        </p:nvSpPr>
        <p:spPr>
          <a:xfrm>
            <a:off x="6705600" y="3266182"/>
            <a:ext cx="58674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He would not ferry people with bags and </a:t>
            </a:r>
            <a:r>
              <a:rPr lang="en-US" sz="3200" b="1" dirty="0" smtClean="0">
                <a:solidFill>
                  <a:srgbClr val="7030A0"/>
                </a:solidFill>
                <a:latin typeface="Times New Roman" pitchFamily="18" charset="0"/>
                <a:cs typeface="Times New Roman" pitchFamily="18" charset="0"/>
              </a:rPr>
              <a:t>baskets.</a:t>
            </a:r>
            <a:endParaRPr lang="en-US" sz="3200" b="1" dirty="0">
              <a:solidFill>
                <a:srgbClr val="7030A0"/>
              </a:solidFill>
              <a:latin typeface="Times New Roman" pitchFamily="18" charset="0"/>
              <a:cs typeface="Times New Roman" pitchFamily="18" charset="0"/>
            </a:endParaRPr>
          </a:p>
        </p:txBody>
      </p:sp>
      <p:sp>
        <p:nvSpPr>
          <p:cNvPr id="5" name="TextBox 4"/>
          <p:cNvSpPr txBox="1"/>
          <p:nvPr/>
        </p:nvSpPr>
        <p:spPr>
          <a:xfrm>
            <a:off x="1219200" y="2082225"/>
            <a:ext cx="4648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His boat was very </a:t>
            </a:r>
            <a:r>
              <a:rPr lang="en-US" sz="3200" b="1" dirty="0" smtClean="0">
                <a:solidFill>
                  <a:srgbClr val="7030A0"/>
                </a:solidFill>
                <a:latin typeface="Times New Roman" pitchFamily="18" charset="0"/>
                <a:cs typeface="Times New Roman" pitchFamily="18" charset="0"/>
              </a:rPr>
              <a:t>small.</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1219200" y="3276600"/>
            <a:ext cx="46482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There were other boats they could </a:t>
            </a:r>
            <a:r>
              <a:rPr lang="en-US" sz="3200" b="1" dirty="0" smtClean="0">
                <a:solidFill>
                  <a:srgbClr val="7030A0"/>
                </a:solidFill>
                <a:latin typeface="Times New Roman" pitchFamily="18" charset="0"/>
                <a:cs typeface="Times New Roman" pitchFamily="18" charset="0"/>
              </a:rPr>
              <a:t>take.</a:t>
            </a:r>
            <a:endParaRPr lang="en-US" sz="3200" b="1" dirty="0">
              <a:solidFill>
                <a:srgbClr val="7030A0"/>
              </a:solidFill>
              <a:latin typeface="Times New Roman" pitchFamily="18" charset="0"/>
              <a:cs typeface="Times New Roman" pitchFamily="18" charset="0"/>
            </a:endParaRPr>
          </a:p>
        </p:txBody>
      </p:sp>
      <p:sp>
        <p:nvSpPr>
          <p:cNvPr id="7" name="TextBox 6"/>
          <p:cNvSpPr txBox="1"/>
          <p:nvPr/>
        </p:nvSpPr>
        <p:spPr>
          <a:xfrm>
            <a:off x="685800" y="4724400"/>
            <a:ext cx="118872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4.”</a:t>
            </a:r>
            <a:r>
              <a:rPr lang="en-US" sz="3200" b="1" dirty="0" smtClean="0">
                <a:solidFill>
                  <a:srgbClr val="002060"/>
                </a:solidFill>
                <a:latin typeface="Times New Roman" pitchFamily="18" charset="0"/>
                <a:cs typeface="Times New Roman" pitchFamily="18" charset="0"/>
              </a:rPr>
              <a:t>With </a:t>
            </a:r>
            <a:r>
              <a:rPr lang="en-US" sz="3200" b="1" dirty="0">
                <a:solidFill>
                  <a:srgbClr val="002060"/>
                </a:solidFill>
                <a:latin typeface="Times New Roman" pitchFamily="18" charset="0"/>
                <a:cs typeface="Times New Roman" pitchFamily="18" charset="0"/>
              </a:rPr>
              <a:t>too many </a:t>
            </a:r>
            <a:r>
              <a:rPr lang="en-US" sz="3200" b="1" dirty="0" smtClean="0">
                <a:solidFill>
                  <a:srgbClr val="002060"/>
                </a:solidFill>
                <a:latin typeface="Times New Roman" pitchFamily="18" charset="0"/>
                <a:cs typeface="Times New Roman" pitchFamily="18" charset="0"/>
              </a:rPr>
              <a:t>people on board , the boat sank ….” </a:t>
            </a:r>
            <a:endParaRPr lang="en-US" sz="3200" b="1" dirty="0">
              <a:solidFill>
                <a:srgbClr val="002060"/>
              </a:solidFill>
              <a:latin typeface="Times New Roman" pitchFamily="18" charset="0"/>
              <a:cs typeface="Times New Roman" pitchFamily="18" charset="0"/>
            </a:endParaRPr>
          </a:p>
        </p:txBody>
      </p:sp>
      <p:sp>
        <p:nvSpPr>
          <p:cNvPr id="8" name="TextBox 7"/>
          <p:cNvSpPr txBox="1"/>
          <p:nvPr/>
        </p:nvSpPr>
        <p:spPr>
          <a:xfrm>
            <a:off x="6705600" y="5877580"/>
            <a:ext cx="5867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On the wooden board.</a:t>
            </a:r>
            <a:endParaRPr lang="en-US" sz="3200" b="1" dirty="0">
              <a:solidFill>
                <a:srgbClr val="7030A0"/>
              </a:solidFill>
              <a:latin typeface="Times New Roman" pitchFamily="18" charset="0"/>
              <a:cs typeface="Times New Roman" pitchFamily="18" charset="0"/>
            </a:endParaRPr>
          </a:p>
        </p:txBody>
      </p:sp>
      <p:sp>
        <p:nvSpPr>
          <p:cNvPr id="9" name="TextBox 8"/>
          <p:cNvSpPr txBox="1"/>
          <p:nvPr/>
        </p:nvSpPr>
        <p:spPr>
          <a:xfrm>
            <a:off x="6705600" y="6705600"/>
            <a:ext cx="5867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On the </a:t>
            </a:r>
            <a:r>
              <a:rPr lang="en-US" sz="3200" b="1" dirty="0" smtClean="0">
                <a:solidFill>
                  <a:srgbClr val="7030A0"/>
                </a:solidFill>
                <a:latin typeface="Times New Roman" pitchFamily="18" charset="0"/>
                <a:cs typeface="Times New Roman" pitchFamily="18" charset="0"/>
              </a:rPr>
              <a:t>notice board</a:t>
            </a:r>
            <a:r>
              <a:rPr lang="en-US" sz="3200" b="1" dirty="0">
                <a:solidFill>
                  <a:srgbClr val="7030A0"/>
                </a:solidFill>
                <a:latin typeface="Times New Roman" pitchFamily="18" charset="0"/>
                <a:cs typeface="Times New Roman" pitchFamily="18" charset="0"/>
              </a:rPr>
              <a:t>.</a:t>
            </a:r>
          </a:p>
        </p:txBody>
      </p:sp>
      <p:sp>
        <p:nvSpPr>
          <p:cNvPr id="10" name="TextBox 9"/>
          <p:cNvSpPr txBox="1"/>
          <p:nvPr/>
        </p:nvSpPr>
        <p:spPr>
          <a:xfrm>
            <a:off x="1219200" y="5892225"/>
            <a:ext cx="4648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On the </a:t>
            </a:r>
            <a:r>
              <a:rPr lang="en-US" sz="3200" b="1" dirty="0" smtClean="0">
                <a:solidFill>
                  <a:srgbClr val="7030A0"/>
                </a:solidFill>
                <a:latin typeface="Times New Roman" pitchFamily="18" charset="0"/>
                <a:cs typeface="Times New Roman" pitchFamily="18" charset="0"/>
              </a:rPr>
              <a:t>boat.</a:t>
            </a:r>
            <a:endParaRPr lang="en-US" sz="3200" b="1" dirty="0">
              <a:solidFill>
                <a:srgbClr val="7030A0"/>
              </a:solidFill>
              <a:latin typeface="Times New Roman" pitchFamily="18" charset="0"/>
              <a:cs typeface="Times New Roman" pitchFamily="18" charset="0"/>
            </a:endParaRPr>
          </a:p>
        </p:txBody>
      </p:sp>
      <p:sp>
        <p:nvSpPr>
          <p:cNvPr id="11" name="TextBox 10"/>
          <p:cNvSpPr txBox="1"/>
          <p:nvPr/>
        </p:nvSpPr>
        <p:spPr>
          <a:xfrm>
            <a:off x="1219200" y="6705600"/>
            <a:ext cx="4648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Outside the </a:t>
            </a:r>
            <a:r>
              <a:rPr lang="en-US" sz="3200" b="1" dirty="0" smtClean="0">
                <a:solidFill>
                  <a:srgbClr val="7030A0"/>
                </a:solidFill>
                <a:latin typeface="Times New Roman" pitchFamily="18" charset="0"/>
                <a:cs typeface="Times New Roman" pitchFamily="18" charset="0"/>
              </a:rPr>
              <a:t>boat.</a:t>
            </a:r>
            <a:endParaRPr lang="en-US" sz="3200" b="1" dirty="0">
              <a:solidFill>
                <a:srgbClr val="7030A0"/>
              </a:solidFill>
              <a:latin typeface="Times New Roman" pitchFamily="18" charset="0"/>
              <a:cs typeface="Times New Roman" pitchFamily="18" charset="0"/>
            </a:endParaRPr>
          </a:p>
        </p:txBody>
      </p:sp>
      <p:sp>
        <p:nvSpPr>
          <p:cNvPr id="12" name="TextBox 11"/>
          <p:cNvSpPr txBox="1"/>
          <p:nvPr/>
        </p:nvSpPr>
        <p:spPr>
          <a:xfrm>
            <a:off x="685800" y="1219200"/>
            <a:ext cx="118872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3.The boatman requested the people to wait, </a:t>
            </a:r>
            <a:r>
              <a:rPr lang="en-US" sz="3200" b="1" dirty="0" smtClean="0">
                <a:solidFill>
                  <a:srgbClr val="002060"/>
                </a:solidFill>
                <a:latin typeface="Times New Roman" pitchFamily="18" charset="0"/>
                <a:cs typeface="Times New Roman" pitchFamily="18" charset="0"/>
              </a:rPr>
              <a:t>because….</a:t>
            </a:r>
            <a:endParaRPr lang="en-US"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6384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50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50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50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0" nodeType="withEffect">
                                  <p:stCondLst>
                                    <p:cond delay="50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81000"/>
            <a:ext cx="10058400" cy="584775"/>
          </a:xfrm>
          <a:prstGeom prst="rect">
            <a:avLst/>
          </a:prstGeom>
          <a:noFill/>
        </p:spPr>
        <p:txBody>
          <a:bodyPr wrap="square" rtlCol="0">
            <a:spAutoFit/>
          </a:bodyPr>
          <a:lstStyle/>
          <a:p>
            <a:pPr algn="ctr"/>
            <a:r>
              <a:rPr lang="en-US" sz="3200" b="1" dirty="0">
                <a:solidFill>
                  <a:srgbClr val="7030A0"/>
                </a:solidFill>
                <a:latin typeface="Times New Roman" pitchFamily="18" charset="0"/>
                <a:cs typeface="Times New Roman" pitchFamily="18" charset="0"/>
              </a:rPr>
              <a:t>Choose the correct answer from the alternative.</a:t>
            </a:r>
          </a:p>
        </p:txBody>
      </p:sp>
      <p:sp>
        <p:nvSpPr>
          <p:cNvPr id="3" name="TextBox 2"/>
          <p:cNvSpPr txBox="1"/>
          <p:nvPr/>
        </p:nvSpPr>
        <p:spPr>
          <a:xfrm>
            <a:off x="7848600" y="2133600"/>
            <a:ext cx="5029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Nobody was rescued.</a:t>
            </a:r>
            <a:endParaRPr lang="en-US" sz="3200" b="1" dirty="0">
              <a:solidFill>
                <a:srgbClr val="7030A0"/>
              </a:solidFill>
              <a:latin typeface="Times New Roman" pitchFamily="18" charset="0"/>
              <a:cs typeface="Times New Roman" pitchFamily="18" charset="0"/>
            </a:endParaRPr>
          </a:p>
        </p:txBody>
      </p:sp>
      <p:sp>
        <p:nvSpPr>
          <p:cNvPr id="4" name="TextBox 3"/>
          <p:cNvSpPr txBox="1"/>
          <p:nvPr/>
        </p:nvSpPr>
        <p:spPr>
          <a:xfrm>
            <a:off x="7848600" y="2895600"/>
            <a:ext cx="5029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Nobody lost anything.</a:t>
            </a:r>
            <a:endParaRPr lang="en-US" sz="3200" b="1" dirty="0">
              <a:solidFill>
                <a:srgbClr val="7030A0"/>
              </a:solidFill>
              <a:latin typeface="Times New Roman" pitchFamily="18" charset="0"/>
              <a:cs typeface="Times New Roman" pitchFamily="18" charset="0"/>
            </a:endParaRPr>
          </a:p>
        </p:txBody>
      </p:sp>
      <p:sp>
        <p:nvSpPr>
          <p:cNvPr id="5" name="TextBox 4"/>
          <p:cNvSpPr txBox="1"/>
          <p:nvPr/>
        </p:nvSpPr>
        <p:spPr>
          <a:xfrm>
            <a:off x="1447800" y="2057400"/>
            <a:ext cx="5486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Nobody died.</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1447800" y="2895600"/>
            <a:ext cx="5486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Nobody accepted their fate.</a:t>
            </a:r>
            <a:endParaRPr lang="en-US" sz="3200" b="1" dirty="0">
              <a:solidFill>
                <a:srgbClr val="7030A0"/>
              </a:solidFill>
              <a:latin typeface="Times New Roman" pitchFamily="18" charset="0"/>
              <a:cs typeface="Times New Roman" pitchFamily="18" charset="0"/>
            </a:endParaRPr>
          </a:p>
        </p:txBody>
      </p:sp>
      <p:sp>
        <p:nvSpPr>
          <p:cNvPr id="7" name="TextBox 6"/>
          <p:cNvSpPr txBox="1"/>
          <p:nvPr/>
        </p:nvSpPr>
        <p:spPr>
          <a:xfrm>
            <a:off x="685800" y="4114800"/>
            <a:ext cx="121920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a:solidFill>
                  <a:srgbClr val="002060"/>
                </a:solidFill>
                <a:latin typeface="Times New Roman" pitchFamily="18" charset="0"/>
                <a:cs typeface="Times New Roman" pitchFamily="18" charset="0"/>
              </a:rPr>
              <a:t>6</a:t>
            </a:r>
            <a:r>
              <a:rPr lang="en-US" sz="3200" b="1" dirty="0" smtClean="0">
                <a:solidFill>
                  <a:srgbClr val="002060"/>
                </a:solidFill>
                <a:latin typeface="Times New Roman" pitchFamily="18" charset="0"/>
                <a:cs typeface="Times New Roman" pitchFamily="18" charset="0"/>
              </a:rPr>
              <a:t>. The boat was overcrowded. Here ‘overcrowded’ means -</a:t>
            </a:r>
            <a:endParaRPr lang="en-US" sz="3200" b="1" dirty="0">
              <a:solidFill>
                <a:srgbClr val="002060"/>
              </a:solidFill>
              <a:latin typeface="Times New Roman" pitchFamily="18" charset="0"/>
              <a:cs typeface="Times New Roman" pitchFamily="18" charset="0"/>
            </a:endParaRPr>
          </a:p>
        </p:txBody>
      </p:sp>
      <p:sp>
        <p:nvSpPr>
          <p:cNvPr id="8" name="TextBox 7"/>
          <p:cNvSpPr txBox="1"/>
          <p:nvPr/>
        </p:nvSpPr>
        <p:spPr>
          <a:xfrm>
            <a:off x="7848600" y="5029200"/>
            <a:ext cx="50292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The boat was unable to carry any more people.</a:t>
            </a:r>
            <a:endParaRPr lang="en-US" sz="3200" b="1" dirty="0">
              <a:solidFill>
                <a:srgbClr val="7030A0"/>
              </a:solidFill>
              <a:latin typeface="Times New Roman" pitchFamily="18" charset="0"/>
              <a:cs typeface="Times New Roman" pitchFamily="18" charset="0"/>
            </a:endParaRPr>
          </a:p>
        </p:txBody>
      </p:sp>
      <p:sp>
        <p:nvSpPr>
          <p:cNvPr id="9" name="TextBox 8"/>
          <p:cNvSpPr txBox="1"/>
          <p:nvPr/>
        </p:nvSpPr>
        <p:spPr>
          <a:xfrm>
            <a:off x="7848600" y="6415444"/>
            <a:ext cx="50292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People were sitting on the boat`s bamboo hood. </a:t>
            </a:r>
            <a:endParaRPr lang="en-US" sz="3200" b="1" dirty="0">
              <a:solidFill>
                <a:srgbClr val="7030A0"/>
              </a:solidFill>
              <a:latin typeface="Times New Roman" pitchFamily="18" charset="0"/>
              <a:cs typeface="Times New Roman" pitchFamily="18" charset="0"/>
            </a:endParaRPr>
          </a:p>
        </p:txBody>
      </p:sp>
      <p:sp>
        <p:nvSpPr>
          <p:cNvPr id="10" name="TextBox 9"/>
          <p:cNvSpPr txBox="1"/>
          <p:nvPr/>
        </p:nvSpPr>
        <p:spPr>
          <a:xfrm>
            <a:off x="1447800" y="5029200"/>
            <a:ext cx="54864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People were quarrelling on the boat.</a:t>
            </a:r>
            <a:endParaRPr lang="en-US" sz="3200" b="1" dirty="0">
              <a:solidFill>
                <a:srgbClr val="7030A0"/>
              </a:solidFill>
              <a:latin typeface="Times New Roman" pitchFamily="18" charset="0"/>
              <a:cs typeface="Times New Roman" pitchFamily="18" charset="0"/>
            </a:endParaRPr>
          </a:p>
        </p:txBody>
      </p:sp>
      <p:sp>
        <p:nvSpPr>
          <p:cNvPr id="11" name="TextBox 10"/>
          <p:cNvSpPr txBox="1"/>
          <p:nvPr/>
        </p:nvSpPr>
        <p:spPr>
          <a:xfrm>
            <a:off x="1447800" y="6415445"/>
            <a:ext cx="54864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The boatman did not like a crowd.</a:t>
            </a:r>
            <a:endParaRPr lang="en-US" sz="3200" b="1" dirty="0">
              <a:solidFill>
                <a:srgbClr val="7030A0"/>
              </a:solidFill>
              <a:latin typeface="Times New Roman" pitchFamily="18" charset="0"/>
              <a:cs typeface="Times New Roman" pitchFamily="18" charset="0"/>
            </a:endParaRPr>
          </a:p>
        </p:txBody>
      </p:sp>
      <p:sp>
        <p:nvSpPr>
          <p:cNvPr id="12" name="TextBox 11"/>
          <p:cNvSpPr txBox="1"/>
          <p:nvPr/>
        </p:nvSpPr>
        <p:spPr>
          <a:xfrm>
            <a:off x="609600" y="1219200"/>
            <a:ext cx="122682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5. There were no casualties. The </a:t>
            </a:r>
            <a:r>
              <a:rPr lang="en-US" sz="3200" b="1" dirty="0" smtClean="0">
                <a:solidFill>
                  <a:srgbClr val="002060"/>
                </a:solidFill>
                <a:latin typeface="Times New Roman" pitchFamily="18" charset="0"/>
                <a:cs typeface="Times New Roman" pitchFamily="18" charset="0"/>
              </a:rPr>
              <a:t>statement </a:t>
            </a:r>
            <a:r>
              <a:rPr lang="en-US" sz="3200" b="1" dirty="0" smtClean="0">
                <a:solidFill>
                  <a:srgbClr val="002060"/>
                </a:solidFill>
                <a:latin typeface="Times New Roman" pitchFamily="18" charset="0"/>
                <a:cs typeface="Times New Roman" pitchFamily="18" charset="0"/>
              </a:rPr>
              <a:t>tells us that-</a:t>
            </a:r>
          </a:p>
        </p:txBody>
      </p:sp>
    </p:spTree>
    <p:extLst>
      <p:ext uri="{BB962C8B-B14F-4D97-AF65-F5344CB8AC3E}">
        <p14:creationId xmlns:p14="http://schemas.microsoft.com/office/powerpoint/2010/main" val="45791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iful\Desktop\105-dead-100-missing-as-indian-ferry-sinks-1335823095-6639.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19200"/>
            <a:ext cx="3657600" cy="2743200"/>
          </a:xfrm>
          <a:prstGeom prst="rect">
            <a:avLst/>
          </a:prstGeom>
          <a:no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4038600"/>
            <a:ext cx="13487400" cy="1077218"/>
          </a:xfrm>
          <a:prstGeom prst="rect">
            <a:avLst/>
          </a:prstGeom>
          <a:noFill/>
        </p:spPr>
        <p:txBody>
          <a:bodyPr wrap="square" rtlCol="0">
            <a:spAutoFit/>
          </a:bodyPr>
          <a:lstStyle/>
          <a:p>
            <a:r>
              <a:rPr lang="en-US" sz="3200" b="1" dirty="0" smtClean="0">
                <a:solidFill>
                  <a:srgbClr val="000066"/>
                </a:solidFill>
              </a:rPr>
              <a:t>a) </a:t>
            </a:r>
            <a:r>
              <a:rPr lang="en-US" sz="3200" b="1" dirty="0">
                <a:solidFill>
                  <a:srgbClr val="000066"/>
                </a:solidFill>
              </a:rPr>
              <a:t>Why did many people have little  or no patience when the ferry boat was in danger of sinking </a:t>
            </a:r>
            <a:r>
              <a:rPr lang="en-US" sz="3200" b="1" dirty="0" smtClean="0">
                <a:solidFill>
                  <a:srgbClr val="000066"/>
                </a:solidFill>
              </a:rPr>
              <a:t>?</a:t>
            </a:r>
            <a:endParaRPr lang="en-US" sz="3200" b="1" dirty="0">
              <a:solidFill>
                <a:srgbClr val="000066"/>
              </a:solidFill>
            </a:endParaRPr>
          </a:p>
        </p:txBody>
      </p:sp>
      <p:sp>
        <p:nvSpPr>
          <p:cNvPr id="6" name="TextBox 5"/>
          <p:cNvSpPr txBox="1"/>
          <p:nvPr/>
        </p:nvSpPr>
        <p:spPr>
          <a:xfrm>
            <a:off x="533401" y="5105400"/>
            <a:ext cx="13563600" cy="584775"/>
          </a:xfrm>
          <a:prstGeom prst="rect">
            <a:avLst/>
          </a:prstGeom>
          <a:noFill/>
        </p:spPr>
        <p:txBody>
          <a:bodyPr wrap="square" rtlCol="0">
            <a:spAutoFit/>
          </a:bodyPr>
          <a:lstStyle/>
          <a:p>
            <a:r>
              <a:rPr lang="en-US" sz="3200" b="1" dirty="0">
                <a:solidFill>
                  <a:srgbClr val="000066"/>
                </a:solidFill>
              </a:rPr>
              <a:t>b</a:t>
            </a:r>
            <a:r>
              <a:rPr lang="en-US" sz="3200" b="1" dirty="0" smtClean="0">
                <a:solidFill>
                  <a:srgbClr val="000066"/>
                </a:solidFill>
              </a:rPr>
              <a:t>) ‘ No more , No more , please wait ‘ Who said this? Explain in 2/3 sentence.</a:t>
            </a:r>
            <a:endParaRPr lang="en-US" sz="3200" b="1" dirty="0">
              <a:solidFill>
                <a:srgbClr val="000066"/>
              </a:solidFill>
            </a:endParaRPr>
          </a:p>
        </p:txBody>
      </p:sp>
      <p:sp>
        <p:nvSpPr>
          <p:cNvPr id="7" name="Rectangle 6"/>
          <p:cNvSpPr/>
          <p:nvPr/>
        </p:nvSpPr>
        <p:spPr>
          <a:xfrm>
            <a:off x="9906000" y="381000"/>
            <a:ext cx="4191000" cy="685800"/>
          </a:xfrm>
          <a:prstGeom prst="rect">
            <a:avLst/>
          </a:prstGeom>
          <a:blipFill>
            <a:blip r:embed="rId3"/>
            <a:tile tx="0" ty="0" sx="100000" sy="100000" flip="none" algn="tl"/>
          </a:blipFill>
          <a:ln w="28575">
            <a:solidFill>
              <a:srgbClr val="00B0F0"/>
            </a:solidFill>
          </a:ln>
        </p:spPr>
        <p:style>
          <a:lnRef idx="1">
            <a:schemeClr val="accent4"/>
          </a:lnRef>
          <a:fillRef idx="3">
            <a:schemeClr val="accent4"/>
          </a:fillRef>
          <a:effectRef idx="2">
            <a:schemeClr val="accent4"/>
          </a:effectRef>
          <a:fontRef idx="minor">
            <a:schemeClr val="lt1"/>
          </a:fontRef>
        </p:style>
        <p:txBody>
          <a:bodyPr lIns="130622" tIns="65311" rIns="130622" bIns="65311" rtlCol="0" anchor="ctr"/>
          <a:lstStyle/>
          <a:p>
            <a:pPr algn="ctr"/>
            <a:r>
              <a:rPr lang="en-US" sz="3200" b="1" dirty="0" smtClean="0">
                <a:solidFill>
                  <a:srgbClr val="000066"/>
                </a:solidFill>
              </a:rPr>
              <a:t>Individual/pair </a:t>
            </a:r>
            <a:r>
              <a:rPr lang="en-US" sz="3200" b="1" dirty="0">
                <a:solidFill>
                  <a:srgbClr val="000066"/>
                </a:solidFill>
              </a:rPr>
              <a:t>work</a:t>
            </a:r>
          </a:p>
        </p:txBody>
      </p:sp>
      <p:sp>
        <p:nvSpPr>
          <p:cNvPr id="8" name="Rectangle 7"/>
          <p:cNvSpPr/>
          <p:nvPr/>
        </p:nvSpPr>
        <p:spPr>
          <a:xfrm>
            <a:off x="1676400" y="401619"/>
            <a:ext cx="7924800" cy="685800"/>
          </a:xfrm>
          <a:prstGeom prst="rect">
            <a:avLst/>
          </a:prstGeom>
          <a:blipFill>
            <a:blip r:embed="rId3"/>
            <a:tile tx="0" ty="0" sx="100000" sy="100000" flip="none" algn="tl"/>
          </a:blipFill>
          <a:ln w="28575">
            <a:solidFill>
              <a:srgbClr val="00B0F0"/>
            </a:solidFill>
          </a:ln>
        </p:spPr>
        <p:style>
          <a:lnRef idx="1">
            <a:schemeClr val="accent4"/>
          </a:lnRef>
          <a:fillRef idx="3">
            <a:schemeClr val="accent4"/>
          </a:fillRef>
          <a:effectRef idx="2">
            <a:schemeClr val="accent4"/>
          </a:effectRef>
          <a:fontRef idx="minor">
            <a:schemeClr val="lt1"/>
          </a:fontRef>
        </p:style>
        <p:txBody>
          <a:bodyPr lIns="130622" tIns="65311" rIns="130622" bIns="65311" rtlCol="0" anchor="ctr"/>
          <a:lstStyle/>
          <a:p>
            <a:pPr algn="ctr"/>
            <a:r>
              <a:rPr lang="en-US" sz="3200" b="1" dirty="0" smtClean="0">
                <a:solidFill>
                  <a:srgbClr val="000066"/>
                </a:solidFill>
              </a:rPr>
              <a:t>Look at the pictures</a:t>
            </a:r>
            <a:endParaRPr lang="en-US" sz="3200" b="1" dirty="0">
              <a:solidFill>
                <a:srgbClr val="000066"/>
              </a:solidFill>
            </a:endParaRPr>
          </a:p>
        </p:txBody>
      </p:sp>
      <p:pic>
        <p:nvPicPr>
          <p:cNvPr id="2050" name="Picture 2" descr="C:\Users\Saiful\Desktop\evening_moon_horizon_162807_3415x3415.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2600" y="1219200"/>
            <a:ext cx="3657600" cy="2743200"/>
          </a:xfrm>
          <a:prstGeom prst="rect">
            <a:avLst/>
          </a:prstGeom>
          <a:no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051" name="Picture 3" descr="C:\Users\Saiful\Desktop\HURRICANE-PALMS.jp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19200"/>
            <a:ext cx="3657600" cy="2743200"/>
          </a:xfrm>
          <a:prstGeom prst="rect">
            <a:avLst/>
          </a:prstGeom>
          <a:no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5800" y="5715000"/>
            <a:ext cx="12877800" cy="1077218"/>
          </a:xfrm>
          <a:prstGeom prst="rect">
            <a:avLst/>
          </a:prstGeom>
          <a:noFill/>
        </p:spPr>
        <p:txBody>
          <a:bodyPr wrap="square" rtlCol="0">
            <a:spAutoFit/>
          </a:bodyPr>
          <a:lstStyle/>
          <a:p>
            <a:r>
              <a:rPr lang="en-US" sz="3200" b="1" dirty="0" smtClean="0"/>
              <a:t>a)Ans. It may be that  they were in hurry or may be they became afraid of such critical situation .</a:t>
            </a:r>
            <a:endParaRPr lang="en-US" sz="3200" b="1" dirty="0"/>
          </a:p>
        </p:txBody>
      </p:sp>
      <p:sp>
        <p:nvSpPr>
          <p:cNvPr id="10" name="TextBox 9"/>
          <p:cNvSpPr txBox="1"/>
          <p:nvPr/>
        </p:nvSpPr>
        <p:spPr>
          <a:xfrm>
            <a:off x="609600" y="5638800"/>
            <a:ext cx="13563600" cy="2062103"/>
          </a:xfrm>
          <a:prstGeom prst="rect">
            <a:avLst/>
          </a:prstGeom>
          <a:noFill/>
        </p:spPr>
        <p:txBody>
          <a:bodyPr wrap="square" rtlCol="0">
            <a:spAutoFit/>
          </a:bodyPr>
          <a:lstStyle/>
          <a:p>
            <a:r>
              <a:rPr lang="en-US" sz="3200" b="1" dirty="0" smtClean="0"/>
              <a:t>b) Ans. When all the people tried to get into the boat, the boatman shouted‘ </a:t>
            </a:r>
            <a:r>
              <a:rPr lang="en-US" sz="3200" b="1" dirty="0"/>
              <a:t>No more , No more , please wait </a:t>
            </a:r>
            <a:r>
              <a:rPr lang="en-US" sz="3200" b="1" dirty="0" smtClean="0"/>
              <a:t>‘. He shouted because his boat could not hold all the passengers  at a </a:t>
            </a:r>
            <a:r>
              <a:rPr lang="en-US" sz="3200" b="1" dirty="0" err="1" smtClean="0"/>
              <a:t>time.Moreover</a:t>
            </a:r>
            <a:r>
              <a:rPr lang="en-US" sz="3200" b="1" dirty="0" smtClean="0"/>
              <a:t>, the wind was blowing roughly . Actually , he was afraid that the boat might sink.</a:t>
            </a:r>
            <a:endParaRPr lang="en-US" sz="3200" b="1" dirty="0"/>
          </a:p>
        </p:txBody>
      </p:sp>
    </p:spTree>
    <p:extLst>
      <p:ext uri="{BB962C8B-B14F-4D97-AF65-F5344CB8AC3E}">
        <p14:creationId xmlns:p14="http://schemas.microsoft.com/office/powerpoint/2010/main" val="94150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wd">
                                    <p:tmPct val="10000"/>
                                  </p:iterate>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3000"/>
                                        <p:tgtEl>
                                          <p:spTgt spid="9">
                                            <p:txEl>
                                              <p:pRg st="0" end="0"/>
                                            </p:txEl>
                                          </p:spTgt>
                                        </p:tgtEl>
                                      </p:cBhvr>
                                    </p:animEffect>
                                    <p:anim calcmode="lin" valueType="num">
                                      <p:cBhvr>
                                        <p:cTn id="15" dur="3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3000" fill="hold"/>
                                        <p:tgtEl>
                                          <p:spTgt spid="9">
                                            <p:txEl>
                                              <p:pRg st="0" end="0"/>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
                                            <p:txEl>
                                              <p:pRg st="0" end="0"/>
                                            </p:txEl>
                                          </p:spTgt>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iterate type="wd">
                                    <p:tmPct val="10000"/>
                                  </p:iterate>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3000"/>
                                        <p:tgtEl>
                                          <p:spTgt spid="10">
                                            <p:txEl>
                                              <p:pRg st="0" end="0"/>
                                            </p:txEl>
                                          </p:spTgt>
                                        </p:tgtEl>
                                      </p:cBhvr>
                                    </p:animEffect>
                                    <p:anim calcmode="lin" valueType="num">
                                      <p:cBhvr>
                                        <p:cTn id="29" dur="3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3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build="p"/>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6101" y="446782"/>
            <a:ext cx="10286998" cy="107721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200" b="1" dirty="0" smtClean="0">
                <a:ln w="18415" cmpd="sng">
                  <a:solidFill>
                    <a:srgbClr val="FFFFFF"/>
                  </a:solidFill>
                  <a:prstDash val="solid"/>
                </a:ln>
                <a:solidFill>
                  <a:schemeClr val="tx1"/>
                </a:solidFill>
                <a:latin typeface="Copperplate Gothic Bold" pitchFamily="34" charset="0"/>
                <a:cs typeface="Times New Roman" pitchFamily="18" charset="0"/>
              </a:rPr>
              <a:t>Read  the  </a:t>
            </a:r>
            <a:r>
              <a:rPr lang="en-US" sz="3200" b="1" dirty="0">
                <a:ln w="18415" cmpd="sng">
                  <a:solidFill>
                    <a:srgbClr val="FFFFFF"/>
                  </a:solidFill>
                  <a:prstDash val="solid"/>
                </a:ln>
                <a:solidFill>
                  <a:schemeClr val="tx1"/>
                </a:solidFill>
                <a:latin typeface="Copperplate Gothic Bold" pitchFamily="34" charset="0"/>
                <a:cs typeface="Times New Roman" pitchFamily="18" charset="0"/>
              </a:rPr>
              <a:t>passage </a:t>
            </a:r>
            <a:r>
              <a:rPr lang="en-US" sz="3200" b="1" dirty="0" smtClean="0">
                <a:ln w="18415" cmpd="sng">
                  <a:solidFill>
                    <a:srgbClr val="FFFFFF"/>
                  </a:solidFill>
                  <a:prstDash val="solid"/>
                </a:ln>
                <a:solidFill>
                  <a:schemeClr val="tx1"/>
                </a:solidFill>
                <a:latin typeface="Copperplate Gothic Bold" pitchFamily="34" charset="0"/>
                <a:cs typeface="Times New Roman" pitchFamily="18" charset="0"/>
              </a:rPr>
              <a:t> carefully  </a:t>
            </a:r>
            <a:r>
              <a:rPr lang="en-US" sz="3200" b="1" dirty="0">
                <a:ln w="18415" cmpd="sng">
                  <a:solidFill>
                    <a:srgbClr val="FFFFFF"/>
                  </a:solidFill>
                  <a:prstDash val="solid"/>
                </a:ln>
                <a:solidFill>
                  <a:schemeClr val="tx1"/>
                </a:solidFill>
                <a:latin typeface="Copperplate Gothic Bold" pitchFamily="34" charset="0"/>
                <a:cs typeface="Times New Roman" pitchFamily="18" charset="0"/>
              </a:rPr>
              <a:t>and </a:t>
            </a:r>
            <a:r>
              <a:rPr lang="en-US" sz="3200" b="1" dirty="0" smtClean="0">
                <a:ln w="18415" cmpd="sng">
                  <a:solidFill>
                    <a:srgbClr val="FFFFFF"/>
                  </a:solidFill>
                  <a:prstDash val="solid"/>
                </a:ln>
                <a:solidFill>
                  <a:schemeClr val="tx1"/>
                </a:solidFill>
                <a:latin typeface="Copperplate Gothic Bold" pitchFamily="34" charset="0"/>
                <a:cs typeface="Times New Roman" pitchFamily="18" charset="0"/>
              </a:rPr>
              <a:t> answer  the  </a:t>
            </a:r>
            <a:r>
              <a:rPr lang="en-US" sz="3200" b="1" dirty="0">
                <a:ln w="18415" cmpd="sng">
                  <a:solidFill>
                    <a:srgbClr val="FFFFFF"/>
                  </a:solidFill>
                  <a:prstDash val="solid"/>
                </a:ln>
                <a:solidFill>
                  <a:schemeClr val="tx1"/>
                </a:solidFill>
                <a:latin typeface="Copperplate Gothic Bold" pitchFamily="34" charset="0"/>
                <a:cs typeface="Times New Roman" pitchFamily="18" charset="0"/>
              </a:rPr>
              <a:t>following </a:t>
            </a:r>
            <a:r>
              <a:rPr lang="en-US" sz="3200" b="1" dirty="0" smtClean="0">
                <a:ln w="18415" cmpd="sng">
                  <a:solidFill>
                    <a:srgbClr val="FFFFFF"/>
                  </a:solidFill>
                  <a:prstDash val="solid"/>
                </a:ln>
                <a:solidFill>
                  <a:schemeClr val="tx1"/>
                </a:solidFill>
                <a:latin typeface="Copperplate Gothic Bold" pitchFamily="34" charset="0"/>
                <a:cs typeface="Times New Roman" pitchFamily="18" charset="0"/>
              </a:rPr>
              <a:t> questions</a:t>
            </a:r>
            <a:r>
              <a:rPr lang="en-US" sz="3200" b="1" dirty="0">
                <a:ln w="18415" cmpd="sng">
                  <a:solidFill>
                    <a:srgbClr val="FFFFFF"/>
                  </a:solidFill>
                  <a:prstDash val="solid"/>
                </a:ln>
                <a:solidFill>
                  <a:schemeClr val="tx1"/>
                </a:solidFill>
                <a:latin typeface="Copperplate Gothic Bold" pitchFamily="34" charset="0"/>
                <a:cs typeface="Times New Roman" pitchFamily="18" charset="0"/>
              </a:rPr>
              <a:t>.</a:t>
            </a:r>
          </a:p>
        </p:txBody>
      </p:sp>
      <p:sp>
        <p:nvSpPr>
          <p:cNvPr id="4" name="Rectangle 3"/>
          <p:cNvSpPr/>
          <p:nvPr/>
        </p:nvSpPr>
        <p:spPr>
          <a:xfrm>
            <a:off x="1956098" y="1981200"/>
            <a:ext cx="10310751" cy="624340"/>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3200" b="1" dirty="0">
                <a:solidFill>
                  <a:srgbClr val="7030A0"/>
                </a:solidFill>
              </a:rPr>
              <a:t> </a:t>
            </a:r>
            <a:r>
              <a:rPr lang="en-US" sz="3200" b="1" dirty="0" smtClean="0">
                <a:solidFill>
                  <a:srgbClr val="7030A0"/>
                </a:solidFill>
              </a:rPr>
              <a:t>1. Why were the people making hurry to cross the river?</a:t>
            </a:r>
            <a:endParaRPr lang="en-US" sz="3200" b="1" dirty="0">
              <a:solidFill>
                <a:srgbClr val="7030A0"/>
              </a:solidFill>
            </a:endParaRPr>
          </a:p>
        </p:txBody>
      </p:sp>
      <p:sp>
        <p:nvSpPr>
          <p:cNvPr id="5" name="Rectangle 4"/>
          <p:cNvSpPr/>
          <p:nvPr/>
        </p:nvSpPr>
        <p:spPr>
          <a:xfrm>
            <a:off x="1905000" y="3124200"/>
            <a:ext cx="10286999" cy="624340"/>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3200" b="1" dirty="0">
                <a:solidFill>
                  <a:srgbClr val="7030A0"/>
                </a:solidFill>
              </a:rPr>
              <a:t> </a:t>
            </a:r>
            <a:r>
              <a:rPr lang="en-US" sz="3200" b="1" dirty="0" smtClean="0">
                <a:solidFill>
                  <a:srgbClr val="7030A0"/>
                </a:solidFill>
              </a:rPr>
              <a:t>2.What happened to the passengers in the ferry boat ? </a:t>
            </a:r>
            <a:endParaRPr lang="en-US" sz="3200" b="1" dirty="0">
              <a:solidFill>
                <a:srgbClr val="7030A0"/>
              </a:solidFill>
            </a:endParaRPr>
          </a:p>
        </p:txBody>
      </p:sp>
      <p:sp>
        <p:nvSpPr>
          <p:cNvPr id="6" name="Rectangle 5"/>
          <p:cNvSpPr/>
          <p:nvPr/>
        </p:nvSpPr>
        <p:spPr>
          <a:xfrm>
            <a:off x="1905002" y="4343400"/>
            <a:ext cx="10286998" cy="624340"/>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3200" b="1" dirty="0">
                <a:solidFill>
                  <a:srgbClr val="7030A0"/>
                </a:solidFill>
              </a:rPr>
              <a:t> 3</a:t>
            </a:r>
            <a:r>
              <a:rPr lang="en-US" sz="3200" b="1" dirty="0" smtClean="0">
                <a:solidFill>
                  <a:srgbClr val="7030A0"/>
                </a:solidFill>
              </a:rPr>
              <a:t>. Do you think that </a:t>
            </a:r>
            <a:r>
              <a:rPr lang="en-US" sz="3200" b="1" dirty="0" err="1" smtClean="0">
                <a:solidFill>
                  <a:srgbClr val="7030A0"/>
                </a:solidFill>
              </a:rPr>
              <a:t>Jamil’s</a:t>
            </a:r>
            <a:r>
              <a:rPr lang="en-US" sz="3200" b="1" dirty="0" smtClean="0">
                <a:solidFill>
                  <a:srgbClr val="7030A0"/>
                </a:solidFill>
              </a:rPr>
              <a:t> decision was right ?  Why?</a:t>
            </a:r>
            <a:endParaRPr lang="en-US" sz="3200" b="1" dirty="0">
              <a:solidFill>
                <a:srgbClr val="7030A0"/>
              </a:solidFill>
            </a:endParaRPr>
          </a:p>
        </p:txBody>
      </p:sp>
      <p:sp>
        <p:nvSpPr>
          <p:cNvPr id="7" name="Rectangle 6"/>
          <p:cNvSpPr/>
          <p:nvPr/>
        </p:nvSpPr>
        <p:spPr>
          <a:xfrm>
            <a:off x="1956099" y="5562600"/>
            <a:ext cx="10286998" cy="624340"/>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3200" b="1" dirty="0">
                <a:solidFill>
                  <a:srgbClr val="7030A0"/>
                </a:solidFill>
              </a:rPr>
              <a:t> </a:t>
            </a:r>
            <a:r>
              <a:rPr lang="en-US" sz="3200" b="1" dirty="0" smtClean="0">
                <a:solidFill>
                  <a:srgbClr val="7030A0"/>
                </a:solidFill>
              </a:rPr>
              <a:t>4. In what way does the text render us a message?</a:t>
            </a:r>
            <a:endParaRPr lang="en-US" sz="3200" b="1" dirty="0">
              <a:solidFill>
                <a:srgbClr val="7030A0"/>
              </a:solidFill>
            </a:endParaRPr>
          </a:p>
        </p:txBody>
      </p:sp>
      <p:sp>
        <p:nvSpPr>
          <p:cNvPr id="8" name="Rectangle 7"/>
          <p:cNvSpPr/>
          <p:nvPr/>
        </p:nvSpPr>
        <p:spPr>
          <a:xfrm>
            <a:off x="1956101" y="6781800"/>
            <a:ext cx="10286998" cy="624340"/>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3200" b="1" dirty="0">
                <a:solidFill>
                  <a:srgbClr val="7030A0"/>
                </a:solidFill>
              </a:rPr>
              <a:t> </a:t>
            </a:r>
            <a:r>
              <a:rPr lang="en-US" sz="3200" b="1" dirty="0" smtClean="0">
                <a:solidFill>
                  <a:srgbClr val="7030A0"/>
                </a:solidFill>
              </a:rPr>
              <a:t>5. How can we say that </a:t>
            </a:r>
            <a:r>
              <a:rPr lang="en-US" sz="3200" b="1" dirty="0" err="1" smtClean="0">
                <a:solidFill>
                  <a:srgbClr val="7030A0"/>
                </a:solidFill>
              </a:rPr>
              <a:t>Jamil</a:t>
            </a:r>
            <a:r>
              <a:rPr lang="en-US" sz="3200" b="1" dirty="0" smtClean="0">
                <a:solidFill>
                  <a:srgbClr val="7030A0"/>
                </a:solidFill>
              </a:rPr>
              <a:t> is a wise boy?</a:t>
            </a:r>
            <a:endParaRPr lang="en-US" sz="3200" b="1" dirty="0">
              <a:solidFill>
                <a:srgbClr val="7030A0"/>
              </a:solidFill>
            </a:endParaRPr>
          </a:p>
        </p:txBody>
      </p:sp>
      <p:sp>
        <p:nvSpPr>
          <p:cNvPr id="9" name="Rectangle 8"/>
          <p:cNvSpPr/>
          <p:nvPr/>
        </p:nvSpPr>
        <p:spPr>
          <a:xfrm rot="5400000">
            <a:off x="10287000" y="3581400"/>
            <a:ext cx="7025140" cy="624340"/>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130622" tIns="65311" rIns="130622" bIns="65311">
            <a:spAutoFit/>
          </a:bodyPr>
          <a:lstStyle/>
          <a:p>
            <a:pPr algn="ctr"/>
            <a:r>
              <a:rPr lang="en-US" sz="3200" b="1" dirty="0">
                <a:solidFill>
                  <a:srgbClr val="800080"/>
                </a:solidFill>
              </a:rPr>
              <a:t>Group Work. </a:t>
            </a:r>
          </a:p>
        </p:txBody>
      </p:sp>
    </p:spTree>
    <p:extLst>
      <p:ext uri="{BB962C8B-B14F-4D97-AF65-F5344CB8AC3E}">
        <p14:creationId xmlns:p14="http://schemas.microsoft.com/office/powerpoint/2010/main" val="4963634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295400"/>
            <a:ext cx="13335000" cy="562785"/>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2800" b="1" dirty="0" smtClean="0">
                <a:solidFill>
                  <a:srgbClr val="7030A0"/>
                </a:solidFill>
                <a:latin typeface="Times New Roman" pitchFamily="18" charset="0"/>
                <a:cs typeface="Times New Roman" pitchFamily="18" charset="0"/>
              </a:rPr>
              <a:t>1. As the weather was getting bad, the people were making a hurry to cross the </a:t>
            </a:r>
            <a:r>
              <a:rPr lang="en-US" sz="2800" b="1" dirty="0" smtClean="0">
                <a:solidFill>
                  <a:srgbClr val="7030A0"/>
                </a:solidFill>
                <a:latin typeface="Times New Roman" pitchFamily="18" charset="0"/>
                <a:cs typeface="Times New Roman" pitchFamily="18" charset="0"/>
              </a:rPr>
              <a:t>river.</a:t>
            </a:r>
            <a:endParaRPr lang="en-US" sz="2800" b="1" dirty="0">
              <a:solidFill>
                <a:srgbClr val="7030A0"/>
              </a:solidFill>
              <a:latin typeface="Times New Roman" pitchFamily="18" charset="0"/>
              <a:cs typeface="Times New Roman" pitchFamily="18" charset="0"/>
            </a:endParaRPr>
          </a:p>
        </p:txBody>
      </p:sp>
      <p:sp>
        <p:nvSpPr>
          <p:cNvPr id="5" name="Rectangle 4"/>
          <p:cNvSpPr/>
          <p:nvPr/>
        </p:nvSpPr>
        <p:spPr>
          <a:xfrm>
            <a:off x="685800" y="2133600"/>
            <a:ext cx="13335000" cy="993672"/>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2800" b="1" dirty="0">
                <a:solidFill>
                  <a:srgbClr val="7030A0"/>
                </a:solidFill>
                <a:latin typeface="Times New Roman" pitchFamily="18" charset="0"/>
                <a:cs typeface="Times New Roman" pitchFamily="18" charset="0"/>
              </a:rPr>
              <a:t> </a:t>
            </a:r>
            <a:r>
              <a:rPr lang="en-US" sz="2800" b="1" dirty="0" smtClean="0">
                <a:solidFill>
                  <a:srgbClr val="7030A0"/>
                </a:solidFill>
                <a:latin typeface="Times New Roman" pitchFamily="18" charset="0"/>
                <a:cs typeface="Times New Roman" pitchFamily="18" charset="0"/>
              </a:rPr>
              <a:t>2.The boat was overcrowded </a:t>
            </a:r>
            <a:r>
              <a:rPr lang="en-US" sz="2800" b="1" dirty="0">
                <a:solidFill>
                  <a:srgbClr val="7030A0"/>
                </a:solidFill>
                <a:latin typeface="Times New Roman" pitchFamily="18" charset="0"/>
                <a:cs typeface="Times New Roman" pitchFamily="18" charset="0"/>
              </a:rPr>
              <a:t>it sank in the middle of the </a:t>
            </a:r>
            <a:r>
              <a:rPr lang="en-US" sz="2800" b="1" dirty="0" smtClean="0">
                <a:solidFill>
                  <a:srgbClr val="7030A0"/>
                </a:solidFill>
                <a:latin typeface="Times New Roman" pitchFamily="18" charset="0"/>
                <a:cs typeface="Times New Roman" pitchFamily="18" charset="0"/>
              </a:rPr>
              <a:t>river .But no passenger died. They swam to the other side of the river.</a:t>
            </a:r>
            <a:endParaRPr lang="en-US" sz="2800" b="1" dirty="0">
              <a:solidFill>
                <a:srgbClr val="7030A0"/>
              </a:solidFill>
              <a:latin typeface="Times New Roman" pitchFamily="18" charset="0"/>
              <a:cs typeface="Times New Roman" pitchFamily="18" charset="0"/>
            </a:endParaRPr>
          </a:p>
        </p:txBody>
      </p:sp>
      <p:sp>
        <p:nvSpPr>
          <p:cNvPr id="7" name="Rectangle 6"/>
          <p:cNvSpPr/>
          <p:nvPr/>
        </p:nvSpPr>
        <p:spPr>
          <a:xfrm>
            <a:off x="685800" y="3352800"/>
            <a:ext cx="13335000" cy="993672"/>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2800" b="1" dirty="0">
                <a:solidFill>
                  <a:srgbClr val="7030A0"/>
                </a:solidFill>
                <a:latin typeface="Times New Roman" pitchFamily="18" charset="0"/>
                <a:cs typeface="Times New Roman" pitchFamily="18" charset="0"/>
              </a:rPr>
              <a:t> 3</a:t>
            </a:r>
            <a:r>
              <a:rPr lang="en-US" sz="2800" b="1" dirty="0" smtClean="0">
                <a:solidFill>
                  <a:srgbClr val="7030A0"/>
                </a:solidFill>
                <a:latin typeface="Times New Roman" pitchFamily="18" charset="0"/>
                <a:cs typeface="Times New Roman" pitchFamily="18" charset="0"/>
              </a:rPr>
              <a:t>. Yes. I think that </a:t>
            </a:r>
            <a:r>
              <a:rPr lang="en-US" sz="2800" b="1" dirty="0" err="1" smtClean="0">
                <a:solidFill>
                  <a:srgbClr val="7030A0"/>
                </a:solidFill>
                <a:latin typeface="Times New Roman" pitchFamily="18" charset="0"/>
                <a:cs typeface="Times New Roman" pitchFamily="18" charset="0"/>
              </a:rPr>
              <a:t>Jamil’s</a:t>
            </a:r>
            <a:r>
              <a:rPr lang="en-US" sz="2800" b="1" dirty="0" smtClean="0">
                <a:solidFill>
                  <a:srgbClr val="7030A0"/>
                </a:solidFill>
                <a:latin typeface="Times New Roman" pitchFamily="18" charset="0"/>
                <a:cs typeface="Times New Roman" pitchFamily="18" charset="0"/>
              </a:rPr>
              <a:t> decision was right .He </a:t>
            </a:r>
            <a:r>
              <a:rPr lang="en-US" sz="2800" b="1" dirty="0">
                <a:solidFill>
                  <a:srgbClr val="7030A0"/>
                </a:solidFill>
                <a:latin typeface="Times New Roman" pitchFamily="18" charset="0"/>
                <a:cs typeface="Times New Roman" pitchFamily="18" charset="0"/>
              </a:rPr>
              <a:t>saw </a:t>
            </a:r>
            <a:r>
              <a:rPr lang="en-US" sz="2800" b="1" dirty="0" smtClean="0">
                <a:solidFill>
                  <a:srgbClr val="7030A0"/>
                </a:solidFill>
                <a:latin typeface="Times New Roman" pitchFamily="18" charset="0"/>
                <a:cs typeface="Times New Roman" pitchFamily="18" charset="0"/>
              </a:rPr>
              <a:t>that the </a:t>
            </a:r>
            <a:r>
              <a:rPr lang="en-US" sz="2800" b="1" dirty="0">
                <a:solidFill>
                  <a:srgbClr val="7030A0"/>
                </a:solidFill>
                <a:latin typeface="Times New Roman" pitchFamily="18" charset="0"/>
                <a:cs typeface="Times New Roman" pitchFamily="18" charset="0"/>
              </a:rPr>
              <a:t>boat was over </a:t>
            </a:r>
            <a:r>
              <a:rPr lang="en-US" sz="2800" b="1" dirty="0" smtClean="0">
                <a:solidFill>
                  <a:srgbClr val="7030A0"/>
                </a:solidFill>
                <a:latin typeface="Times New Roman" pitchFamily="18" charset="0"/>
                <a:cs typeface="Times New Roman" pitchFamily="18" charset="0"/>
              </a:rPr>
              <a:t>crowded . He thought that life is more valuable than time. So he didn’t get into the boat.  </a:t>
            </a:r>
            <a:endParaRPr lang="en-US" sz="2800" b="1" dirty="0">
              <a:solidFill>
                <a:srgbClr val="7030A0"/>
              </a:solidFill>
              <a:latin typeface="Times New Roman" pitchFamily="18" charset="0"/>
              <a:cs typeface="Times New Roman" pitchFamily="18" charset="0"/>
            </a:endParaRPr>
          </a:p>
        </p:txBody>
      </p:sp>
      <p:sp>
        <p:nvSpPr>
          <p:cNvPr id="9" name="Rectangle 8"/>
          <p:cNvSpPr/>
          <p:nvPr/>
        </p:nvSpPr>
        <p:spPr>
          <a:xfrm>
            <a:off x="685800" y="4648200"/>
            <a:ext cx="13335000" cy="1424559"/>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2800" b="1" dirty="0">
                <a:solidFill>
                  <a:srgbClr val="7030A0"/>
                </a:solidFill>
                <a:latin typeface="Times New Roman" pitchFamily="18" charset="0"/>
                <a:cs typeface="Times New Roman" pitchFamily="18" charset="0"/>
              </a:rPr>
              <a:t> </a:t>
            </a:r>
            <a:r>
              <a:rPr lang="en-US" sz="2800" b="1" dirty="0" smtClean="0">
                <a:solidFill>
                  <a:srgbClr val="7030A0"/>
                </a:solidFill>
                <a:latin typeface="Times New Roman" pitchFamily="18" charset="0"/>
                <a:cs typeface="Times New Roman" pitchFamily="18" charset="0"/>
              </a:rPr>
              <a:t>4. The text renders us a message in </a:t>
            </a:r>
            <a:r>
              <a:rPr lang="en-US" sz="2800" b="1" dirty="0">
                <a:solidFill>
                  <a:srgbClr val="7030A0"/>
                </a:solidFill>
                <a:latin typeface="Times New Roman" pitchFamily="18" charset="0"/>
                <a:cs typeface="Times New Roman" pitchFamily="18" charset="0"/>
              </a:rPr>
              <a:t>the way </a:t>
            </a:r>
            <a:r>
              <a:rPr lang="en-US" sz="2800" b="1" dirty="0" smtClean="0">
                <a:solidFill>
                  <a:srgbClr val="7030A0"/>
                </a:solidFill>
                <a:latin typeface="Times New Roman" pitchFamily="18" charset="0"/>
                <a:cs typeface="Times New Roman" pitchFamily="18" charset="0"/>
              </a:rPr>
              <a:t>that </a:t>
            </a:r>
            <a:r>
              <a:rPr lang="en-US" sz="2800" b="1" dirty="0" err="1" smtClean="0">
                <a:solidFill>
                  <a:srgbClr val="7030A0"/>
                </a:solidFill>
                <a:latin typeface="Times New Roman" pitchFamily="18" charset="0"/>
                <a:cs typeface="Times New Roman" pitchFamily="18" charset="0"/>
              </a:rPr>
              <a:t>Jamil</a:t>
            </a:r>
            <a:r>
              <a:rPr lang="en-US" sz="2800" b="1" dirty="0" smtClean="0">
                <a:solidFill>
                  <a:srgbClr val="7030A0"/>
                </a:solidFill>
                <a:latin typeface="Times New Roman" pitchFamily="18" charset="0"/>
                <a:cs typeface="Times New Roman" pitchFamily="18" charset="0"/>
              </a:rPr>
              <a:t> could escape the boat-capsize only because he did not</a:t>
            </a:r>
            <a:r>
              <a:rPr lang="en-US" sz="2800" b="1" dirty="0">
                <a:solidFill>
                  <a:srgbClr val="7030A0"/>
                </a:solidFill>
                <a:latin typeface="Times New Roman" pitchFamily="18" charset="0"/>
                <a:cs typeface="Times New Roman" pitchFamily="18" charset="0"/>
              </a:rPr>
              <a:t> get into </a:t>
            </a:r>
            <a:r>
              <a:rPr lang="en-US" sz="2800" b="1" dirty="0" smtClean="0">
                <a:solidFill>
                  <a:srgbClr val="7030A0"/>
                </a:solidFill>
                <a:latin typeface="Times New Roman" pitchFamily="18" charset="0"/>
                <a:cs typeface="Times New Roman" pitchFamily="18" charset="0"/>
              </a:rPr>
              <a:t>the </a:t>
            </a:r>
            <a:r>
              <a:rPr lang="en-US" sz="2800" b="1" dirty="0">
                <a:solidFill>
                  <a:srgbClr val="7030A0"/>
                </a:solidFill>
                <a:latin typeface="Times New Roman" pitchFamily="18" charset="0"/>
                <a:cs typeface="Times New Roman" pitchFamily="18" charset="0"/>
              </a:rPr>
              <a:t>over crowded</a:t>
            </a:r>
            <a:r>
              <a:rPr lang="en-US" sz="2800" b="1" dirty="0" smtClean="0">
                <a:solidFill>
                  <a:srgbClr val="7030A0"/>
                </a:solidFill>
                <a:latin typeface="Times New Roman" pitchFamily="18" charset="0"/>
                <a:cs typeface="Times New Roman" pitchFamily="18" charset="0"/>
              </a:rPr>
              <a:t> boat and waited for the next trip. In case, a vehicle is overcrowded ,it is likely to cause a massive accident.</a:t>
            </a:r>
            <a:endParaRPr lang="en-US" sz="2800" b="1" dirty="0">
              <a:solidFill>
                <a:srgbClr val="7030A0"/>
              </a:solidFill>
              <a:latin typeface="Times New Roman" pitchFamily="18" charset="0"/>
              <a:cs typeface="Times New Roman" pitchFamily="18" charset="0"/>
            </a:endParaRPr>
          </a:p>
        </p:txBody>
      </p:sp>
      <p:sp>
        <p:nvSpPr>
          <p:cNvPr id="10" name="Rectangle 9"/>
          <p:cNvSpPr/>
          <p:nvPr/>
        </p:nvSpPr>
        <p:spPr>
          <a:xfrm>
            <a:off x="685800" y="6324600"/>
            <a:ext cx="13335000" cy="1424559"/>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2800" b="1" dirty="0">
                <a:solidFill>
                  <a:srgbClr val="7030A0"/>
                </a:solidFill>
                <a:latin typeface="Times New Roman" pitchFamily="18" charset="0"/>
                <a:cs typeface="Times New Roman" pitchFamily="18" charset="0"/>
              </a:rPr>
              <a:t> </a:t>
            </a:r>
            <a:r>
              <a:rPr lang="en-US" sz="2800" b="1" dirty="0" smtClean="0">
                <a:solidFill>
                  <a:srgbClr val="7030A0"/>
                </a:solidFill>
                <a:latin typeface="Times New Roman" pitchFamily="18" charset="0"/>
                <a:cs typeface="Times New Roman" pitchFamily="18" charset="0"/>
              </a:rPr>
              <a:t>5</a:t>
            </a:r>
            <a:r>
              <a:rPr lang="en-US" sz="2800" b="1" dirty="0">
                <a:solidFill>
                  <a:srgbClr val="7030A0"/>
                </a:solidFill>
                <a:latin typeface="Times New Roman" pitchFamily="18" charset="0"/>
                <a:cs typeface="Times New Roman" pitchFamily="18" charset="0"/>
              </a:rPr>
              <a:t>. </a:t>
            </a:r>
            <a:r>
              <a:rPr lang="en-US" sz="2800" b="1" dirty="0" smtClean="0">
                <a:solidFill>
                  <a:srgbClr val="7030A0"/>
                </a:solidFill>
                <a:latin typeface="Times New Roman" pitchFamily="18" charset="0"/>
                <a:cs typeface="Times New Roman" pitchFamily="18" charset="0"/>
              </a:rPr>
              <a:t>We </a:t>
            </a:r>
            <a:r>
              <a:rPr lang="en-US" sz="2800" b="1" dirty="0">
                <a:solidFill>
                  <a:srgbClr val="7030A0"/>
                </a:solidFill>
                <a:latin typeface="Times New Roman" pitchFamily="18" charset="0"/>
                <a:cs typeface="Times New Roman" pitchFamily="18" charset="0"/>
              </a:rPr>
              <a:t>can say </a:t>
            </a:r>
            <a:r>
              <a:rPr lang="en-US" sz="2800" b="1" dirty="0" smtClean="0">
                <a:solidFill>
                  <a:srgbClr val="7030A0"/>
                </a:solidFill>
                <a:latin typeface="Times New Roman" pitchFamily="18" charset="0"/>
                <a:cs typeface="Times New Roman" pitchFamily="18" charset="0"/>
              </a:rPr>
              <a:t>that </a:t>
            </a:r>
            <a:r>
              <a:rPr lang="en-US" sz="2800" b="1" dirty="0" err="1" smtClean="0">
                <a:solidFill>
                  <a:srgbClr val="7030A0"/>
                </a:solidFill>
                <a:latin typeface="Times New Roman" pitchFamily="18" charset="0"/>
                <a:cs typeface="Times New Roman" pitchFamily="18" charset="0"/>
              </a:rPr>
              <a:t>Jamil</a:t>
            </a:r>
            <a:r>
              <a:rPr lang="en-US" sz="2800" b="1" dirty="0" smtClean="0">
                <a:solidFill>
                  <a:srgbClr val="7030A0"/>
                </a:solidFill>
                <a:latin typeface="Times New Roman" pitchFamily="18" charset="0"/>
                <a:cs typeface="Times New Roman" pitchFamily="18" charset="0"/>
              </a:rPr>
              <a:t> is a wise boy because he decided </a:t>
            </a:r>
            <a:r>
              <a:rPr lang="en-US" sz="2800" b="1" dirty="0">
                <a:solidFill>
                  <a:srgbClr val="7030A0"/>
                </a:solidFill>
                <a:latin typeface="Times New Roman" pitchFamily="18" charset="0"/>
                <a:cs typeface="Times New Roman" pitchFamily="18" charset="0"/>
              </a:rPr>
              <a:t>to </a:t>
            </a:r>
            <a:r>
              <a:rPr lang="en-US" sz="2800" b="1" dirty="0" smtClean="0">
                <a:solidFill>
                  <a:srgbClr val="7030A0"/>
                </a:solidFill>
                <a:latin typeface="Times New Roman" pitchFamily="18" charset="0"/>
                <a:cs typeface="Times New Roman" pitchFamily="18" charset="0"/>
              </a:rPr>
              <a:t>wait </a:t>
            </a:r>
            <a:r>
              <a:rPr lang="en-US" sz="2800" b="1" dirty="0">
                <a:solidFill>
                  <a:srgbClr val="7030A0"/>
                </a:solidFill>
                <a:latin typeface="Times New Roman" pitchFamily="18" charset="0"/>
                <a:cs typeface="Times New Roman" pitchFamily="18" charset="0"/>
              </a:rPr>
              <a:t>for the next </a:t>
            </a:r>
            <a:r>
              <a:rPr lang="en-US" sz="2800" b="1" dirty="0" smtClean="0">
                <a:solidFill>
                  <a:srgbClr val="7030A0"/>
                </a:solidFill>
                <a:latin typeface="Times New Roman" pitchFamily="18" charset="0"/>
                <a:cs typeface="Times New Roman" pitchFamily="18" charset="0"/>
              </a:rPr>
              <a:t>trip instead of getting into the boat , which had already been </a:t>
            </a:r>
            <a:r>
              <a:rPr lang="en-US" sz="2800" b="1" dirty="0">
                <a:solidFill>
                  <a:srgbClr val="7030A0"/>
                </a:solidFill>
                <a:latin typeface="Times New Roman" pitchFamily="18" charset="0"/>
                <a:cs typeface="Times New Roman" pitchFamily="18" charset="0"/>
              </a:rPr>
              <a:t>overcrowded</a:t>
            </a:r>
            <a:r>
              <a:rPr lang="en-US" sz="2800" b="1" dirty="0" smtClean="0">
                <a:solidFill>
                  <a:srgbClr val="7030A0"/>
                </a:solidFill>
                <a:latin typeface="Times New Roman" pitchFamily="18" charset="0"/>
                <a:cs typeface="Times New Roman" pitchFamily="18" charset="0"/>
              </a:rPr>
              <a:t>. He did not take any risk. He set an example of wisdom.</a:t>
            </a:r>
            <a:endParaRPr lang="en-US" sz="2800" b="1" dirty="0">
              <a:solidFill>
                <a:srgbClr val="7030A0"/>
              </a:solidFill>
              <a:latin typeface="Times New Roman" pitchFamily="18" charset="0"/>
              <a:cs typeface="Times New Roman" pitchFamily="18" charset="0"/>
            </a:endParaRPr>
          </a:p>
        </p:txBody>
      </p:sp>
      <p:sp>
        <p:nvSpPr>
          <p:cNvPr id="12" name="TextBox 11"/>
          <p:cNvSpPr txBox="1"/>
          <p:nvPr/>
        </p:nvSpPr>
        <p:spPr>
          <a:xfrm>
            <a:off x="4572000" y="381000"/>
            <a:ext cx="5791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00B0F0"/>
                </a:solidFill>
                <a:latin typeface="Times New Roman" pitchFamily="18" charset="0"/>
                <a:cs typeface="Times New Roman" pitchFamily="18" charset="0"/>
              </a:rPr>
              <a:t>Compare with your answer</a:t>
            </a:r>
          </a:p>
        </p:txBody>
      </p:sp>
    </p:spTree>
    <p:extLst>
      <p:ext uri="{BB962C8B-B14F-4D97-AF65-F5344CB8AC3E}">
        <p14:creationId xmlns:p14="http://schemas.microsoft.com/office/powerpoint/2010/main" val="217063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500"/>
                            </p:stCondLst>
                            <p:childTnLst>
                              <p:par>
                                <p:cTn id="11" presetID="42"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ppt_x</p:attrName>
                                        </p:attrNameLst>
                                      </p:cBhvr>
                                      <p:tavLst>
                                        <p:tav tm="0">
                                          <p:val>
                                            <p:strVal val="#ppt_x"/>
                                          </p:val>
                                        </p:tav>
                                        <p:tav tm="100000">
                                          <p:val>
                                            <p:strVal val="#ppt_x"/>
                                          </p:val>
                                        </p:tav>
                                      </p:tavLst>
                                    </p:anim>
                                    <p:anim calcmode="lin" valueType="num">
                                      <p:cBhvr>
                                        <p:cTn id="15" dur="3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7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0"/>
                                        <p:tgtEl>
                                          <p:spTgt spid="7"/>
                                        </p:tgtEl>
                                      </p:cBhvr>
                                    </p:animEffect>
                                    <p:anim calcmode="lin" valueType="num">
                                      <p:cBhvr>
                                        <p:cTn id="20" dur="3000" fill="hold"/>
                                        <p:tgtEl>
                                          <p:spTgt spid="7"/>
                                        </p:tgtEl>
                                        <p:attrNameLst>
                                          <p:attrName>ppt_x</p:attrName>
                                        </p:attrNameLst>
                                      </p:cBhvr>
                                      <p:tavLst>
                                        <p:tav tm="0">
                                          <p:val>
                                            <p:strVal val="#ppt_x"/>
                                          </p:val>
                                        </p:tav>
                                        <p:tav tm="100000">
                                          <p:val>
                                            <p:strVal val="#ppt_x"/>
                                          </p:val>
                                        </p:tav>
                                      </p:tavLst>
                                    </p:anim>
                                    <p:anim calcmode="lin" valueType="num">
                                      <p:cBhvr>
                                        <p:cTn id="21" dur="3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0000"/>
                            </p:stCondLst>
                            <p:childTnLst>
                              <p:par>
                                <p:cTn id="23" presetID="42" presetClass="entr" presetSubtype="0" fill="hold" grpId="0" nodeType="afterEffect">
                                  <p:stCondLst>
                                    <p:cond delay="5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3000"/>
                                        <p:tgtEl>
                                          <p:spTgt spid="9"/>
                                        </p:tgtEl>
                                      </p:cBhvr>
                                    </p:animEffect>
                                    <p:anim calcmode="lin" valueType="num">
                                      <p:cBhvr>
                                        <p:cTn id="26" dur="3000" fill="hold"/>
                                        <p:tgtEl>
                                          <p:spTgt spid="9"/>
                                        </p:tgtEl>
                                        <p:attrNameLst>
                                          <p:attrName>ppt_x</p:attrName>
                                        </p:attrNameLst>
                                      </p:cBhvr>
                                      <p:tavLst>
                                        <p:tav tm="0">
                                          <p:val>
                                            <p:strVal val="#ppt_x"/>
                                          </p:val>
                                        </p:tav>
                                        <p:tav tm="100000">
                                          <p:val>
                                            <p:strVal val="#ppt_x"/>
                                          </p:val>
                                        </p:tav>
                                      </p:tavLst>
                                    </p:anim>
                                    <p:anim calcmode="lin" valueType="num">
                                      <p:cBhvr>
                                        <p:cTn id="27" dur="3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135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3000"/>
                                        <p:tgtEl>
                                          <p:spTgt spid="10"/>
                                        </p:tgtEl>
                                      </p:cBhvr>
                                    </p:animEffect>
                                    <p:anim calcmode="lin" valueType="num">
                                      <p:cBhvr>
                                        <p:cTn id="32" dur="3000" fill="hold"/>
                                        <p:tgtEl>
                                          <p:spTgt spid="10"/>
                                        </p:tgtEl>
                                        <p:attrNameLst>
                                          <p:attrName>ppt_x</p:attrName>
                                        </p:attrNameLst>
                                      </p:cBhvr>
                                      <p:tavLst>
                                        <p:tav tm="0">
                                          <p:val>
                                            <p:strVal val="#ppt_x"/>
                                          </p:val>
                                        </p:tav>
                                        <p:tav tm="100000">
                                          <p:val>
                                            <p:strVal val="#ppt_x"/>
                                          </p:val>
                                        </p:tav>
                                      </p:tavLst>
                                    </p:anim>
                                    <p:anim calcmode="lin" valueType="num">
                                      <p:cBhvr>
                                        <p:cTn id="33" dur="3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381000"/>
            <a:ext cx="13716001" cy="624340"/>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pPr algn="ctr"/>
            <a:r>
              <a:rPr lang="en-US" sz="3200" b="1" dirty="0">
                <a:solidFill>
                  <a:srgbClr val="7030A0"/>
                </a:solidFill>
              </a:rPr>
              <a:t> Fill in the blanks with the correct words</a:t>
            </a:r>
          </a:p>
        </p:txBody>
      </p:sp>
      <p:sp>
        <p:nvSpPr>
          <p:cNvPr id="3" name="TextBox 2"/>
          <p:cNvSpPr txBox="1"/>
          <p:nvPr/>
        </p:nvSpPr>
        <p:spPr>
          <a:xfrm>
            <a:off x="609600" y="3237034"/>
            <a:ext cx="13563600" cy="3785652"/>
          </a:xfrm>
          <a:prstGeom prst="rect">
            <a:avLst/>
          </a:prstGeom>
          <a:noFill/>
          <a:ln>
            <a:solidFill>
              <a:srgbClr val="7030A0"/>
            </a:solidFill>
          </a:ln>
        </p:spPr>
        <p:txBody>
          <a:bodyPr wrap="square" rtlCol="0">
            <a:spAutoFit/>
          </a:bodyPr>
          <a:lstStyle/>
          <a:p>
            <a:pPr>
              <a:lnSpc>
                <a:spcPct val="150000"/>
              </a:lnSpc>
            </a:pPr>
            <a:r>
              <a:rPr lang="en-US" sz="3200" dirty="0" smtClean="0">
                <a:latin typeface="Times New Roman" pitchFamily="18" charset="0"/>
                <a:cs typeface="Times New Roman" pitchFamily="18" charset="0"/>
              </a:rPr>
              <a:t>Many of us have a tendency to get into a boat (a) ………………with passengers. This result in (b) </a:t>
            </a:r>
            <a:r>
              <a:rPr lang="en-US" sz="3200" b="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consequences. Such is the story of </a:t>
            </a:r>
            <a:r>
              <a:rPr lang="en-US" sz="3200" dirty="0" err="1" smtClean="0">
                <a:latin typeface="Times New Roman" pitchFamily="18" charset="0"/>
                <a:cs typeface="Times New Roman" pitchFamily="18" charset="0"/>
              </a:rPr>
              <a:t>Jamil</a:t>
            </a:r>
            <a:r>
              <a:rPr lang="en-US" sz="3200" dirty="0" smtClean="0">
                <a:latin typeface="Times New Roman" pitchFamily="18" charset="0"/>
                <a:cs typeface="Times New Roman" pitchFamily="18" charset="0"/>
              </a:rPr>
              <a:t>. In this story, the victims of the boat sinking manage to (</a:t>
            </a:r>
            <a:r>
              <a:rPr lang="en-US" sz="3200" dirty="0">
                <a:latin typeface="Times New Roman" pitchFamily="18" charset="0"/>
                <a:cs typeface="Times New Roman" pitchFamily="18" charset="0"/>
              </a:rPr>
              <a:t>c</a:t>
            </a:r>
            <a:r>
              <a:rPr lang="en-US" sz="3200" dirty="0" smtClean="0">
                <a:latin typeface="Times New Roman" pitchFamily="18" charset="0"/>
                <a:cs typeface="Times New Roman" pitchFamily="18" charset="0"/>
              </a:rPr>
              <a:t>)…………….. However some of them (d)  </a:t>
            </a:r>
            <a:r>
              <a:rPr lang="en-US" sz="3200" b="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possessions as well.  </a:t>
            </a:r>
            <a:r>
              <a:rPr lang="en-US" sz="3200" dirty="0" err="1" smtClean="0">
                <a:latin typeface="Times New Roman" pitchFamily="18" charset="0"/>
                <a:cs typeface="Times New Roman" pitchFamily="18" charset="0"/>
              </a:rPr>
              <a:t>Jamil</a:t>
            </a:r>
            <a:r>
              <a:rPr lang="en-US" sz="3200" dirty="0" smtClean="0">
                <a:latin typeface="Times New Roman" pitchFamily="18" charset="0"/>
                <a:cs typeface="Times New Roman" pitchFamily="18" charset="0"/>
              </a:rPr>
              <a:t> witnessed the disastrous event from the bank of the river while waiting for the following (e) ……….</a:t>
            </a:r>
            <a:endParaRPr lang="en-US" sz="3200" b="1" u="sng" dirty="0">
              <a:latin typeface="Times New Roman" pitchFamily="18" charset="0"/>
              <a:cs typeface="Times New Roman" pitchFamily="18" charset="0"/>
            </a:endParaRPr>
          </a:p>
        </p:txBody>
      </p:sp>
      <p:sp>
        <p:nvSpPr>
          <p:cNvPr id="4" name="TextBox 3"/>
          <p:cNvSpPr txBox="1"/>
          <p:nvPr/>
        </p:nvSpPr>
        <p:spPr>
          <a:xfrm>
            <a:off x="1371600" y="1447800"/>
            <a:ext cx="1828800" cy="523220"/>
          </a:xfrm>
          <a:prstGeom prst="rect">
            <a:avLst/>
          </a:prstGeom>
          <a:noFill/>
        </p:spPr>
        <p:txBody>
          <a:bodyPr wrap="square" rtlCol="0">
            <a:spAutoFit/>
          </a:bodyPr>
          <a:lstStyle/>
          <a:p>
            <a:pPr algn="ctr"/>
            <a:r>
              <a:rPr lang="en-US" sz="2800" b="1" u="sng" dirty="0">
                <a:solidFill>
                  <a:schemeClr val="accent2"/>
                </a:solidFill>
                <a:latin typeface="Times New Roman" pitchFamily="18" charset="0"/>
                <a:cs typeface="Times New Roman" pitchFamily="18" charset="0"/>
              </a:rPr>
              <a:t>lost</a:t>
            </a:r>
            <a:endParaRPr lang="en-US" dirty="0"/>
          </a:p>
        </p:txBody>
      </p:sp>
      <p:sp>
        <p:nvSpPr>
          <p:cNvPr id="5" name="TextBox 4"/>
          <p:cNvSpPr txBox="1"/>
          <p:nvPr/>
        </p:nvSpPr>
        <p:spPr>
          <a:xfrm>
            <a:off x="4572000" y="1447800"/>
            <a:ext cx="1676400" cy="523220"/>
          </a:xfrm>
          <a:prstGeom prst="rect">
            <a:avLst/>
          </a:prstGeom>
          <a:noFill/>
        </p:spPr>
        <p:txBody>
          <a:bodyPr wrap="square" rtlCol="0">
            <a:spAutoFit/>
          </a:bodyPr>
          <a:lstStyle/>
          <a:p>
            <a:pPr algn="ctr"/>
            <a:r>
              <a:rPr lang="en-US" sz="2800" b="1" u="sng" dirty="0">
                <a:solidFill>
                  <a:schemeClr val="accent2"/>
                </a:solidFill>
                <a:latin typeface="Times New Roman" pitchFamily="18" charset="0"/>
                <a:cs typeface="Times New Roman" pitchFamily="18" charset="0"/>
              </a:rPr>
              <a:t>fatal</a:t>
            </a:r>
            <a:endParaRPr lang="en-US" dirty="0"/>
          </a:p>
        </p:txBody>
      </p:sp>
      <p:sp>
        <p:nvSpPr>
          <p:cNvPr id="6" name="TextBox 5"/>
          <p:cNvSpPr txBox="1"/>
          <p:nvPr/>
        </p:nvSpPr>
        <p:spPr>
          <a:xfrm>
            <a:off x="6553200" y="1219200"/>
            <a:ext cx="1828800" cy="738664"/>
          </a:xfrm>
          <a:prstGeom prst="rect">
            <a:avLst/>
          </a:prstGeom>
          <a:noFill/>
        </p:spPr>
        <p:txBody>
          <a:bodyPr wrap="square" rtlCol="0">
            <a:spAutoFit/>
          </a:bodyPr>
          <a:lstStyle/>
          <a:p>
            <a:pPr algn="ctr">
              <a:lnSpc>
                <a:spcPct val="150000"/>
              </a:lnSpc>
            </a:pPr>
            <a:r>
              <a:rPr lang="en-US" sz="2800" b="1" u="sng" dirty="0">
                <a:solidFill>
                  <a:schemeClr val="accent2"/>
                </a:solidFill>
                <a:latin typeface="Times New Roman" pitchFamily="18" charset="0"/>
                <a:cs typeface="Times New Roman" pitchFamily="18" charset="0"/>
              </a:rPr>
              <a:t>trip </a:t>
            </a:r>
          </a:p>
        </p:txBody>
      </p:sp>
      <p:sp>
        <p:nvSpPr>
          <p:cNvPr id="7" name="TextBox 6"/>
          <p:cNvSpPr txBox="1"/>
          <p:nvPr/>
        </p:nvSpPr>
        <p:spPr>
          <a:xfrm>
            <a:off x="8686800" y="1295400"/>
            <a:ext cx="1828800" cy="523220"/>
          </a:xfrm>
          <a:prstGeom prst="rect">
            <a:avLst/>
          </a:prstGeom>
          <a:noFill/>
        </p:spPr>
        <p:txBody>
          <a:bodyPr wrap="square" rtlCol="0">
            <a:spAutoFit/>
          </a:bodyPr>
          <a:lstStyle/>
          <a:p>
            <a:pPr algn="ctr"/>
            <a:r>
              <a:rPr lang="en-US" sz="2800" b="1" u="sng" dirty="0">
                <a:solidFill>
                  <a:schemeClr val="accent2"/>
                </a:solidFill>
                <a:latin typeface="Times New Roman" pitchFamily="18" charset="0"/>
                <a:cs typeface="Times New Roman" pitchFamily="18" charset="0"/>
              </a:rPr>
              <a:t>survive</a:t>
            </a:r>
            <a:endParaRPr lang="en-US" dirty="0"/>
          </a:p>
        </p:txBody>
      </p:sp>
      <p:sp>
        <p:nvSpPr>
          <p:cNvPr id="8" name="TextBox 7"/>
          <p:cNvSpPr txBox="1"/>
          <p:nvPr/>
        </p:nvSpPr>
        <p:spPr>
          <a:xfrm>
            <a:off x="10744200" y="1295400"/>
            <a:ext cx="2667000" cy="523220"/>
          </a:xfrm>
          <a:prstGeom prst="rect">
            <a:avLst/>
          </a:prstGeom>
          <a:noFill/>
        </p:spPr>
        <p:txBody>
          <a:bodyPr wrap="square" rtlCol="0">
            <a:spAutoFit/>
          </a:bodyPr>
          <a:lstStyle/>
          <a:p>
            <a:pPr algn="ctr"/>
            <a:r>
              <a:rPr lang="en-US" sz="2800" b="1" u="sng" dirty="0">
                <a:solidFill>
                  <a:schemeClr val="accent2"/>
                </a:solidFill>
                <a:latin typeface="Times New Roman" pitchFamily="18" charset="0"/>
                <a:cs typeface="Times New Roman" pitchFamily="18" charset="0"/>
              </a:rPr>
              <a:t>overcrowded</a:t>
            </a:r>
            <a:endParaRPr lang="en-US" dirty="0"/>
          </a:p>
        </p:txBody>
      </p:sp>
    </p:spTree>
    <p:extLst>
      <p:ext uri="{BB962C8B-B14F-4D97-AF65-F5344CB8AC3E}">
        <p14:creationId xmlns:p14="http://schemas.microsoft.com/office/powerpoint/2010/main" val="103323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3.88889E-6 L -0.14844 0.27372 " pathEditMode="relative" rAng="0" ptsTypes="AA">
                                      <p:cBhvr>
                                        <p:cTn id="6" dur="2000" fill="hold"/>
                                        <p:tgtEl>
                                          <p:spTgt spid="8"/>
                                        </p:tgtEl>
                                        <p:attrNameLst>
                                          <p:attrName>ppt_x</p:attrName>
                                          <p:attrName>ppt_y</p:attrName>
                                        </p:attrNameLst>
                                      </p:cBhvr>
                                      <p:rCtr x="-7422" y="1367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66667E-6 -4.62963E-6 L -0.08333 0.33855 " pathEditMode="relative" rAng="0" ptsTypes="AA">
                                      <p:cBhvr>
                                        <p:cTn id="10" dur="2000" fill="hold"/>
                                        <p:tgtEl>
                                          <p:spTgt spid="5"/>
                                        </p:tgtEl>
                                        <p:attrNameLst>
                                          <p:attrName>ppt_x</p:attrName>
                                          <p:attrName>ppt_y</p:attrName>
                                        </p:attrNameLst>
                                      </p:cBhvr>
                                      <p:rCtr x="-4167" y="1691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11022E-16 3.88889E-6 L -0.03646 0.44965 " pathEditMode="relative" rAng="0" ptsTypes="AA">
                                      <p:cBhvr>
                                        <p:cTn id="14" dur="2000" fill="hold"/>
                                        <p:tgtEl>
                                          <p:spTgt spid="7"/>
                                        </p:tgtEl>
                                        <p:attrNameLst>
                                          <p:attrName>ppt_x</p:attrName>
                                          <p:attrName>ppt_y</p:attrName>
                                        </p:attrNameLst>
                                      </p:cBhvr>
                                      <p:rCtr x="-1823" y="2247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77556E-17 -4.62963E-6 L 0.04688 0.50521 " pathEditMode="relative" rAng="0" ptsTypes="AA">
                                      <p:cBhvr>
                                        <p:cTn id="18" dur="2000" fill="hold"/>
                                        <p:tgtEl>
                                          <p:spTgt spid="4"/>
                                        </p:tgtEl>
                                        <p:attrNameLst>
                                          <p:attrName>ppt_x</p:attrName>
                                          <p:attrName>ppt_y</p:attrName>
                                        </p:attrNameLst>
                                      </p:cBhvr>
                                      <p:rCtr x="2344" y="2525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33333E-6 -1.23457E-6 L 0.26041 0.62191 " pathEditMode="relative" rAng="0" ptsTypes="AA">
                                      <p:cBhvr>
                                        <p:cTn id="22" dur="2000" fill="hold"/>
                                        <p:tgtEl>
                                          <p:spTgt spid="6"/>
                                        </p:tgtEl>
                                        <p:attrNameLst>
                                          <p:attrName>ppt_x</p:attrName>
                                          <p:attrName>ppt_y</p:attrName>
                                        </p:attrNameLst>
                                      </p:cBhvr>
                                      <p:rCtr x="13021" y="310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BTT Training\01050070187_Saiful\Image\Screenshot_1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4601" y="685800"/>
            <a:ext cx="2667000" cy="3291839"/>
          </a:xfrm>
          <a:prstGeom prst="rect">
            <a:avLst/>
          </a:prstGeom>
          <a:ln>
            <a:noFill/>
          </a:ln>
          <a:effectLst>
            <a:outerShdw blurRad="292100" dist="139700" dir="2700000" algn="tl" rotWithShape="0">
              <a:srgbClr val="333333">
                <a:alpha val="65000"/>
              </a:srgbClr>
            </a:outerShdw>
          </a:effectLst>
          <a:extLst/>
        </p:spPr>
      </p:pic>
      <p:pic>
        <p:nvPicPr>
          <p:cNvPr id="3" name="Picture 3" descr="C:\Users\Saiful\Desktop\Extra content\Download Pic\Saifu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85801"/>
            <a:ext cx="2971800" cy="3292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487680" y="4297680"/>
            <a:ext cx="6705600" cy="2994220"/>
          </a:xfrm>
          <a:prstGeom prst="rect">
            <a:avLst/>
          </a:prstGeom>
          <a:noFill/>
        </p:spPr>
        <p:txBody>
          <a:bodyPr wrap="square" lIns="130622" tIns="65311" rIns="130622" bIns="65311" rtlCol="0">
            <a:spAutoFit/>
          </a:bodyPr>
          <a:lstStyle/>
          <a:p>
            <a:pPr algn="ctr"/>
            <a:r>
              <a:rPr lang="en-US" sz="4000" b="1" dirty="0">
                <a:solidFill>
                  <a:srgbClr val="7030A0"/>
                </a:solidFill>
                <a:latin typeface="Times New Roman" pitchFamily="18" charset="0"/>
                <a:cs typeface="Times New Roman" pitchFamily="18" charset="0"/>
              </a:rPr>
              <a:t>Md. </a:t>
            </a:r>
            <a:r>
              <a:rPr lang="en-US" sz="4000" b="1" dirty="0" err="1">
                <a:solidFill>
                  <a:srgbClr val="7030A0"/>
                </a:solidFill>
                <a:latin typeface="Times New Roman" pitchFamily="18" charset="0"/>
                <a:cs typeface="Times New Roman" pitchFamily="18" charset="0"/>
              </a:rPr>
              <a:t>Saiful</a:t>
            </a:r>
            <a:r>
              <a:rPr lang="en-US" sz="4000" b="1" dirty="0">
                <a:solidFill>
                  <a:srgbClr val="7030A0"/>
                </a:solidFill>
                <a:latin typeface="Times New Roman" pitchFamily="18" charset="0"/>
                <a:cs typeface="Times New Roman" pitchFamily="18" charset="0"/>
              </a:rPr>
              <a:t> Islam </a:t>
            </a:r>
            <a:r>
              <a:rPr lang="en-US" sz="4000" b="1" dirty="0" err="1">
                <a:solidFill>
                  <a:srgbClr val="7030A0"/>
                </a:solidFill>
                <a:latin typeface="Times New Roman" pitchFamily="18" charset="0"/>
                <a:cs typeface="Times New Roman" pitchFamily="18" charset="0"/>
              </a:rPr>
              <a:t>Chowdhury</a:t>
            </a:r>
            <a:endParaRPr lang="en-US" sz="4000" b="1" dirty="0">
              <a:solidFill>
                <a:srgbClr val="7030A0"/>
              </a:solidFill>
              <a:latin typeface="Times New Roman" pitchFamily="18" charset="0"/>
              <a:cs typeface="Times New Roman" pitchFamily="18" charset="0"/>
            </a:endParaRPr>
          </a:p>
          <a:p>
            <a:pPr algn="ctr"/>
            <a:r>
              <a:rPr lang="en-US" sz="4000" dirty="0">
                <a:solidFill>
                  <a:srgbClr val="7030A0"/>
                </a:solidFill>
                <a:latin typeface="Times New Roman" pitchFamily="18" charset="0"/>
                <a:cs typeface="Times New Roman" pitchFamily="18" charset="0"/>
              </a:rPr>
              <a:t>     </a:t>
            </a:r>
            <a:r>
              <a:rPr lang="en-US" sz="3400" b="1" dirty="0">
                <a:solidFill>
                  <a:srgbClr val="7030A0"/>
                </a:solidFill>
                <a:latin typeface="Times New Roman" pitchFamily="18" charset="0"/>
                <a:cs typeface="Times New Roman" pitchFamily="18" charset="0"/>
              </a:rPr>
              <a:t>Senior Teacher</a:t>
            </a:r>
          </a:p>
          <a:p>
            <a:pPr algn="ctr"/>
            <a:r>
              <a:rPr lang="en-US" sz="3400" b="1" dirty="0">
                <a:solidFill>
                  <a:srgbClr val="7030A0"/>
                </a:solidFill>
                <a:latin typeface="Times New Roman" pitchFamily="18" charset="0"/>
                <a:cs typeface="Times New Roman" pitchFamily="18" charset="0"/>
              </a:rPr>
              <a:t>    </a:t>
            </a:r>
            <a:r>
              <a:rPr lang="en-US" sz="4600" b="1" dirty="0">
                <a:solidFill>
                  <a:srgbClr val="7030A0"/>
                </a:solidFill>
                <a:latin typeface="Times New Roman" pitchFamily="18" charset="0"/>
                <a:cs typeface="Times New Roman" pitchFamily="18" charset="0"/>
              </a:rPr>
              <a:t>C.  J.  M  High School</a:t>
            </a:r>
            <a:r>
              <a:rPr lang="en-US" sz="4600" dirty="0">
                <a:solidFill>
                  <a:srgbClr val="7030A0"/>
                </a:solidFill>
                <a:latin typeface="Times New Roman" pitchFamily="18" charset="0"/>
                <a:cs typeface="Times New Roman" pitchFamily="18" charset="0"/>
              </a:rPr>
              <a:t>, </a:t>
            </a:r>
          </a:p>
          <a:p>
            <a:pPr algn="ctr"/>
            <a:r>
              <a:rPr lang="en-US" sz="3400" dirty="0">
                <a:solidFill>
                  <a:srgbClr val="7030A0"/>
                </a:solidFill>
                <a:latin typeface="Times New Roman" pitchFamily="18" charset="0"/>
                <a:cs typeface="Times New Roman" pitchFamily="18" charset="0"/>
              </a:rPr>
              <a:t> </a:t>
            </a:r>
            <a:r>
              <a:rPr lang="en-US" sz="2900" b="1" dirty="0" err="1" smtClean="0">
                <a:solidFill>
                  <a:srgbClr val="7030A0"/>
                </a:solidFill>
                <a:latin typeface="Times New Roman" pitchFamily="18" charset="0"/>
                <a:cs typeface="Times New Roman" pitchFamily="18" charset="0"/>
              </a:rPr>
              <a:t>Mohara</a:t>
            </a:r>
            <a:r>
              <a:rPr lang="en-US" sz="2900" b="1" dirty="0" smtClean="0">
                <a:solidFill>
                  <a:srgbClr val="7030A0"/>
                </a:solidFill>
                <a:latin typeface="Times New Roman" pitchFamily="18" charset="0"/>
                <a:cs typeface="Times New Roman" pitchFamily="18" charset="0"/>
              </a:rPr>
              <a:t> ,  </a:t>
            </a:r>
            <a:r>
              <a:rPr lang="en-US" sz="2900" b="1" dirty="0" err="1" smtClean="0">
                <a:solidFill>
                  <a:srgbClr val="7030A0"/>
                </a:solidFill>
                <a:latin typeface="Times New Roman" pitchFamily="18" charset="0"/>
                <a:cs typeface="Times New Roman" pitchFamily="18" charset="0"/>
              </a:rPr>
              <a:t>Chandgaon</a:t>
            </a:r>
            <a:r>
              <a:rPr lang="en-US" sz="2900" b="1" dirty="0" smtClean="0">
                <a:solidFill>
                  <a:srgbClr val="7030A0"/>
                </a:solidFill>
                <a:latin typeface="Times New Roman" pitchFamily="18" charset="0"/>
                <a:cs typeface="Times New Roman" pitchFamily="18" charset="0"/>
              </a:rPr>
              <a:t> , </a:t>
            </a:r>
            <a:r>
              <a:rPr lang="en-US" sz="2900" b="1" dirty="0" err="1" smtClean="0">
                <a:solidFill>
                  <a:srgbClr val="7030A0"/>
                </a:solidFill>
                <a:latin typeface="Times New Roman" pitchFamily="18" charset="0"/>
                <a:cs typeface="Times New Roman" pitchFamily="18" charset="0"/>
              </a:rPr>
              <a:t>Chattogram</a:t>
            </a:r>
            <a:r>
              <a:rPr lang="en-US" sz="2900" b="1" dirty="0" smtClean="0">
                <a:solidFill>
                  <a:srgbClr val="7030A0"/>
                </a:solidFill>
                <a:latin typeface="Times New Roman" pitchFamily="18" charset="0"/>
                <a:cs typeface="Times New Roman" pitchFamily="18" charset="0"/>
              </a:rPr>
              <a:t>.</a:t>
            </a:r>
            <a:endParaRPr lang="en-US" sz="3400" dirty="0">
              <a:solidFill>
                <a:srgbClr val="7030A0"/>
              </a:solidFill>
              <a:latin typeface="Times New Roman" pitchFamily="18" charset="0"/>
              <a:cs typeface="Times New Roman" pitchFamily="18" charset="0"/>
            </a:endParaRPr>
          </a:p>
          <a:p>
            <a:r>
              <a:rPr lang="en-US" dirty="0" smtClean="0">
                <a:solidFill>
                  <a:srgbClr val="7030A0"/>
                </a:solidFill>
                <a:latin typeface="Times New Roman" pitchFamily="18" charset="0"/>
                <a:cs typeface="Times New Roman" pitchFamily="18" charset="0"/>
                <a:hlinkClick r:id="rId4"/>
              </a:rPr>
              <a:t>saifulcjm@gmail.com</a:t>
            </a:r>
            <a:r>
              <a:rPr lang="en-US" dirty="0" smtClean="0">
                <a:solidFill>
                  <a:srgbClr val="7030A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Mob: 01991945882</a:t>
            </a:r>
          </a:p>
        </p:txBody>
      </p:sp>
      <p:sp>
        <p:nvSpPr>
          <p:cNvPr id="5" name="TextBox 4"/>
          <p:cNvSpPr txBox="1"/>
          <p:nvPr/>
        </p:nvSpPr>
        <p:spPr>
          <a:xfrm>
            <a:off x="8168640" y="4495800"/>
            <a:ext cx="5852160" cy="2347889"/>
          </a:xfrm>
          <a:prstGeom prst="rect">
            <a:avLst/>
          </a:prstGeom>
          <a:noFill/>
        </p:spPr>
        <p:txBody>
          <a:bodyPr wrap="square" lIns="130622" tIns="65311" rIns="130622" bIns="65311" rtlCol="0">
            <a:spAutoFit/>
          </a:bodyPr>
          <a:lstStyle/>
          <a:p>
            <a:r>
              <a:rPr lang="en-US" sz="3600" b="1" dirty="0">
                <a:solidFill>
                  <a:srgbClr val="7030A0"/>
                </a:solidFill>
                <a:latin typeface="Times New Roman" panose="02020603050405020304" pitchFamily="18" charset="0"/>
                <a:cs typeface="Times New Roman" panose="02020603050405020304" pitchFamily="18" charset="0"/>
              </a:rPr>
              <a:t>ENGLISH FOR TODAY</a:t>
            </a:r>
          </a:p>
          <a:p>
            <a:r>
              <a:rPr lang="en-US" sz="3600" b="1" dirty="0">
                <a:solidFill>
                  <a:srgbClr val="7030A0"/>
                </a:solidFill>
                <a:latin typeface="Times New Roman" panose="02020603050405020304" pitchFamily="18" charset="0"/>
                <a:cs typeface="Times New Roman" panose="02020603050405020304" pitchFamily="18" charset="0"/>
              </a:rPr>
              <a:t>Class :  Nine-Ten </a:t>
            </a:r>
            <a:endParaRPr lang="en-US" sz="3600" b="1" dirty="0" smtClean="0">
              <a:solidFill>
                <a:srgbClr val="7030A0"/>
              </a:solidFill>
              <a:latin typeface="Times New Roman" panose="02020603050405020304" pitchFamily="18" charset="0"/>
              <a:cs typeface="Times New Roman" panose="02020603050405020304" pitchFamily="18" charset="0"/>
            </a:endParaRPr>
          </a:p>
          <a:p>
            <a:r>
              <a:rPr lang="en-US" sz="3600" b="1" dirty="0" smtClean="0">
                <a:solidFill>
                  <a:srgbClr val="7030A0"/>
                </a:solidFill>
                <a:latin typeface="Times New Roman" panose="02020603050405020304" pitchFamily="18" charset="0"/>
                <a:cs typeface="Times New Roman" panose="02020603050405020304" pitchFamily="18" charset="0"/>
              </a:rPr>
              <a:t>Unit-Four,  Lesson-1</a:t>
            </a:r>
            <a:endParaRPr lang="en-US" sz="3600" b="1" dirty="0">
              <a:solidFill>
                <a:srgbClr val="7030A0"/>
              </a:solidFill>
              <a:latin typeface="Times New Roman" panose="02020603050405020304" pitchFamily="18" charset="0"/>
              <a:cs typeface="Times New Roman" panose="02020603050405020304" pitchFamily="18" charset="0"/>
            </a:endParaRPr>
          </a:p>
          <a:p>
            <a:r>
              <a:rPr lang="en-US" sz="3600" b="1" dirty="0" smtClean="0">
                <a:solidFill>
                  <a:srgbClr val="7030A0"/>
                </a:solidFill>
                <a:latin typeface="Times New Roman" panose="02020603050405020304" pitchFamily="18" charset="0"/>
                <a:cs typeface="Times New Roman" panose="02020603050405020304" pitchFamily="18" charset="0"/>
              </a:rPr>
              <a:t>Time</a:t>
            </a:r>
            <a:r>
              <a:rPr lang="en-US" sz="3600" b="1" dirty="0">
                <a:solidFill>
                  <a:srgbClr val="7030A0"/>
                </a:solidFill>
                <a:latin typeface="Times New Roman" panose="02020603050405020304" pitchFamily="18" charset="0"/>
                <a:cs typeface="Times New Roman" panose="02020603050405020304" pitchFamily="18" charset="0"/>
              </a:rPr>
              <a:t>: 40 minute</a:t>
            </a:r>
          </a:p>
        </p:txBody>
      </p:sp>
      <p:cxnSp>
        <p:nvCxnSpPr>
          <p:cNvPr id="6" name="Straight Connector 5"/>
          <p:cNvCxnSpPr/>
          <p:nvPr/>
        </p:nvCxnSpPr>
        <p:spPr>
          <a:xfrm>
            <a:off x="7315200" y="2377441"/>
            <a:ext cx="121920" cy="382229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559040" y="1658338"/>
            <a:ext cx="121920" cy="510822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02880" y="2377441"/>
            <a:ext cx="121920" cy="382229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6075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381000"/>
            <a:ext cx="7315200" cy="584775"/>
          </a:xfrm>
          <a:prstGeom prst="rect">
            <a:avLst/>
          </a:prstGeom>
        </p:spPr>
        <p:txBody>
          <a:bodyPr>
            <a:spAutoFit/>
          </a:bodyPr>
          <a:lstStyle/>
          <a:p>
            <a:pPr algn="ctr"/>
            <a:r>
              <a:rPr lang="en-US" sz="3200" b="1" dirty="0">
                <a:solidFill>
                  <a:srgbClr val="7030A0"/>
                </a:solidFill>
              </a:rPr>
              <a:t>Evaluation</a:t>
            </a:r>
          </a:p>
        </p:txBody>
      </p:sp>
      <p:sp>
        <p:nvSpPr>
          <p:cNvPr id="3" name="Rectangle 2"/>
          <p:cNvSpPr/>
          <p:nvPr/>
        </p:nvSpPr>
        <p:spPr>
          <a:xfrm>
            <a:off x="533400" y="1066800"/>
            <a:ext cx="13487400"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b="1" dirty="0" smtClean="0">
                <a:solidFill>
                  <a:srgbClr val="002060"/>
                </a:solidFill>
              </a:rPr>
              <a:t>1. If we have too many buyers of fish in the market ,what will likely happen ?</a:t>
            </a:r>
            <a:endParaRPr lang="en-US" sz="3200" b="1" dirty="0">
              <a:solidFill>
                <a:srgbClr val="002060"/>
              </a:solidFill>
            </a:endParaRPr>
          </a:p>
        </p:txBody>
      </p:sp>
      <p:sp>
        <p:nvSpPr>
          <p:cNvPr id="4" name="Rectangle 3"/>
          <p:cNvSpPr/>
          <p:nvPr/>
        </p:nvSpPr>
        <p:spPr>
          <a:xfrm>
            <a:off x="457200" y="1752600"/>
            <a:ext cx="13563600" cy="1569660"/>
          </a:xfrm>
          <a:prstGeom prst="rect">
            <a:avLst/>
          </a:prstGeom>
        </p:spPr>
        <p:txBody>
          <a:bodyPr wrap="square">
            <a:spAutoFit/>
          </a:bodyPr>
          <a:lstStyle/>
          <a:p>
            <a:r>
              <a:rPr lang="en-US" sz="3200" b="1" dirty="0" smtClean="0">
                <a:solidFill>
                  <a:srgbClr val="7030A0"/>
                </a:solidFill>
              </a:rPr>
              <a:t>If there are </a:t>
            </a:r>
            <a:r>
              <a:rPr lang="en-US" sz="3200" b="1" dirty="0">
                <a:solidFill>
                  <a:srgbClr val="7030A0"/>
                </a:solidFill>
              </a:rPr>
              <a:t>too many buyers </a:t>
            </a:r>
            <a:r>
              <a:rPr lang="en-US" sz="3200" b="1" dirty="0" smtClean="0">
                <a:solidFill>
                  <a:srgbClr val="7030A0"/>
                </a:solidFill>
              </a:rPr>
              <a:t>in </a:t>
            </a:r>
            <a:r>
              <a:rPr lang="en-US" sz="3200" b="1" dirty="0">
                <a:solidFill>
                  <a:srgbClr val="7030A0"/>
                </a:solidFill>
              </a:rPr>
              <a:t>the </a:t>
            </a:r>
            <a:r>
              <a:rPr lang="en-US" sz="3200" b="1" dirty="0" smtClean="0">
                <a:solidFill>
                  <a:srgbClr val="7030A0"/>
                </a:solidFill>
              </a:rPr>
              <a:t>fish market ,the sellers may raise the price of the fishes . The rich people will compete with each other , whereas, the poor will get nothing.</a:t>
            </a:r>
            <a:endParaRPr lang="en-US" sz="3200" b="1" dirty="0">
              <a:solidFill>
                <a:srgbClr val="7030A0"/>
              </a:solidFill>
            </a:endParaRPr>
          </a:p>
        </p:txBody>
      </p:sp>
      <p:sp>
        <p:nvSpPr>
          <p:cNvPr id="5" name="Rectangle 4"/>
          <p:cNvSpPr/>
          <p:nvPr/>
        </p:nvSpPr>
        <p:spPr>
          <a:xfrm>
            <a:off x="533400" y="3429000"/>
            <a:ext cx="13487400"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b="1" dirty="0" smtClean="0">
                <a:solidFill>
                  <a:srgbClr val="002060"/>
                </a:solidFill>
              </a:rPr>
              <a:t>2.If </a:t>
            </a:r>
            <a:r>
              <a:rPr lang="en-US" sz="3200" b="1" dirty="0">
                <a:solidFill>
                  <a:srgbClr val="002060"/>
                </a:solidFill>
              </a:rPr>
              <a:t>we have too </a:t>
            </a:r>
            <a:r>
              <a:rPr lang="en-US" sz="3200" b="1" dirty="0" smtClean="0">
                <a:solidFill>
                  <a:srgbClr val="002060"/>
                </a:solidFill>
              </a:rPr>
              <a:t>many passengers at a bus or train station, </a:t>
            </a:r>
            <a:r>
              <a:rPr lang="en-US" sz="3200" b="1" dirty="0">
                <a:solidFill>
                  <a:srgbClr val="002060"/>
                </a:solidFill>
              </a:rPr>
              <a:t>what </a:t>
            </a:r>
            <a:r>
              <a:rPr lang="en-US" sz="3200" b="1" dirty="0" smtClean="0">
                <a:solidFill>
                  <a:srgbClr val="002060"/>
                </a:solidFill>
              </a:rPr>
              <a:t>may happen ?</a:t>
            </a:r>
            <a:endParaRPr lang="en-US" sz="3200" b="1" dirty="0">
              <a:solidFill>
                <a:srgbClr val="002060"/>
              </a:solidFill>
            </a:endParaRPr>
          </a:p>
        </p:txBody>
      </p:sp>
      <p:sp>
        <p:nvSpPr>
          <p:cNvPr id="6" name="Rectangle 5"/>
          <p:cNvSpPr/>
          <p:nvPr/>
        </p:nvSpPr>
        <p:spPr>
          <a:xfrm>
            <a:off x="609600" y="4104382"/>
            <a:ext cx="13411200" cy="1077218"/>
          </a:xfrm>
          <a:prstGeom prst="rect">
            <a:avLst/>
          </a:prstGeom>
        </p:spPr>
        <p:txBody>
          <a:bodyPr wrap="square">
            <a:spAutoFit/>
          </a:bodyPr>
          <a:lstStyle/>
          <a:p>
            <a:r>
              <a:rPr lang="en-US" sz="3200" b="1" dirty="0" smtClean="0">
                <a:solidFill>
                  <a:srgbClr val="7030A0"/>
                </a:solidFill>
              </a:rPr>
              <a:t>If </a:t>
            </a:r>
            <a:r>
              <a:rPr lang="en-US" sz="3200" b="1" dirty="0">
                <a:solidFill>
                  <a:srgbClr val="7030A0"/>
                </a:solidFill>
              </a:rPr>
              <a:t>we have too many passengers at a bus or train station, </a:t>
            </a:r>
            <a:r>
              <a:rPr lang="en-US" sz="3200" b="1" dirty="0" smtClean="0">
                <a:solidFill>
                  <a:srgbClr val="7030A0"/>
                </a:solidFill>
              </a:rPr>
              <a:t>it will  become </a:t>
            </a:r>
            <a:r>
              <a:rPr lang="en-US" sz="3200" b="1" dirty="0" smtClean="0">
                <a:solidFill>
                  <a:srgbClr val="7030A0"/>
                </a:solidFill>
              </a:rPr>
              <a:t>crowded </a:t>
            </a:r>
            <a:r>
              <a:rPr lang="en-US" sz="3200" b="1" dirty="0" smtClean="0">
                <a:solidFill>
                  <a:srgbClr val="7030A0"/>
                </a:solidFill>
              </a:rPr>
              <a:t>and noisy. </a:t>
            </a:r>
            <a:r>
              <a:rPr lang="en-US" sz="3200" b="1" dirty="0" smtClean="0">
                <a:solidFill>
                  <a:srgbClr val="7030A0"/>
                </a:solidFill>
              </a:rPr>
              <a:t>Again, </a:t>
            </a:r>
            <a:r>
              <a:rPr lang="en-US" sz="3200" b="1" dirty="0" smtClean="0">
                <a:solidFill>
                  <a:srgbClr val="7030A0"/>
                </a:solidFill>
              </a:rPr>
              <a:t>accident may </a:t>
            </a:r>
            <a:r>
              <a:rPr lang="en-US" sz="3200" b="1" dirty="0" smtClean="0">
                <a:solidFill>
                  <a:srgbClr val="7030A0"/>
                </a:solidFill>
              </a:rPr>
              <a:t>occur </a:t>
            </a:r>
            <a:r>
              <a:rPr lang="en-US" sz="3200" b="1" dirty="0" smtClean="0">
                <a:solidFill>
                  <a:srgbClr val="7030A0"/>
                </a:solidFill>
              </a:rPr>
              <a:t>there</a:t>
            </a:r>
            <a:r>
              <a:rPr lang="en-US" sz="3200" b="1" dirty="0">
                <a:solidFill>
                  <a:srgbClr val="7030A0"/>
                </a:solidFill>
              </a:rPr>
              <a:t>.</a:t>
            </a:r>
            <a:endParaRPr lang="en-US" sz="3200" b="1" dirty="0">
              <a:solidFill>
                <a:srgbClr val="7030A0"/>
              </a:solidFill>
            </a:endParaRPr>
          </a:p>
        </p:txBody>
      </p:sp>
      <p:sp>
        <p:nvSpPr>
          <p:cNvPr id="7" name="Rectangle 6"/>
          <p:cNvSpPr/>
          <p:nvPr/>
        </p:nvSpPr>
        <p:spPr>
          <a:xfrm>
            <a:off x="609600" y="5435025"/>
            <a:ext cx="13411200"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b="1" dirty="0" smtClean="0">
                <a:solidFill>
                  <a:srgbClr val="002060"/>
                </a:solidFill>
              </a:rPr>
              <a:t>3</a:t>
            </a:r>
            <a:r>
              <a:rPr lang="en-US" sz="3200" b="1" dirty="0">
                <a:solidFill>
                  <a:srgbClr val="002060"/>
                </a:solidFill>
              </a:rPr>
              <a:t>. If we have too many </a:t>
            </a:r>
            <a:r>
              <a:rPr lang="en-US" sz="3200" b="1" dirty="0" smtClean="0">
                <a:solidFill>
                  <a:srgbClr val="002060"/>
                </a:solidFill>
              </a:rPr>
              <a:t>people in a village/town </a:t>
            </a:r>
            <a:r>
              <a:rPr lang="en-US" sz="3200" b="1" dirty="0">
                <a:solidFill>
                  <a:srgbClr val="002060"/>
                </a:solidFill>
              </a:rPr>
              <a:t>what will </a:t>
            </a:r>
            <a:r>
              <a:rPr lang="en-US" sz="3200" b="1" dirty="0" smtClean="0">
                <a:solidFill>
                  <a:srgbClr val="002060"/>
                </a:solidFill>
              </a:rPr>
              <a:t>happen ?</a:t>
            </a:r>
            <a:endParaRPr lang="en-US" sz="3200" b="1" dirty="0">
              <a:solidFill>
                <a:srgbClr val="002060"/>
              </a:solidFill>
            </a:endParaRPr>
          </a:p>
        </p:txBody>
      </p:sp>
      <p:sp>
        <p:nvSpPr>
          <p:cNvPr id="8" name="Rectangle 7"/>
          <p:cNvSpPr/>
          <p:nvPr/>
        </p:nvSpPr>
        <p:spPr>
          <a:xfrm>
            <a:off x="685800" y="6096000"/>
            <a:ext cx="13335000" cy="1569660"/>
          </a:xfrm>
          <a:prstGeom prst="rect">
            <a:avLst/>
          </a:prstGeom>
        </p:spPr>
        <p:txBody>
          <a:bodyPr wrap="square">
            <a:spAutoFit/>
          </a:bodyPr>
          <a:lstStyle/>
          <a:p>
            <a:r>
              <a:rPr lang="en-US" sz="3200" b="1" dirty="0" smtClean="0">
                <a:solidFill>
                  <a:srgbClr val="7030A0"/>
                </a:solidFill>
              </a:rPr>
              <a:t> </a:t>
            </a:r>
            <a:r>
              <a:rPr lang="en-US" sz="3200" b="1" dirty="0">
                <a:solidFill>
                  <a:srgbClr val="7030A0"/>
                </a:solidFill>
              </a:rPr>
              <a:t>If we have too many people in a village/town </a:t>
            </a:r>
            <a:r>
              <a:rPr lang="en-US" sz="3200" b="1" dirty="0" smtClean="0">
                <a:solidFill>
                  <a:srgbClr val="7030A0"/>
                </a:solidFill>
              </a:rPr>
              <a:t>,housing problem will arise. The cultivable lands will be occupied for housing . The environment will become uncomfortable.</a:t>
            </a:r>
            <a:endParaRPr lang="en-US" sz="3200" b="1" dirty="0">
              <a:solidFill>
                <a:srgbClr val="7030A0"/>
              </a:solidFill>
            </a:endParaRPr>
          </a:p>
        </p:txBody>
      </p:sp>
    </p:spTree>
    <p:extLst>
      <p:ext uri="{BB962C8B-B14F-4D97-AF65-F5344CB8AC3E}">
        <p14:creationId xmlns:p14="http://schemas.microsoft.com/office/powerpoint/2010/main" val="161856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anim calcmode="lin" valueType="num">
                                      <p:cBhvr>
                                        <p:cTn id="8"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wd">
                                    <p:tmPct val="10000"/>
                                  </p:iterate>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3000"/>
                                        <p:tgtEl>
                                          <p:spTgt spid="6">
                                            <p:txEl>
                                              <p:pRg st="0" end="0"/>
                                            </p:txEl>
                                          </p:spTgt>
                                        </p:tgtEl>
                                      </p:cBhvr>
                                    </p:animEffect>
                                    <p:anim calcmode="lin" valueType="num">
                                      <p:cBhvr>
                                        <p:cTn id="15"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3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iterate type="wd">
                                    <p:tmPct val="10000"/>
                                  </p:iterate>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3000"/>
                                        <p:tgtEl>
                                          <p:spTgt spid="8">
                                            <p:txEl>
                                              <p:pRg st="0" end="0"/>
                                            </p:txEl>
                                          </p:spTgt>
                                        </p:tgtEl>
                                      </p:cBhvr>
                                    </p:animEffect>
                                    <p:anim calcmode="lin" valueType="num">
                                      <p:cBhvr>
                                        <p:cTn id="22" dur="3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3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381000"/>
            <a:ext cx="8915400" cy="646331"/>
          </a:xfrm>
          <a:prstGeom prst="rect">
            <a:avLst/>
          </a:prstGeom>
          <a:noFill/>
        </p:spPr>
        <p:txBody>
          <a:bodyPr wrap="square" rtlCol="0">
            <a:spAutoFit/>
          </a:bodyPr>
          <a:lstStyle/>
          <a:p>
            <a:pPr algn="ctr"/>
            <a:r>
              <a:rPr lang="en-US" sz="3600" b="1" dirty="0">
                <a:latin typeface="NikoshBAN" pitchFamily="2" charset="0"/>
                <a:cs typeface="NikoshBAN" pitchFamily="2" charset="0"/>
              </a:rPr>
              <a:t>Home Work</a:t>
            </a:r>
            <a:endParaRPr lang="en-US" sz="3200" b="1" dirty="0">
              <a:latin typeface="NikoshBAN" pitchFamily="2" charset="0"/>
              <a:cs typeface="NikoshBAN" pitchFamily="2" charset="0"/>
            </a:endParaRPr>
          </a:p>
        </p:txBody>
      </p:sp>
      <p:sp>
        <p:nvSpPr>
          <p:cNvPr id="5" name="TextBox 4"/>
          <p:cNvSpPr txBox="1"/>
          <p:nvPr/>
        </p:nvSpPr>
        <p:spPr>
          <a:xfrm>
            <a:off x="1447800" y="5867400"/>
            <a:ext cx="11658600" cy="1685077"/>
          </a:xfrm>
          <a:prstGeom prst="rect">
            <a:avLst/>
          </a:prstGeom>
          <a:noFill/>
        </p:spPr>
        <p:txBody>
          <a:bodyPr wrap="square" rtlCol="0">
            <a:spAutoFit/>
          </a:bodyPr>
          <a:lstStyle/>
          <a:p>
            <a:pPr algn="ctr">
              <a:lnSpc>
                <a:spcPct val="150000"/>
              </a:lnSpc>
            </a:pPr>
            <a:r>
              <a:rPr lang="en-US" sz="3600" b="1" dirty="0">
                <a:solidFill>
                  <a:srgbClr val="7030A0"/>
                </a:solidFill>
                <a:latin typeface="Century Schoolbook" pitchFamily="18" charset="0"/>
                <a:cs typeface="NikoshBAN" pitchFamily="2" charset="0"/>
              </a:rPr>
              <a:t>Write a </a:t>
            </a:r>
            <a:r>
              <a:rPr lang="en-US" sz="3600" b="1" dirty="0" smtClean="0">
                <a:solidFill>
                  <a:srgbClr val="7030A0"/>
                </a:solidFill>
                <a:latin typeface="Century Schoolbook" pitchFamily="18" charset="0"/>
                <a:cs typeface="NikoshBAN" pitchFamily="2" charset="0"/>
              </a:rPr>
              <a:t>paragraph with in ten sentences about </a:t>
            </a:r>
            <a:r>
              <a:rPr lang="en-US" sz="3600" b="1" dirty="0" smtClean="0">
                <a:solidFill>
                  <a:srgbClr val="7030A0"/>
                </a:solidFill>
                <a:latin typeface="Goudy Stout" pitchFamily="18" charset="0"/>
                <a:cs typeface="NikoshBAN" pitchFamily="2" charset="0"/>
              </a:rPr>
              <a:t>The ferry accident.</a:t>
            </a:r>
            <a:endParaRPr lang="en-US" sz="3600" b="1" dirty="0">
              <a:solidFill>
                <a:srgbClr val="7030A0"/>
              </a:solidFill>
              <a:latin typeface="Goudy Stout" pitchFamily="18" charset="0"/>
              <a:cs typeface="NikoshBAN" pitchFamily="2" charset="0"/>
            </a:endParaRPr>
          </a:p>
        </p:txBody>
      </p:sp>
      <p:pic>
        <p:nvPicPr>
          <p:cNvPr id="2050" name="Picture 2" descr="C:\Users\Saiful\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476374"/>
            <a:ext cx="7696200" cy="432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456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6255603"/>
            <a:ext cx="9220200" cy="830997"/>
          </a:xfrm>
          <a:prstGeom prst="rect">
            <a:avLst/>
          </a:prstGeom>
          <a:noFill/>
        </p:spPr>
        <p:txBody>
          <a:bodyPr wrap="square" rtlCol="0">
            <a:spAutoFit/>
          </a:bodyPr>
          <a:lstStyle/>
          <a:p>
            <a:pPr algn="ctr"/>
            <a:r>
              <a:rPr lang="en-US" sz="4800" b="1" dirty="0">
                <a:solidFill>
                  <a:srgbClr val="7030A0"/>
                </a:solidFill>
                <a:latin typeface="Engravers MT" pitchFamily="18" charset="0"/>
                <a:cs typeface="Times New Roman" pitchFamily="18" charset="0"/>
              </a:rPr>
              <a:t>Thank  you all</a:t>
            </a:r>
          </a:p>
        </p:txBody>
      </p:sp>
      <p:sp>
        <p:nvSpPr>
          <p:cNvPr id="2" name="TextBox 1"/>
          <p:cNvSpPr txBox="1"/>
          <p:nvPr/>
        </p:nvSpPr>
        <p:spPr>
          <a:xfrm>
            <a:off x="3962400" y="725269"/>
            <a:ext cx="67056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Life </a:t>
            </a:r>
            <a:r>
              <a:rPr lang="en-US" sz="3600" b="1" dirty="0">
                <a:solidFill>
                  <a:srgbClr val="7030A0"/>
                </a:solidFill>
                <a:latin typeface="Times New Roman" pitchFamily="18" charset="0"/>
                <a:cs typeface="Times New Roman" pitchFamily="18" charset="0"/>
              </a:rPr>
              <a:t>is more valuable than </a:t>
            </a:r>
            <a:r>
              <a:rPr lang="en-US" sz="3600" b="1" dirty="0" smtClean="0">
                <a:solidFill>
                  <a:srgbClr val="7030A0"/>
                </a:solidFill>
                <a:latin typeface="Times New Roman" pitchFamily="18" charset="0"/>
                <a:cs typeface="Times New Roman" pitchFamily="18" charset="0"/>
              </a:rPr>
              <a:t>time </a:t>
            </a:r>
            <a:r>
              <a:rPr lang="en-US" sz="3600" b="1" dirty="0" smtClean="0">
                <a:solidFill>
                  <a:srgbClr val="7030A0"/>
                </a:solidFill>
                <a:latin typeface="Times New Roman" pitchFamily="18" charset="0"/>
                <a:cs typeface="Times New Roman" pitchFamily="18" charset="0"/>
              </a:rPr>
              <a:t>.. </a:t>
            </a:r>
            <a:endParaRPr lang="en-US" sz="3600" b="1" dirty="0">
              <a:solidFill>
                <a:srgbClr val="7030A0"/>
              </a:solidFill>
              <a:latin typeface="Times New Roman" pitchFamily="18" charset="0"/>
              <a:cs typeface="Times New Roman" pitchFamily="18" charset="0"/>
            </a:endParaRPr>
          </a:p>
        </p:txBody>
      </p:sp>
      <p:pic>
        <p:nvPicPr>
          <p:cNvPr id="6146" name="Picture 2" descr="C:\Users\Saiful\Desktop\image-181173-1558739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052773"/>
            <a:ext cx="6629400" cy="3814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711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305"/>
            <a:ext cx="10850880" cy="685895"/>
          </a:xfrm>
          <a:prstGeom prst="rect">
            <a:avLst/>
          </a:prstGeom>
          <a:blipFill>
            <a:blip r:embed="rId2"/>
            <a:tile tx="0" ty="0" sx="100000" sy="100000" flip="none" algn="tl"/>
          </a:blipFill>
          <a:ln w="28575">
            <a:solidFill>
              <a:srgbClr val="00B0F0"/>
            </a:solidFill>
          </a:ln>
        </p:spPr>
        <p:txBody>
          <a:bodyPr wrap="square" lIns="130622" tIns="65311" rIns="130622" bIns="65311" rtlCol="0">
            <a:spAutoFit/>
          </a:bodyPr>
          <a:lstStyle/>
          <a:p>
            <a:pPr algn="ctr"/>
            <a:r>
              <a:rPr lang="en-US" sz="3600" b="1" dirty="0">
                <a:solidFill>
                  <a:srgbClr val="7030A0"/>
                </a:solidFill>
                <a:latin typeface="Times New Roman" pitchFamily="18" charset="0"/>
                <a:cs typeface="Times New Roman" pitchFamily="18" charset="0"/>
              </a:rPr>
              <a:t>Look at the picture</a:t>
            </a:r>
            <a:endParaRPr lang="en-US" sz="4400" b="1" dirty="0">
              <a:solidFill>
                <a:srgbClr val="7030A0"/>
              </a:solidFill>
              <a:latin typeface="Times New Roman" pitchFamily="18" charset="0"/>
              <a:cs typeface="Times New Roman" pitchFamily="18" charset="0"/>
            </a:endParaRPr>
          </a:p>
        </p:txBody>
      </p:sp>
      <p:sp>
        <p:nvSpPr>
          <p:cNvPr id="3" name="TextBox 2"/>
          <p:cNvSpPr txBox="1"/>
          <p:nvPr/>
        </p:nvSpPr>
        <p:spPr>
          <a:xfrm>
            <a:off x="1706881" y="6781800"/>
            <a:ext cx="10972800" cy="624340"/>
          </a:xfrm>
          <a:prstGeom prst="rect">
            <a:avLst/>
          </a:prstGeom>
          <a:blipFill>
            <a:blip r:embed="rId3"/>
            <a:tile tx="0" ty="0" sx="100000" sy="100000" flip="none" algn="tl"/>
          </a:blipFill>
          <a:ln w="28575">
            <a:solidFill>
              <a:srgbClr val="7030A0"/>
            </a:solidFill>
          </a:ln>
        </p:spPr>
        <p:txBody>
          <a:bodyPr wrap="square" lIns="130622" tIns="65311" rIns="130622" bIns="65311" rtlCol="0">
            <a:spAutoFit/>
          </a:bodyPr>
          <a:lstStyle/>
          <a:p>
            <a:r>
              <a:rPr lang="en-US" sz="3200" dirty="0" smtClean="0">
                <a:solidFill>
                  <a:srgbClr val="7030A0"/>
                </a:solidFill>
                <a:latin typeface="Times New Roman" pitchFamily="18" charset="0"/>
                <a:cs typeface="Times New Roman" pitchFamily="18" charset="0"/>
              </a:rPr>
              <a:t>Why do people use country boats ?</a:t>
            </a:r>
            <a:endParaRPr lang="en-US" sz="3200" dirty="0">
              <a:solidFill>
                <a:srgbClr val="7030A0"/>
              </a:solidFill>
              <a:latin typeface="Times New Roman" pitchFamily="18" charset="0"/>
              <a:cs typeface="Times New Roman" pitchFamily="18" charset="0"/>
            </a:endParaRPr>
          </a:p>
        </p:txBody>
      </p:sp>
      <p:sp>
        <p:nvSpPr>
          <p:cNvPr id="4" name="TextBox 3"/>
          <p:cNvSpPr txBox="1"/>
          <p:nvPr/>
        </p:nvSpPr>
        <p:spPr>
          <a:xfrm>
            <a:off x="1706880" y="5029200"/>
            <a:ext cx="10972800" cy="624340"/>
          </a:xfrm>
          <a:prstGeom prst="rect">
            <a:avLst/>
          </a:prstGeom>
          <a:blipFill>
            <a:blip r:embed="rId4"/>
            <a:tile tx="0" ty="0" sx="100000" sy="100000" flip="none" algn="tl"/>
          </a:blipFill>
          <a:ln w="28575">
            <a:solidFill>
              <a:srgbClr val="7030A0"/>
            </a:solidFill>
          </a:ln>
        </p:spPr>
        <p:txBody>
          <a:bodyPr wrap="square" lIns="130622" tIns="65311" rIns="130622" bIns="65311" rtlCol="0">
            <a:spAutoFit/>
          </a:bodyPr>
          <a:lstStyle/>
          <a:p>
            <a:r>
              <a:rPr lang="en-US" sz="3200" b="1" dirty="0" smtClean="0">
                <a:solidFill>
                  <a:srgbClr val="7030A0"/>
                </a:solidFill>
                <a:latin typeface="Times New Roman" pitchFamily="18" charset="0"/>
                <a:cs typeface="Times New Roman" pitchFamily="18" charset="0"/>
              </a:rPr>
              <a:t>Where can you find this kind of boat ?</a:t>
            </a:r>
            <a:endParaRPr lang="en-US" sz="4000" b="1" dirty="0">
              <a:solidFill>
                <a:srgbClr val="7030A0"/>
              </a:solidFill>
              <a:latin typeface="Times New Roman" pitchFamily="18" charset="0"/>
              <a:cs typeface="Times New Roman" pitchFamily="18" charset="0"/>
            </a:endParaRPr>
          </a:p>
        </p:txBody>
      </p:sp>
      <p:sp>
        <p:nvSpPr>
          <p:cNvPr id="5" name="TextBox 4"/>
          <p:cNvSpPr txBox="1"/>
          <p:nvPr/>
        </p:nvSpPr>
        <p:spPr>
          <a:xfrm>
            <a:off x="1706880" y="5867400"/>
            <a:ext cx="10972800" cy="624340"/>
          </a:xfrm>
          <a:prstGeom prst="rect">
            <a:avLst/>
          </a:prstGeom>
        </p:spPr>
        <p:style>
          <a:lnRef idx="2">
            <a:schemeClr val="accent5"/>
          </a:lnRef>
          <a:fillRef idx="1">
            <a:schemeClr val="lt1"/>
          </a:fillRef>
          <a:effectRef idx="0">
            <a:schemeClr val="accent5"/>
          </a:effectRef>
          <a:fontRef idx="minor">
            <a:schemeClr val="dk1"/>
          </a:fontRef>
        </p:style>
        <p:txBody>
          <a:bodyPr wrap="square" lIns="130622" tIns="65311" rIns="130622" bIns="65311" rtlCol="0">
            <a:spAutoFit/>
          </a:bodyPr>
          <a:lstStyle/>
          <a:p>
            <a:r>
              <a:rPr lang="en-US" sz="3200" b="1" dirty="0" smtClean="0">
                <a:solidFill>
                  <a:srgbClr val="7030A0"/>
                </a:solidFill>
                <a:latin typeface="Times New Roman" pitchFamily="18" charset="0"/>
                <a:cs typeface="Times New Roman" pitchFamily="18" charset="0"/>
              </a:rPr>
              <a:t>Whey does the boatman carry passengers across the </a:t>
            </a:r>
            <a:r>
              <a:rPr lang="en-US" sz="3200" b="1" dirty="0">
                <a:solidFill>
                  <a:srgbClr val="7030A0"/>
                </a:solidFill>
                <a:latin typeface="Times New Roman" pitchFamily="18" charset="0"/>
                <a:cs typeface="Times New Roman" pitchFamily="18" charset="0"/>
              </a:rPr>
              <a:t>r</a:t>
            </a:r>
            <a:r>
              <a:rPr lang="en-US" sz="3200" b="1" dirty="0" smtClean="0">
                <a:solidFill>
                  <a:srgbClr val="7030A0"/>
                </a:solidFill>
                <a:latin typeface="Times New Roman" pitchFamily="18" charset="0"/>
                <a:cs typeface="Times New Roman" pitchFamily="18" charset="0"/>
              </a:rPr>
              <a:t>iver ?</a:t>
            </a:r>
            <a:endParaRPr lang="en-US" sz="4000" b="1" dirty="0">
              <a:solidFill>
                <a:srgbClr val="7030A0"/>
              </a:solidFill>
              <a:latin typeface="Times New Roman" pitchFamily="18" charset="0"/>
              <a:cs typeface="Times New Roman" pitchFamily="18" charset="0"/>
            </a:endParaRPr>
          </a:p>
        </p:txBody>
      </p:sp>
      <p:pic>
        <p:nvPicPr>
          <p:cNvPr id="1026" name="Picture 2" descr="C:\Users\Saiful\Desktop\the-ferry-boat-class-9.png"/>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rcRect l="10878" t="21508" r="8002" b="4056"/>
          <a:stretch/>
        </p:blipFill>
        <p:spPr bwMode="auto">
          <a:xfrm>
            <a:off x="5099125" y="1524000"/>
            <a:ext cx="4593515" cy="3108960"/>
          </a:xfrm>
          <a:prstGeom prst="roundRect">
            <a:avLst>
              <a:gd name="adj" fmla="val 8594"/>
            </a:avLst>
          </a:prstGeom>
          <a:solidFill>
            <a:srgbClr val="FFFFFF">
              <a:shade val="85000"/>
            </a:srgbClr>
          </a:solidFill>
          <a:ln w="28575">
            <a:solidFill>
              <a:srgbClr val="7030A0"/>
            </a:solidFill>
          </a:ln>
          <a:effectLst>
            <a:outerShdw blurRad="149987" dist="250190" dir="8460000" algn="ctr">
              <a:srgbClr val="000000">
                <a:alpha val="28000"/>
              </a:srgbClr>
            </a:outerShdw>
            <a:reflection blurRad="12700" stA="38000" endPos="28000" dist="5000" dir="5400000" sy="-100000" algn="bl" rotWithShape="0"/>
          </a:effectLst>
          <a:scene3d>
            <a:camera prst="orthographicFront">
              <a:rot lat="0" lon="0" rev="0"/>
            </a:camera>
            <a:lightRig rig="contrasting" dir="t">
              <a:rot lat="0" lon="0" rev="1500000"/>
            </a:lightRig>
          </a:scene3d>
          <a:sp3d prstMaterial="metal">
            <a:bevelT w="88900" h="88900"/>
          </a:sp3d>
          <a:extLst/>
        </p:spPr>
      </p:pic>
    </p:spTree>
    <p:extLst>
      <p:ext uri="{BB962C8B-B14F-4D97-AF65-F5344CB8AC3E}">
        <p14:creationId xmlns:p14="http://schemas.microsoft.com/office/powerpoint/2010/main" val="16944850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478952"/>
            <a:ext cx="8976359" cy="685895"/>
          </a:xfrm>
          <a:prstGeom prst="rect">
            <a:avLst/>
          </a:prstGeom>
          <a:ln/>
        </p:spPr>
        <p:style>
          <a:lnRef idx="2">
            <a:schemeClr val="accent4"/>
          </a:lnRef>
          <a:fillRef idx="1">
            <a:schemeClr val="lt1"/>
          </a:fillRef>
          <a:effectRef idx="0">
            <a:schemeClr val="accent4"/>
          </a:effectRef>
          <a:fontRef idx="minor">
            <a:schemeClr val="dk1"/>
          </a:fontRef>
        </p:style>
        <p:txBody>
          <a:bodyPr wrap="square" lIns="130622" tIns="65311" rIns="130622" bIns="65311" rtlCol="0">
            <a:spAutoFit/>
          </a:bodyPr>
          <a:lstStyle/>
          <a:p>
            <a:pPr algn="ctr"/>
            <a:r>
              <a:rPr lang="en-US" sz="3600" b="1" dirty="0">
                <a:solidFill>
                  <a:srgbClr val="7030A0"/>
                </a:solidFill>
                <a:latin typeface="Arial Black" pitchFamily="34" charset="0"/>
                <a:cs typeface="Times New Roman" pitchFamily="18" charset="0"/>
              </a:rPr>
              <a:t>Today our Lesson is</a:t>
            </a:r>
          </a:p>
        </p:txBody>
      </p:sp>
      <p:sp>
        <p:nvSpPr>
          <p:cNvPr id="3" name="TextBox 2"/>
          <p:cNvSpPr txBox="1"/>
          <p:nvPr/>
        </p:nvSpPr>
        <p:spPr>
          <a:xfrm>
            <a:off x="2987040" y="5562600"/>
            <a:ext cx="8976359" cy="870561"/>
          </a:xfrm>
          <a:prstGeom prst="rect">
            <a:avLst/>
          </a:prstGeom>
          <a:blipFill>
            <a:blip r:embed="rId2"/>
            <a:tile tx="0" ty="0" sx="100000" sy="100000" flip="none" algn="tl"/>
          </a:blipFill>
          <a:ln>
            <a:solidFill>
              <a:srgbClr val="00B0F0"/>
            </a:solidFill>
          </a:ln>
        </p:spPr>
        <p:style>
          <a:lnRef idx="2">
            <a:schemeClr val="dk1"/>
          </a:lnRef>
          <a:fillRef idx="1">
            <a:schemeClr val="lt1"/>
          </a:fillRef>
          <a:effectRef idx="0">
            <a:schemeClr val="dk1"/>
          </a:effectRef>
          <a:fontRef idx="minor">
            <a:schemeClr val="dk1"/>
          </a:fontRef>
        </p:style>
        <p:txBody>
          <a:bodyPr wrap="square" lIns="130622" tIns="65311" rIns="130622" bIns="65311" rtlCol="0">
            <a:spAutoFit/>
          </a:bodyPr>
          <a:lstStyle/>
          <a:p>
            <a:pPr algn="ctr"/>
            <a:r>
              <a:rPr lang="en-US" sz="4800" b="1" dirty="0" smtClean="0">
                <a:solidFill>
                  <a:srgbClr val="7030A0"/>
                </a:solidFill>
                <a:latin typeface="Arial Black" pitchFamily="34" charset="0"/>
                <a:cs typeface="Times New Roman" pitchFamily="18" charset="0"/>
              </a:rPr>
              <a:t>The ferry boat</a:t>
            </a:r>
            <a:endParaRPr lang="en-US" sz="4800" b="1" dirty="0">
              <a:solidFill>
                <a:srgbClr val="7030A0"/>
              </a:solidFill>
              <a:latin typeface="Arial Black" pitchFamily="34" charset="0"/>
              <a:cs typeface="Times New Roman" pitchFamily="18" charset="0"/>
            </a:endParaRPr>
          </a:p>
        </p:txBody>
      </p:sp>
      <p:sp>
        <p:nvSpPr>
          <p:cNvPr id="4" name="Rectangle 3"/>
          <p:cNvSpPr/>
          <p:nvPr/>
        </p:nvSpPr>
        <p:spPr>
          <a:xfrm>
            <a:off x="2987041" y="6865203"/>
            <a:ext cx="8976359" cy="769441"/>
          </a:xfrm>
          <a:prstGeom prst="rect">
            <a:avLst/>
          </a:prstGeom>
          <a:blipFill>
            <a:blip r:embed="rId3"/>
            <a:tile tx="0" ty="0" sx="100000" sy="100000" flip="none" algn="tl"/>
          </a:blipFill>
          <a:ln w="19050">
            <a:solidFill>
              <a:srgbClr val="7030A0"/>
            </a:solidFill>
          </a:ln>
        </p:spPr>
        <p:txBody>
          <a:bodyPr wrap="square">
            <a:spAutoFit/>
          </a:bodyPr>
          <a:lstStyle/>
          <a:p>
            <a:pPr algn="ctr"/>
            <a:r>
              <a:rPr lang="en-US" sz="4400" b="1" dirty="0">
                <a:solidFill>
                  <a:srgbClr val="002060"/>
                </a:solidFill>
                <a:latin typeface="Times New Roman" panose="02020603050405020304" pitchFamily="18" charset="0"/>
                <a:cs typeface="Times New Roman" panose="02020603050405020304" pitchFamily="18" charset="0"/>
              </a:rPr>
              <a:t>Unit-Four, Lesson – </a:t>
            </a:r>
            <a:r>
              <a:rPr lang="en-US" sz="4400" b="1" dirty="0" smtClean="0">
                <a:solidFill>
                  <a:srgbClr val="002060"/>
                </a:solidFill>
                <a:latin typeface="Times New Roman" panose="02020603050405020304" pitchFamily="18" charset="0"/>
                <a:cs typeface="Times New Roman" panose="02020603050405020304" pitchFamily="18" charset="0"/>
              </a:rPr>
              <a:t>One</a:t>
            </a:r>
            <a:endParaRPr lang="en-US" sz="4400" b="1" dirty="0">
              <a:solidFill>
                <a:srgbClr val="002060"/>
              </a:solidFill>
              <a:latin typeface="Times New Roman" panose="02020603050405020304" pitchFamily="18" charset="0"/>
              <a:cs typeface="Times New Roman" panose="02020603050405020304" pitchFamily="18" charset="0"/>
            </a:endParaRPr>
          </a:p>
        </p:txBody>
      </p:sp>
      <p:pic>
        <p:nvPicPr>
          <p:cNvPr id="6" name="Picture 2" descr="C:\Users\Saiful\Desktop\BD07-114.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4724400" y="1676400"/>
            <a:ext cx="5257800" cy="350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7449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5280" y="944191"/>
            <a:ext cx="5852160" cy="839784"/>
          </a:xfrm>
          <a:prstGeom prst="rect">
            <a:avLst/>
          </a:prstGeom>
        </p:spPr>
        <p:style>
          <a:lnRef idx="2">
            <a:schemeClr val="accent4"/>
          </a:lnRef>
          <a:fillRef idx="1">
            <a:schemeClr val="lt1"/>
          </a:fillRef>
          <a:effectRef idx="0">
            <a:schemeClr val="accent4"/>
          </a:effectRef>
          <a:fontRef idx="minor">
            <a:schemeClr val="dk1"/>
          </a:fontRef>
        </p:style>
        <p:txBody>
          <a:bodyPr wrap="square" lIns="130622" tIns="65311" rIns="130622" bIns="65311" rtlCol="0">
            <a:spAutoFit/>
          </a:bodyPr>
          <a:lstStyle/>
          <a:p>
            <a:pPr algn="ctr"/>
            <a:r>
              <a:rPr lang="en-US" sz="4600" b="1" dirty="0">
                <a:solidFill>
                  <a:srgbClr val="002060"/>
                </a:solidFill>
                <a:latin typeface="Times New Roman" pitchFamily="18" charset="0"/>
                <a:cs typeface="Times New Roman" pitchFamily="18" charset="0"/>
              </a:rPr>
              <a:t>Learning outcomes</a:t>
            </a:r>
          </a:p>
        </p:txBody>
      </p:sp>
      <p:sp>
        <p:nvSpPr>
          <p:cNvPr id="4" name="TextBox 3"/>
          <p:cNvSpPr txBox="1"/>
          <p:nvPr/>
        </p:nvSpPr>
        <p:spPr>
          <a:xfrm>
            <a:off x="1676400" y="2286000"/>
            <a:ext cx="11384280" cy="4840879"/>
          </a:xfrm>
          <a:prstGeom prst="rect">
            <a:avLst/>
          </a:prstGeom>
        </p:spPr>
        <p:style>
          <a:lnRef idx="2">
            <a:schemeClr val="accent5"/>
          </a:lnRef>
          <a:fillRef idx="1">
            <a:schemeClr val="lt1"/>
          </a:fillRef>
          <a:effectRef idx="0">
            <a:schemeClr val="accent5"/>
          </a:effectRef>
          <a:fontRef idx="minor">
            <a:schemeClr val="dk1"/>
          </a:fontRef>
        </p:style>
        <p:txBody>
          <a:bodyPr wrap="square" lIns="130622" tIns="65311" rIns="130622" bIns="65311" rtlCol="0">
            <a:spAutoFit/>
          </a:bodyPr>
          <a:lstStyle/>
          <a:p>
            <a:pPr lvl="1"/>
            <a:r>
              <a:rPr lang="en-US" sz="3600" b="1" dirty="0">
                <a:solidFill>
                  <a:srgbClr val="7030A0"/>
                </a:solidFill>
                <a:latin typeface="Times New Roman" pitchFamily="18" charset="0"/>
                <a:cs typeface="Times New Roman" pitchFamily="18" charset="0"/>
              </a:rPr>
              <a:t>After completing the Lesson students will be able to </a:t>
            </a:r>
            <a:r>
              <a:rPr lang="en-US" sz="3600" b="1" dirty="0" smtClean="0">
                <a:solidFill>
                  <a:srgbClr val="7030A0"/>
                </a:solidFill>
                <a:latin typeface="Times New Roman" pitchFamily="18" charset="0"/>
                <a:cs typeface="Times New Roman" pitchFamily="18" charset="0"/>
              </a:rPr>
              <a:t>–</a:t>
            </a:r>
            <a:endParaRPr lang="en-US" sz="3600" b="1" dirty="0">
              <a:solidFill>
                <a:srgbClr val="7030A0"/>
              </a:solidFill>
              <a:latin typeface="Times New Roman" pitchFamily="18" charset="0"/>
              <a:cs typeface="Times New Roman" pitchFamily="18" charset="0"/>
            </a:endParaRPr>
          </a:p>
          <a:p>
            <a:pPr>
              <a:lnSpc>
                <a:spcPct val="150000"/>
              </a:lnSpc>
            </a:pPr>
            <a:r>
              <a:rPr lang="en-US" sz="3600" b="1" dirty="0">
                <a:solidFill>
                  <a:srgbClr val="7030A0"/>
                </a:solidFill>
                <a:latin typeface="Times New Roman" pitchFamily="18" charset="0"/>
                <a:cs typeface="Times New Roman" pitchFamily="18" charset="0"/>
              </a:rPr>
              <a:t>1. Read and understand texts through silent </a:t>
            </a:r>
            <a:r>
              <a:rPr lang="en-US" sz="3600" b="1" dirty="0" smtClean="0">
                <a:solidFill>
                  <a:srgbClr val="7030A0"/>
                </a:solidFill>
                <a:latin typeface="Times New Roman" pitchFamily="18" charset="0"/>
                <a:cs typeface="Times New Roman" pitchFamily="18" charset="0"/>
              </a:rPr>
              <a:t>reading</a:t>
            </a:r>
            <a:r>
              <a:rPr lang="en-US" sz="3600" b="1" dirty="0">
                <a:solidFill>
                  <a:srgbClr val="7030A0"/>
                </a:solidFill>
                <a:latin typeface="Times New Roman" pitchFamily="18" charset="0"/>
                <a:cs typeface="Times New Roman" pitchFamily="18" charset="0"/>
              </a:rPr>
              <a:t>;</a:t>
            </a:r>
          </a:p>
          <a:p>
            <a:pPr>
              <a:lnSpc>
                <a:spcPct val="150000"/>
              </a:lnSpc>
            </a:pPr>
            <a:r>
              <a:rPr lang="en-US" sz="3600" b="1" dirty="0">
                <a:solidFill>
                  <a:srgbClr val="7030A0"/>
                </a:solidFill>
                <a:latin typeface="Times New Roman" pitchFamily="18" charset="0"/>
                <a:cs typeface="Times New Roman" pitchFamily="18" charset="0"/>
              </a:rPr>
              <a:t>2. Ask and </a:t>
            </a:r>
            <a:r>
              <a:rPr lang="en-US" sz="3600" b="1" dirty="0" smtClean="0">
                <a:solidFill>
                  <a:srgbClr val="7030A0"/>
                </a:solidFill>
                <a:latin typeface="Times New Roman" pitchFamily="18" charset="0"/>
                <a:cs typeface="Times New Roman" pitchFamily="18" charset="0"/>
              </a:rPr>
              <a:t>tell about problem;</a:t>
            </a:r>
            <a:endParaRPr lang="en-US" sz="3600" b="1" dirty="0">
              <a:solidFill>
                <a:srgbClr val="7030A0"/>
              </a:solidFill>
              <a:latin typeface="Times New Roman" pitchFamily="18" charset="0"/>
              <a:cs typeface="Times New Roman" pitchFamily="18" charset="0"/>
            </a:endParaRPr>
          </a:p>
          <a:p>
            <a:pPr>
              <a:lnSpc>
                <a:spcPct val="150000"/>
              </a:lnSpc>
            </a:pPr>
            <a:r>
              <a:rPr lang="en-US" sz="3600" b="1" dirty="0">
                <a:solidFill>
                  <a:srgbClr val="7030A0"/>
                </a:solidFill>
                <a:latin typeface="Times New Roman" pitchFamily="18" charset="0"/>
                <a:cs typeface="Times New Roman" pitchFamily="18" charset="0"/>
              </a:rPr>
              <a:t>3. </a:t>
            </a:r>
            <a:r>
              <a:rPr lang="en-US" sz="3600" b="1" dirty="0" smtClean="0">
                <a:solidFill>
                  <a:srgbClr val="7030A0"/>
                </a:solidFill>
                <a:latin typeface="Times New Roman" pitchFamily="18" charset="0"/>
                <a:cs typeface="Times New Roman" pitchFamily="18" charset="0"/>
              </a:rPr>
              <a:t>Seek and give suggestions;</a:t>
            </a:r>
            <a:endParaRPr lang="en-US" sz="3600" b="1" dirty="0">
              <a:solidFill>
                <a:srgbClr val="7030A0"/>
              </a:solidFill>
              <a:latin typeface="Times New Roman" pitchFamily="18" charset="0"/>
              <a:cs typeface="Times New Roman" pitchFamily="18" charset="0"/>
            </a:endParaRPr>
          </a:p>
          <a:p>
            <a:pPr>
              <a:lnSpc>
                <a:spcPct val="150000"/>
              </a:lnSpc>
            </a:pPr>
            <a:r>
              <a:rPr lang="en-US" sz="3600" b="1" dirty="0">
                <a:solidFill>
                  <a:srgbClr val="7030A0"/>
                </a:solidFill>
                <a:latin typeface="Times New Roman" pitchFamily="18" charset="0"/>
                <a:cs typeface="Times New Roman" pitchFamily="18" charset="0"/>
              </a:rPr>
              <a:t>4. </a:t>
            </a:r>
            <a:r>
              <a:rPr lang="en-US" sz="3600" b="1" dirty="0" smtClean="0">
                <a:solidFill>
                  <a:srgbClr val="7030A0"/>
                </a:solidFill>
                <a:latin typeface="Times New Roman" pitchFamily="18" charset="0"/>
                <a:cs typeface="Times New Roman" pitchFamily="18" charset="0"/>
              </a:rPr>
              <a:t>Listen for specific information;</a:t>
            </a:r>
          </a:p>
          <a:p>
            <a:pPr>
              <a:lnSpc>
                <a:spcPct val="150000"/>
              </a:lnSpc>
            </a:pPr>
            <a:r>
              <a:rPr lang="en-US" sz="3600" b="1" dirty="0" smtClean="0">
                <a:solidFill>
                  <a:srgbClr val="7030A0"/>
                </a:solidFill>
                <a:latin typeface="Times New Roman" pitchFamily="18" charset="0"/>
                <a:cs typeface="Times New Roman" pitchFamily="18" charset="0"/>
              </a:rPr>
              <a:t>5. Narrate something in writing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0856944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6248400" cy="624340"/>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3200" b="1" dirty="0">
                <a:solidFill>
                  <a:srgbClr val="7030A0"/>
                </a:solidFill>
                <a:latin typeface="Times New Roman" pitchFamily="18" charset="0"/>
                <a:cs typeface="Times New Roman" pitchFamily="18" charset="0"/>
              </a:rPr>
              <a:t>Listen the text </a:t>
            </a:r>
            <a:r>
              <a:rPr lang="en-US" sz="3200" b="1" dirty="0" smtClean="0">
                <a:solidFill>
                  <a:srgbClr val="7030A0"/>
                </a:solidFill>
                <a:latin typeface="Times New Roman" pitchFamily="18" charset="0"/>
                <a:cs typeface="Times New Roman" pitchFamily="18" charset="0"/>
              </a:rPr>
              <a:t>attentively</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p:txBody>
      </p:sp>
      <p:sp>
        <p:nvSpPr>
          <p:cNvPr id="3" name="TextBox 2"/>
          <p:cNvSpPr txBox="1"/>
          <p:nvPr/>
        </p:nvSpPr>
        <p:spPr>
          <a:xfrm>
            <a:off x="8686799" y="304800"/>
            <a:ext cx="5562601" cy="624340"/>
          </a:xfrm>
          <a:prstGeom prst="rect">
            <a:avLst/>
          </a:prstGeom>
          <a:ln/>
        </p:spPr>
        <p:style>
          <a:lnRef idx="2">
            <a:schemeClr val="accent6"/>
          </a:lnRef>
          <a:fillRef idx="1">
            <a:schemeClr val="lt1"/>
          </a:fillRef>
          <a:effectRef idx="0">
            <a:schemeClr val="accent6"/>
          </a:effectRef>
          <a:fontRef idx="minor">
            <a:schemeClr val="dk1"/>
          </a:fontRef>
        </p:style>
        <p:txBody>
          <a:bodyPr wrap="square" lIns="130622" tIns="65311" rIns="130622" bIns="65311" rtlCol="0">
            <a:spAutoFit/>
          </a:bodyPr>
          <a:lstStyle/>
          <a:p>
            <a:pPr algn="ctr"/>
            <a:r>
              <a:rPr lang="en-US" sz="3200" b="1" dirty="0">
                <a:solidFill>
                  <a:srgbClr val="7030A0"/>
                </a:solidFill>
                <a:latin typeface="Times New Roman" pitchFamily="18" charset="0"/>
                <a:cs typeface="Times New Roman" pitchFamily="18" charset="0"/>
              </a:rPr>
              <a:t>Teacher’s Model reading</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p:txBody>
      </p:sp>
      <p:sp>
        <p:nvSpPr>
          <p:cNvPr id="4" name="TextBox 3"/>
          <p:cNvSpPr txBox="1"/>
          <p:nvPr/>
        </p:nvSpPr>
        <p:spPr>
          <a:xfrm>
            <a:off x="381000" y="990600"/>
            <a:ext cx="13868400" cy="6986528"/>
          </a:xfrm>
          <a:prstGeom prst="rect">
            <a:avLst/>
          </a:prstGeom>
          <a:noFill/>
        </p:spPr>
        <p:txBody>
          <a:bodyPr wrap="square" rtlCol="0">
            <a:spAutoFit/>
          </a:bodyPr>
          <a:lstStyle/>
          <a:p>
            <a:pPr algn="just"/>
            <a:r>
              <a:rPr lang="en-US" sz="2800" dirty="0" smtClean="0"/>
              <a:t>“Is there anybody here who has ever crossed a river by a country boat?’</a:t>
            </a:r>
          </a:p>
          <a:p>
            <a:pPr algn="just"/>
            <a:r>
              <a:rPr lang="en-US" sz="2800" dirty="0" smtClean="0"/>
              <a:t>“I have, teacher,” said </a:t>
            </a:r>
            <a:r>
              <a:rPr lang="en-US" sz="2800" dirty="0" err="1" smtClean="0"/>
              <a:t>Jamil</a:t>
            </a:r>
            <a:r>
              <a:rPr lang="en-US" sz="2800" dirty="0" smtClean="0"/>
              <a:t>. “And I clearly remember what happened in that journey.”</a:t>
            </a:r>
          </a:p>
          <a:p>
            <a:pPr algn="just"/>
            <a:r>
              <a:rPr lang="en-US" sz="2800" dirty="0" smtClean="0"/>
              <a:t>“Would you please tell us what happened?” the teacher asked. </a:t>
            </a:r>
          </a:p>
          <a:p>
            <a:pPr algn="just"/>
            <a:r>
              <a:rPr lang="en-US" sz="2800" dirty="0" smtClean="0"/>
              <a:t>“Okay, teacher. It happened when I was in class 6. On a weekly bazar day, people were coming back with their shopping bags and baskets in hands, on shoulders and heads. They had to cross the river. It was not a big river. There was a ferry boat plying on the river. The boat could cross it in 8-10 minutes. It was just after sunset. The weather was getting bad. The wind started blowing from the north-west. Black clouds were moving fast in the sky . Everybody was trying to get into the boat. ‘No more, no more, please wait.’ shouted the boatman. But nobody listened to him.” </a:t>
            </a:r>
          </a:p>
          <a:p>
            <a:pPr algn="just"/>
            <a:r>
              <a:rPr lang="en-US" sz="2800" dirty="0" smtClean="0"/>
              <a:t>“What happened then, </a:t>
            </a:r>
            <a:r>
              <a:rPr lang="en-US" sz="2800" dirty="0" err="1" smtClean="0"/>
              <a:t>Jamil</a:t>
            </a:r>
            <a:r>
              <a:rPr lang="en-US" sz="2800" dirty="0" smtClean="0"/>
              <a:t>?” asked Rumi. “With too many people on board, the boat sank in the middle of the river,” replied </a:t>
            </a:r>
            <a:r>
              <a:rPr lang="en-US" sz="2800" dirty="0" err="1" smtClean="0"/>
              <a:t>Jamil</a:t>
            </a:r>
            <a:r>
              <a:rPr lang="en-US" sz="2800" dirty="0" smtClean="0"/>
              <a:t>. “Oh no! What happened then?” asked the teacher. “Thank God. There were no casualties. All the passengers swam to the other side. But some of them lost the stuff they were carrying such as oil, salt and milk,” said </a:t>
            </a:r>
            <a:r>
              <a:rPr lang="en-US" sz="2800" dirty="0" err="1" smtClean="0"/>
              <a:t>Jamil</a:t>
            </a:r>
            <a:r>
              <a:rPr lang="en-US" sz="2800" dirty="0" smtClean="0"/>
              <a:t>.“Were you on you boat?” asked the teacher. “No, teacher. Seeing the boat overcrowded, I waited for the next trip,” replied </a:t>
            </a:r>
            <a:r>
              <a:rPr lang="en-US" sz="2800" dirty="0" err="1" smtClean="0"/>
              <a:t>Jamil</a:t>
            </a:r>
            <a:r>
              <a:rPr lang="en-US" sz="2800" dirty="0" smtClean="0"/>
              <a:t>. “You did the right thing, </a:t>
            </a:r>
            <a:r>
              <a:rPr lang="en-US" sz="2800" dirty="0" err="1" smtClean="0"/>
              <a:t>Jamil</a:t>
            </a:r>
            <a:r>
              <a:rPr lang="en-US" sz="2800" dirty="0" smtClean="0"/>
              <a:t>.”  </a:t>
            </a:r>
            <a:endParaRPr lang="en-US" sz="2800" dirty="0"/>
          </a:p>
        </p:txBody>
      </p:sp>
    </p:spTree>
    <p:extLst>
      <p:ext uri="{BB962C8B-B14F-4D97-AF65-F5344CB8AC3E}">
        <p14:creationId xmlns:p14="http://schemas.microsoft.com/office/powerpoint/2010/main" val="1426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anim calcmode="lin" valueType="num">
                                      <p:cBhvr>
                                        <p:cTn id="8"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0"/>
                            </p:stCondLst>
                            <p:childTnLst>
                              <p:par>
                                <p:cTn id="11" presetID="42" presetClass="entr" presetSubtype="0" fill="hold" grpId="0" nodeType="afterEffect">
                                  <p:stCondLst>
                                    <p:cond delay="0"/>
                                  </p:stCondLst>
                                  <p:iterate type="wd">
                                    <p:tmPct val="10000"/>
                                  </p:iterate>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3000"/>
                                        <p:tgtEl>
                                          <p:spTgt spid="4">
                                            <p:txEl>
                                              <p:pRg st="1" end="1"/>
                                            </p:txEl>
                                          </p:spTgt>
                                        </p:tgtEl>
                                      </p:cBhvr>
                                    </p:animEffect>
                                    <p:anim calcmode="lin" valueType="num">
                                      <p:cBhvr>
                                        <p:cTn id="14"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3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6200"/>
                            </p:stCondLst>
                            <p:childTnLst>
                              <p:par>
                                <p:cTn id="17" presetID="42" presetClass="entr" presetSubtype="0" fill="hold" grpId="0" nodeType="afterEffect">
                                  <p:stCondLst>
                                    <p:cond delay="0"/>
                                  </p:stCondLst>
                                  <p:iterate type="wd">
                                    <p:tmPct val="10000"/>
                                  </p:iterate>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3000"/>
                                        <p:tgtEl>
                                          <p:spTgt spid="4">
                                            <p:txEl>
                                              <p:pRg st="2" end="2"/>
                                            </p:txEl>
                                          </p:spTgt>
                                        </p:tgtEl>
                                      </p:cBhvr>
                                    </p:animEffect>
                                    <p:anim calcmode="lin" valueType="num">
                                      <p:cBhvr>
                                        <p:cTn id="20"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3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2800"/>
                            </p:stCondLst>
                            <p:childTnLst>
                              <p:par>
                                <p:cTn id="23" presetID="42" presetClass="entr" presetSubtype="0" fill="hold" grpId="0" nodeType="afterEffect">
                                  <p:stCondLst>
                                    <p:cond delay="0"/>
                                  </p:stCondLst>
                                  <p:iterate type="wd">
                                    <p:tmPct val="10000"/>
                                  </p:iterate>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3000"/>
                                        <p:tgtEl>
                                          <p:spTgt spid="4">
                                            <p:txEl>
                                              <p:pRg st="3" end="3"/>
                                            </p:txEl>
                                          </p:spTgt>
                                        </p:tgtEl>
                                      </p:cBhvr>
                                    </p:animEffect>
                                    <p:anim calcmode="lin" valueType="num">
                                      <p:cBhvr>
                                        <p:cTn id="26"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3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64200"/>
                            </p:stCondLst>
                            <p:childTnLst>
                              <p:par>
                                <p:cTn id="29" presetID="42" presetClass="entr" presetSubtype="0" fill="hold" grpId="0" nodeType="afterEffect">
                                  <p:stCondLst>
                                    <p:cond delay="0"/>
                                  </p:stCondLst>
                                  <p:iterate type="wd">
                                    <p:tmPct val="10000"/>
                                  </p:iterate>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3000"/>
                                        <p:tgtEl>
                                          <p:spTgt spid="4">
                                            <p:txEl>
                                              <p:pRg st="4" end="4"/>
                                            </p:txEl>
                                          </p:spTgt>
                                        </p:tgtEl>
                                      </p:cBhvr>
                                    </p:animEffect>
                                    <p:anim calcmode="lin" valueType="num">
                                      <p:cBhvr>
                                        <p:cTn id="32" dur="3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3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8643" y="6781800"/>
            <a:ext cx="10326758" cy="685895"/>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3600" b="1" dirty="0">
                <a:solidFill>
                  <a:srgbClr val="7030A0"/>
                </a:solidFill>
                <a:latin typeface="Times New Roman" pitchFamily="18" charset="0"/>
                <a:cs typeface="Times New Roman" pitchFamily="18" charset="0"/>
              </a:rPr>
              <a:t>Go to the section “B” and start silent reading</a:t>
            </a:r>
            <a:r>
              <a:rPr lang="en-US" sz="3600" b="1" dirty="0">
                <a:solidFill>
                  <a:schemeClr val="tx1"/>
                </a:solidFill>
                <a:latin typeface="Times New Roman" pitchFamily="18" charset="0"/>
                <a:cs typeface="Times New Roman" pitchFamily="18" charset="0"/>
              </a:rPr>
              <a:t>.</a:t>
            </a:r>
          </a:p>
        </p:txBody>
      </p:sp>
      <p:pic>
        <p:nvPicPr>
          <p:cNvPr id="4" name="Picture 2" descr="C:\Users\Saiful\Desktop\2019_7$largeimg30_Tuesday_2019_0805015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643" y="1828800"/>
            <a:ext cx="10208650" cy="444308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98643" y="685800"/>
            <a:ext cx="10208649" cy="646331"/>
          </a:xfrm>
          <a:prstGeom prst="rect">
            <a:avLst/>
          </a:prstGeom>
          <a:noFill/>
        </p:spPr>
        <p:txBody>
          <a:bodyPr wrap="square" rtlCol="0">
            <a:spAutoFit/>
          </a:bodyPr>
          <a:lstStyle/>
          <a:p>
            <a:pPr algn="ctr"/>
            <a:r>
              <a:rPr lang="en-US" sz="3600" b="1" dirty="0">
                <a:solidFill>
                  <a:srgbClr val="7030A0"/>
                </a:solidFill>
                <a:latin typeface="Times New Roman" pitchFamily="18" charset="0"/>
                <a:cs typeface="Times New Roman" pitchFamily="18" charset="0"/>
              </a:rPr>
              <a:t>Student’s Model reading</a:t>
            </a:r>
            <a:r>
              <a:rPr lang="en-US" sz="3600" b="1" dirty="0">
                <a:latin typeface="Times New Roman" pitchFamily="18" charset="0"/>
                <a:cs typeface="Times New Roman" pitchFamily="18" charset="0"/>
              </a:rPr>
              <a:t>.</a:t>
            </a:r>
          </a:p>
        </p:txBody>
      </p:sp>
    </p:spTree>
    <p:extLst>
      <p:ext uri="{BB962C8B-B14F-4D97-AF65-F5344CB8AC3E}">
        <p14:creationId xmlns:p14="http://schemas.microsoft.com/office/powerpoint/2010/main" val="13445504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5800" y="381000"/>
            <a:ext cx="5410200" cy="584775"/>
          </a:xfrm>
          <a:prstGeom prst="rect">
            <a:avLst/>
          </a:prstGeom>
          <a:noFill/>
        </p:spPr>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7" name="TextBox 6"/>
          <p:cNvSpPr txBox="1"/>
          <p:nvPr/>
        </p:nvSpPr>
        <p:spPr>
          <a:xfrm>
            <a:off x="7086600" y="12954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002060"/>
                </a:solidFill>
                <a:latin typeface="Times New Roman" pitchFamily="18" charset="0"/>
                <a:cs typeface="Times New Roman" pitchFamily="18" charset="0"/>
              </a:rPr>
              <a:t>Clearly</a:t>
            </a:r>
            <a:endParaRPr lang="en-US" sz="3200" b="1" dirty="0">
              <a:solidFill>
                <a:srgbClr val="002060"/>
              </a:solidFill>
              <a:latin typeface="Times New Roman" pitchFamily="18" charset="0"/>
              <a:cs typeface="Times New Roman" pitchFamily="18" charset="0"/>
            </a:endParaRPr>
          </a:p>
        </p:txBody>
      </p:sp>
      <p:sp>
        <p:nvSpPr>
          <p:cNvPr id="8" name="TextBox 7"/>
          <p:cNvSpPr txBox="1"/>
          <p:nvPr/>
        </p:nvSpPr>
        <p:spPr>
          <a:xfrm>
            <a:off x="7086600" y="214378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002060"/>
                </a:solidFill>
                <a:latin typeface="Times New Roman" pitchFamily="18" charset="0"/>
                <a:cs typeface="Times New Roman" pitchFamily="18" charset="0"/>
              </a:rPr>
              <a:t>U</a:t>
            </a:r>
            <a:r>
              <a:rPr lang="en-US" sz="3200" b="1" dirty="0" smtClean="0">
                <a:solidFill>
                  <a:srgbClr val="002060"/>
                </a:solidFill>
                <a:latin typeface="Times New Roman" pitchFamily="18" charset="0"/>
                <a:cs typeface="Times New Roman" pitchFamily="18" charset="0"/>
              </a:rPr>
              <a:t>ndoubtedly</a:t>
            </a:r>
            <a:endParaRPr lang="en-US" sz="3200" b="1" dirty="0">
              <a:solidFill>
                <a:srgbClr val="002060"/>
              </a:solidFill>
              <a:latin typeface="Times New Roman" pitchFamily="18" charset="0"/>
              <a:cs typeface="Times New Roman" pitchFamily="18" charset="0"/>
            </a:endParaRPr>
          </a:p>
        </p:txBody>
      </p:sp>
      <p:sp>
        <p:nvSpPr>
          <p:cNvPr id="9" name="TextBox 8"/>
          <p:cNvSpPr txBox="1"/>
          <p:nvPr/>
        </p:nvSpPr>
        <p:spPr>
          <a:xfrm>
            <a:off x="2667000" y="6501825"/>
            <a:ext cx="9829800" cy="584775"/>
          </a:xfrm>
          <a:prstGeom prst="rect">
            <a:avLst/>
          </a:prstGeom>
          <a:noFill/>
        </p:spPr>
        <p:txBody>
          <a:bodyPr wrap="square" rtlCol="0">
            <a:spAutoFit/>
          </a:bodyPr>
          <a:lstStyle/>
          <a:p>
            <a:pPr algn="ctr"/>
            <a:r>
              <a:rPr lang="en-US" sz="3200" b="1" dirty="0">
                <a:solidFill>
                  <a:srgbClr val="002060"/>
                </a:solidFill>
                <a:latin typeface="Times New Roman" pitchFamily="18" charset="0"/>
                <a:cs typeface="Times New Roman" pitchFamily="18" charset="0"/>
              </a:rPr>
              <a:t>I </a:t>
            </a:r>
            <a:r>
              <a:rPr lang="en-US" sz="3200" b="1" dirty="0">
                <a:solidFill>
                  <a:srgbClr val="002060"/>
                </a:solidFill>
                <a:latin typeface="Times New Roman" pitchFamily="18" charset="0"/>
                <a:cs typeface="Times New Roman" pitchFamily="18" charset="0"/>
              </a:rPr>
              <a:t>c</a:t>
            </a:r>
            <a:r>
              <a:rPr lang="en-US" sz="3200" b="1" dirty="0" smtClean="0">
                <a:solidFill>
                  <a:srgbClr val="002060"/>
                </a:solidFill>
                <a:latin typeface="Times New Roman" pitchFamily="18" charset="0"/>
                <a:cs typeface="Times New Roman" pitchFamily="18" charset="0"/>
              </a:rPr>
              <a:t>learly </a:t>
            </a:r>
            <a:r>
              <a:rPr lang="en-US" sz="3200" b="1" dirty="0" smtClean="0">
                <a:solidFill>
                  <a:srgbClr val="002060"/>
                </a:solidFill>
                <a:latin typeface="Times New Roman" pitchFamily="18" charset="0"/>
                <a:cs typeface="Times New Roman" pitchFamily="18" charset="0"/>
              </a:rPr>
              <a:t>remember what happened in that journey.</a:t>
            </a:r>
            <a:endParaRPr lang="en-US" sz="3200" b="1" dirty="0">
              <a:solidFill>
                <a:srgbClr val="002060"/>
              </a:solidFill>
              <a:latin typeface="Times New Roman" pitchFamily="18" charset="0"/>
              <a:cs typeface="Times New Roman" pitchFamily="18" charset="0"/>
            </a:endParaRPr>
          </a:p>
        </p:txBody>
      </p:sp>
      <p:sp>
        <p:nvSpPr>
          <p:cNvPr id="10" name="TextBox 9"/>
          <p:cNvSpPr txBox="1"/>
          <p:nvPr/>
        </p:nvSpPr>
        <p:spPr>
          <a:xfrm>
            <a:off x="2667000" y="12954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11" name="TextBox 10"/>
          <p:cNvSpPr txBox="1"/>
          <p:nvPr/>
        </p:nvSpPr>
        <p:spPr>
          <a:xfrm>
            <a:off x="2667000" y="2191871"/>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1026" name="Picture 2" descr="C:\Users\Saiful\Desktop\16842293w-780x4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920998"/>
            <a:ext cx="5695950" cy="343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97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609600"/>
            <a:ext cx="5410200" cy="584775"/>
          </a:xfrm>
          <a:prstGeom prst="rect">
            <a:avLst/>
          </a:prstGeom>
          <a:noFill/>
        </p:spPr>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705600" y="183898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002060"/>
                </a:solidFill>
                <a:latin typeface="Times New Roman" pitchFamily="18" charset="0"/>
                <a:cs typeface="Times New Roman" pitchFamily="18" charset="0"/>
              </a:rPr>
              <a:t>P</a:t>
            </a:r>
            <a:r>
              <a:rPr lang="en-US" sz="3200" b="1" dirty="0" smtClean="0">
                <a:solidFill>
                  <a:srgbClr val="002060"/>
                </a:solidFill>
                <a:latin typeface="Times New Roman" pitchFamily="18" charset="0"/>
                <a:cs typeface="Times New Roman" pitchFamily="18" charset="0"/>
              </a:rPr>
              <a:t>assenger</a:t>
            </a:r>
            <a:endParaRPr lang="en-US" sz="3200" b="1" dirty="0">
              <a:solidFill>
                <a:srgbClr val="002060"/>
              </a:solidFill>
              <a:latin typeface="Times New Roman" pitchFamily="18" charset="0"/>
              <a:cs typeface="Times New Roman" pitchFamily="18" charset="0"/>
            </a:endParaRPr>
          </a:p>
        </p:txBody>
      </p:sp>
      <p:sp>
        <p:nvSpPr>
          <p:cNvPr id="4" name="TextBox 3"/>
          <p:cNvSpPr txBox="1"/>
          <p:nvPr/>
        </p:nvSpPr>
        <p:spPr>
          <a:xfrm>
            <a:off x="6705600" y="252478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002060"/>
                </a:solidFill>
                <a:latin typeface="Times New Roman" pitchFamily="18" charset="0"/>
                <a:cs typeface="Times New Roman" pitchFamily="18" charset="0"/>
              </a:rPr>
              <a:t>Traveller</a:t>
            </a:r>
            <a:endParaRPr lang="en-US" sz="3200" b="1" dirty="0">
              <a:solidFill>
                <a:srgbClr val="002060"/>
              </a:solidFill>
              <a:latin typeface="Times New Roman" pitchFamily="18" charset="0"/>
              <a:cs typeface="Times New Roman" pitchFamily="18" charset="0"/>
            </a:endParaRPr>
          </a:p>
        </p:txBody>
      </p:sp>
      <p:sp>
        <p:nvSpPr>
          <p:cNvPr id="5" name="TextBox 4"/>
          <p:cNvSpPr txBox="1"/>
          <p:nvPr/>
        </p:nvSpPr>
        <p:spPr>
          <a:xfrm>
            <a:off x="2286000" y="6944380"/>
            <a:ext cx="10668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002060"/>
                </a:solidFill>
                <a:latin typeface="Times New Roman" pitchFamily="18" charset="0"/>
                <a:cs typeface="Times New Roman" pitchFamily="18" charset="0"/>
              </a:rPr>
              <a:t>There are two </a:t>
            </a:r>
            <a:r>
              <a:rPr lang="en-US" sz="3200" b="1" dirty="0" smtClean="0">
                <a:solidFill>
                  <a:srgbClr val="002060"/>
                </a:solidFill>
                <a:latin typeface="Times New Roman" pitchFamily="18" charset="0"/>
                <a:cs typeface="Times New Roman" pitchFamily="18" charset="0"/>
              </a:rPr>
              <a:t>passengers </a:t>
            </a:r>
            <a:r>
              <a:rPr lang="en-US" sz="3200" b="1" dirty="0" smtClean="0">
                <a:solidFill>
                  <a:srgbClr val="002060"/>
                </a:solidFill>
                <a:latin typeface="Times New Roman" pitchFamily="18" charset="0"/>
                <a:cs typeface="Times New Roman" pitchFamily="18" charset="0"/>
              </a:rPr>
              <a:t>in the </a:t>
            </a:r>
            <a:r>
              <a:rPr lang="en-US" sz="3200" b="1" dirty="0" smtClean="0">
                <a:solidFill>
                  <a:srgbClr val="002060"/>
                </a:solidFill>
                <a:latin typeface="Times New Roman" pitchFamily="18" charset="0"/>
                <a:cs typeface="Times New Roman" pitchFamily="18" charset="0"/>
              </a:rPr>
              <a:t>taxi. </a:t>
            </a:r>
            <a:endParaRPr lang="en-US" sz="3200" b="1" dirty="0">
              <a:solidFill>
                <a:srgbClr val="002060"/>
              </a:solidFill>
              <a:latin typeface="Times New Roman" pitchFamily="18" charset="0"/>
              <a:cs typeface="Times New Roman" pitchFamily="18" charset="0"/>
            </a:endParaRPr>
          </a:p>
        </p:txBody>
      </p:sp>
      <p:sp>
        <p:nvSpPr>
          <p:cNvPr id="6" name="TextBox 5"/>
          <p:cNvSpPr txBox="1"/>
          <p:nvPr/>
        </p:nvSpPr>
        <p:spPr>
          <a:xfrm>
            <a:off x="2286000" y="200156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572871"/>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5122" name="Picture 2" descr="C:\Users\Saiful\Desktop\street-scene-passengers-sitting-in-green-color-auto-rickshaw-dhaka-BMB06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68" t="5578" r="1864" b="11959"/>
          <a:stretch/>
        </p:blipFill>
        <p:spPr bwMode="auto">
          <a:xfrm>
            <a:off x="5257800" y="3581400"/>
            <a:ext cx="4329953" cy="2915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59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1464</Words>
  <Application>Microsoft Office PowerPoint</Application>
  <PresentationFormat>Custom</PresentationFormat>
  <Paragraphs>134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Saiful</dc:creator>
  <cp:lastModifiedBy>Saiful</cp:lastModifiedBy>
  <cp:revision>73</cp:revision>
  <dcterms:created xsi:type="dcterms:W3CDTF">2006-08-16T00:00:00Z</dcterms:created>
  <dcterms:modified xsi:type="dcterms:W3CDTF">2020-11-19T14:17:26Z</dcterms:modified>
</cp:coreProperties>
</file>