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6" r:id="rId2"/>
    <p:sldId id="317" r:id="rId3"/>
    <p:sldId id="318" r:id="rId4"/>
    <p:sldId id="315" r:id="rId5"/>
    <p:sldId id="320" r:id="rId6"/>
    <p:sldId id="293" r:id="rId7"/>
    <p:sldId id="309" r:id="rId8"/>
    <p:sldId id="297" r:id="rId9"/>
    <p:sldId id="295" r:id="rId10"/>
    <p:sldId id="301" r:id="rId11"/>
    <p:sldId id="287" r:id="rId12"/>
    <p:sldId id="298" r:id="rId13"/>
    <p:sldId id="302" r:id="rId14"/>
    <p:sldId id="310" r:id="rId15"/>
    <p:sldId id="312" r:id="rId16"/>
    <p:sldId id="304" r:id="rId17"/>
    <p:sldId id="313" r:id="rId18"/>
    <p:sldId id="274" r:id="rId19"/>
    <p:sldId id="267" r:id="rId20"/>
    <p:sldId id="278" r:id="rId21"/>
    <p:sldId id="264" r:id="rId22"/>
    <p:sldId id="314" r:id="rId23"/>
    <p:sldId id="31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63410" autoAdjust="0"/>
  </p:normalViewPr>
  <p:slideViewPr>
    <p:cSldViewPr>
      <p:cViewPr varScale="1">
        <p:scale>
          <a:sx n="72" d="100"/>
          <a:sy n="72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141A7-C7FD-46CB-8F18-27A31FF1AFF6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FB162-C134-41CE-87A1-476939012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8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B162-C134-41CE-87A1-4769390129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3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B162-C134-41CE-87A1-4769390129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8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B162-C134-41CE-87A1-4769390129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3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>
              <a:solidFill>
                <a:schemeClr val="tx1"/>
              </a:solidFill>
            </a:endParaRP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6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323112" y="1939884"/>
            <a:ext cx="4005501" cy="10351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19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119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11" name="Content Placeholder 5" descr="Bangladesh-180-animated-flag-gif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34" y="3339662"/>
            <a:ext cx="3143604" cy="25420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834685" y="838200"/>
            <a:ext cx="373731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00489" y="838200"/>
            <a:ext cx="380531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0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981200"/>
            <a:ext cx="41910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 ও চক্র বৃদ্ধি  মুনাফা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1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174" y="1126673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bn-IN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যা শিখবে-</a:t>
            </a:r>
            <a:r>
              <a:rPr lang="bn-BD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003569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@ </a:t>
            </a:r>
            <a:r>
              <a:rPr lang="bn-BD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সরল মুনাফার সূত্র প্রয়োগ করতে পারবে।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3304" y="2630365"/>
            <a:ext cx="5715000" cy="52322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চক্র</a:t>
            </a:r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 মুনাফার সূত্র প্রয়োগ করতে পারবে।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3365" y="3505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 </a:t>
            </a:r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সরল মুনাফা ও চক্রবৃদ্ধি মুনাফার পার্থক্য করতে পারবে</a:t>
            </a: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6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626" y="838200"/>
            <a:ext cx="37268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এখানে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I = n</a:t>
            </a:r>
            <a:r>
              <a:rPr lang="bn-BD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i="1" dirty="0" smtClean="0">
                <a:latin typeface="NikoshBAN" pitchFamily="2" charset="0"/>
                <a:cs typeface="NikoshBAN" pitchFamily="2" charset="0"/>
              </a:rPr>
              <a:t>সময় </a:t>
            </a:r>
            <a:endParaRPr lang="en-US" sz="28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=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মূলধন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নির্দিষ্ট সময়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 =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একক সময়ে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মুলধনের মুনাফা হার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I=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nr</a:t>
            </a:r>
            <a:endParaRPr lang="bn-BD" sz="2800" dirty="0">
              <a:latin typeface="NikoshBAN" pitchFamily="2" charset="0"/>
              <a:cs typeface="NikoshBAN" pitchFamily="2" charset="0"/>
              <a:sym typeface="Symbol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#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A=P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I</a:t>
            </a:r>
            <a:endParaRPr lang="bn-BD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=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PPnr</a:t>
            </a:r>
            <a:endParaRPr lang="bn-BD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=p1nr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32" y="1066800"/>
            <a:ext cx="2812468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ight Arrow 4"/>
          <p:cNvSpPr/>
          <p:nvPr/>
        </p:nvSpPr>
        <p:spPr>
          <a:xfrm rot="10800000">
            <a:off x="4572000" y="3200400"/>
            <a:ext cx="685800" cy="1524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83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447800"/>
            <a:ext cx="5486400" cy="25853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igh Tower Text" pitchFamily="18" charset="0"/>
                <a:cs typeface="NikoshBAN" pitchFamily="2" charset="0"/>
              </a:rPr>
              <a:t>@ 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igh Tower Text" pitchFamily="18" charset="0"/>
                <a:cs typeface="NikoshBAN" pitchFamily="2" charset="0"/>
              </a:rPr>
              <a:t>১০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igh Tower Text" pitchFamily="18" charset="0"/>
                <a:cs typeface="ShurmaMJ" pitchFamily="2" charset="0"/>
                <a:sym typeface="Symbol"/>
              </a:rPr>
              <a:t>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igh Tower Text" pitchFamily="18" charset="0"/>
                <a:cs typeface="NikoshBAN" pitchFamily="2" charset="0"/>
                <a:sym typeface="Symbol"/>
              </a:rPr>
              <a:t> হারে ১০০০০টাকায় ২ বছরের </a:t>
            </a:r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igh Tower Text" pitchFamily="18" charset="0"/>
                <a:cs typeface="NikoshBAN" pitchFamily="2" charset="0"/>
                <a:sym typeface="Symbol"/>
              </a:rPr>
              <a:t>কাদের 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igh Tower Text" pitchFamily="18" charset="0"/>
                <a:cs typeface="NikoshBAN" pitchFamily="2" charset="0"/>
                <a:sym typeface="Symbol"/>
              </a:rPr>
              <a:t>কত মুনাফা দিবে</a:t>
            </a:r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igh Tower Text" pitchFamily="18" charset="0"/>
                <a:cs typeface="NikoshBAN" pitchFamily="2" charset="0"/>
                <a:sym typeface="Symbol"/>
              </a:rPr>
              <a:t>।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igh Tower Text" pitchFamily="18" charset="0"/>
                <a:cs typeface="NikoshBAN" pitchFamily="2" charset="0"/>
                <a:sym typeface="Symbol"/>
              </a:rPr>
              <a:t>  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igh Tower Text" pitchFamily="18" charset="0"/>
              <a:cs typeface="Shurma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18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1295399"/>
            <a:ext cx="3048000" cy="37338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03" y="4572000"/>
            <a:ext cx="2219480" cy="1392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93309" y="1175983"/>
            <a:ext cx="2219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p=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১০,০০০টাকা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n=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r=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%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09" y="529339"/>
            <a:ext cx="1549400" cy="206867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43670" y="2991865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pnr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=১০০০০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×১০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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১০০  </a:t>
            </a:r>
            <a:endParaRPr lang="en-US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000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09" y="3373712"/>
            <a:ext cx="15494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72000"/>
            <a:ext cx="2219480" cy="139251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0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6324600" cy="387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57600" y="5334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কাদের এর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ডাটা ক্ষেত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13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6094810" cy="3930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0" y="5105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প্রচণ্ড ঝড়ে অনেক ক্ষতি হল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1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400800" cy="3904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5257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ফসল নষ্ট হয়ায়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কাদের এর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মা ও দুই ভাই হতাশ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0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14400" y="1524000"/>
            <a:ext cx="3581400" cy="30479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44" y="838200"/>
            <a:ext cx="2090112" cy="1763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791" y="1046946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১০০০০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51" y="3424289"/>
            <a:ext cx="2173049" cy="18335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62291" y="1958035"/>
            <a:ext cx="342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C=P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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Symbol"/>
              </a:rPr>
              <a:t>১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r3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                              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Symbol"/>
              </a:rPr>
              <a:t>               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0000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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Symbol"/>
              </a:rPr>
              <a:t>১০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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Symbol"/>
              </a:rPr>
              <a:t>১০০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3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Symbol"/>
              </a:rPr>
              <a:t>                                      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Symbol"/>
              </a:rPr>
              <a:t>= ১৩৩১০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Symbol"/>
              </a:rPr>
              <a:t>               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চক্রবৃদ্ধিমুনাফা=১৩৩১০-১০০০০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                  =  ৩৩১০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4094945"/>
            <a:ext cx="2247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000" dirty="0" smtClean="0">
                <a:solidFill>
                  <a:prstClr val="black"/>
                </a:solidFill>
              </a:rPr>
              <a:t> 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মূনাফা ৩৩১০টাকা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5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13451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দলীয়</a:t>
            </a:r>
            <a:r>
              <a:rPr lang="bn-BD" sz="1100" b="1" dirty="0" smtClean="0"/>
              <a:t>  </a:t>
            </a:r>
            <a:r>
              <a:rPr lang="bn-BD" sz="3600" b="1" dirty="0" smtClean="0"/>
              <a:t>কাজ</a:t>
            </a:r>
            <a:r>
              <a:rPr lang="bn-IN" sz="3600" b="1" dirty="0" smtClean="0"/>
              <a:t>                              ৫মিঃ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72308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@  </a:t>
            </a:r>
            <a:r>
              <a:rPr lang="bn-BD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 ২০ টাকা হার মূনাফায় ৫০০০০ টাকায় ৩ বছরের  সরল মূনাফা কত ?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810000"/>
            <a:ext cx="5334000" cy="954107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১৫% হার মুনাফায় ৭০০০০ টাকা ৭ বছরে চক্র বৃধিমুনাফা কত  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0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2037840" y="1732766"/>
            <a:ext cx="1319213" cy="440120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IN" sz="4000" dirty="0">
                <a:solidFill>
                  <a:srgbClr val="00B050"/>
                </a:solidFill>
              </a:rPr>
              <a:t>সব্বাইকে</a:t>
            </a:r>
            <a:r>
              <a:rPr lang="bn-IN" sz="4000" dirty="0"/>
              <a:t> </a:t>
            </a:r>
          </a:p>
          <a:p>
            <a:pPr algn="ctr">
              <a:defRPr/>
            </a:pPr>
            <a:r>
              <a:rPr lang="bn-IN" sz="4000" dirty="0">
                <a:solidFill>
                  <a:srgbClr val="FF0000"/>
                </a:solidFill>
              </a:rPr>
              <a:t>এক </a:t>
            </a:r>
            <a:r>
              <a:rPr lang="bn-IN" sz="4000" dirty="0"/>
              <a:t> </a:t>
            </a:r>
          </a:p>
          <a:p>
            <a:pPr algn="ctr">
              <a:defRPr/>
            </a:pPr>
            <a:r>
              <a:rPr lang="bn-IN" sz="4000" dirty="0">
                <a:solidFill>
                  <a:srgbClr val="002060"/>
                </a:solidFill>
              </a:rPr>
              <a:t>গুচ্ছ </a:t>
            </a:r>
            <a:endParaRPr lang="bn-IN" sz="4000" dirty="0"/>
          </a:p>
          <a:p>
            <a:pPr algn="ctr">
              <a:defRPr/>
            </a:pPr>
            <a:r>
              <a:rPr lang="bn-IN" sz="4000" dirty="0">
                <a:solidFill>
                  <a:srgbClr val="C00000"/>
                </a:solidFill>
              </a:rPr>
              <a:t>ফুলের</a:t>
            </a:r>
          </a:p>
          <a:p>
            <a:pPr algn="ctr">
              <a:defRPr/>
            </a:pPr>
            <a:r>
              <a:rPr lang="bn-IN" sz="4000" dirty="0"/>
              <a:t> </a:t>
            </a:r>
            <a:r>
              <a:rPr lang="bn-IN" sz="4000" dirty="0">
                <a:solidFill>
                  <a:srgbClr val="00B050"/>
                </a:solidFill>
              </a:rPr>
              <a:t>শুভেচ্ছা 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692893"/>
            <a:ext cx="3600449" cy="1849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1" y="1869282"/>
            <a:ext cx="3145631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4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921603"/>
            <a:ext cx="1676400" cy="830997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3254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@ </a:t>
            </a:r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সরল মুনাফার সূত্র বল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9700" y="3182034"/>
            <a:ext cx="613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@ </a:t>
            </a:r>
            <a:r>
              <a:rPr lang="bn-BD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মুনাফায় কোণ প্র</a:t>
            </a:r>
            <a:r>
              <a:rPr lang="bn-I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 ব্যবহার করা হয়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rot="10800000" flipV="1">
            <a:off x="1868557" y="4045225"/>
            <a:ext cx="567524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@ </a:t>
            </a:r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সরল </a:t>
            </a: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 কত বছর ধরতে হয়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5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allAtOnce"/>
      <p:bldP spid="7" grpId="0" build="allAtOnce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5639" y="1600200"/>
            <a:ext cx="2438400" cy="769441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বাড়ির কাজ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743200"/>
            <a:ext cx="52578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 কাদের 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ব্যাংক থেকে  </a:t>
            </a: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১০০০০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টাকা ৫ বছরের জন্য ঋণ নিল। ব্যাংক তাকে শর্ত দিলেন ১২% মুনাফা </a:t>
            </a: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দিতে হবে ।   তবে ব্যাংকে মোট কত টাকা ফেরত দিতে হবে</a:t>
            </a: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@ </a:t>
            </a:r>
            <a:endParaRPr lang="bn-BD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23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838200"/>
            <a:ext cx="69342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1" y="49530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বিবাহের পর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কাদের এর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মেয়ে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কচি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জানায়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4686" y="1898555"/>
            <a:ext cx="1126331" cy="290848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IN" sz="3600"/>
              <a:t>সব্বাইকে </a:t>
            </a:r>
          </a:p>
          <a:p>
            <a:r>
              <a:rPr lang="bn-IN" sz="3600">
                <a:solidFill>
                  <a:srgbClr val="00B0F0"/>
                </a:solidFill>
              </a:rPr>
              <a:t>অনেক </a:t>
            </a:r>
          </a:p>
          <a:p>
            <a:r>
              <a:rPr lang="bn-IN" sz="3600">
                <a:solidFill>
                  <a:srgbClr val="FF0000"/>
                </a:solidFill>
              </a:rPr>
              <a:t>অনেক </a:t>
            </a:r>
          </a:p>
          <a:p>
            <a:r>
              <a:rPr lang="bn-IN" sz="3600">
                <a:solidFill>
                  <a:srgbClr val="0070C0"/>
                </a:solidFill>
              </a:rPr>
              <a:t>ধন্যবাদ</a:t>
            </a:r>
            <a:r>
              <a:rPr lang="en-US" sz="225">
                <a:solidFill>
                  <a:srgbClr val="0070C0"/>
                </a:solidFill>
              </a:rPr>
              <a:t>[</a:t>
            </a:r>
            <a:r>
              <a:rPr lang="bn-IN" sz="3600">
                <a:solidFill>
                  <a:srgbClr val="0070C0"/>
                </a:solidFill>
              </a:rPr>
              <a:t> </a:t>
            </a:r>
            <a:r>
              <a:rPr lang="en-US" sz="300">
                <a:solidFill>
                  <a:srgbClr val="0070C0"/>
                </a:solidFill>
              </a:rPr>
              <a:t>[</a:t>
            </a:r>
            <a:r>
              <a:rPr lang="en-US" sz="225">
                <a:solidFill>
                  <a:srgbClr val="0070C0"/>
                </a:solidFill>
              </a:rPr>
              <a:t>]</a:t>
            </a:r>
            <a:endParaRPr lang="en-US" sz="360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18" y="762000"/>
            <a:ext cx="611618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2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781842" y="1625203"/>
            <a:ext cx="5334000" cy="3607594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                              </a:t>
            </a:r>
            <a:r>
              <a:rPr lang="bn-IN" sz="2000" dirty="0" smtClean="0">
                <a:solidFill>
                  <a:schemeClr val="tx1"/>
                </a:solidFill>
              </a:rPr>
              <a:t>বিএসসি,বিএড,এমএ। </a:t>
            </a:r>
            <a:endParaRPr lang="bn-IN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সহকারি শিক্ষক</a:t>
            </a: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bn-IN" sz="2400" dirty="0">
                <a:solidFill>
                  <a:schemeClr val="tx1"/>
                </a:solidFill>
              </a:rPr>
              <a:t>কালাই, জয়পুরহাট।</a:t>
            </a: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ইমেইল- </a:t>
            </a:r>
            <a:r>
              <a:rPr lang="en-US" sz="2400" dirty="0">
                <a:solidFill>
                  <a:schemeClr val="tx1"/>
                </a:solidFill>
              </a:rPr>
              <a:t>atnazmul81@gmail.com</a:t>
            </a:r>
            <a:endParaRPr lang="en-US" sz="2400" u="sng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Facebook- </a:t>
            </a:r>
            <a:r>
              <a:rPr lang="en-US" sz="2400" dirty="0" err="1">
                <a:solidFill>
                  <a:schemeClr val="tx1"/>
                </a:solidFill>
              </a:rPr>
              <a:t>Nazmul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Haque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Shamim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95400"/>
            <a:ext cx="2286000" cy="4114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8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143000"/>
            <a:ext cx="4038600" cy="47089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i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6000" b="1" i="1" dirty="0">
                <a:latin typeface="NikoshBAN" pitchFamily="2" charset="0"/>
                <a:cs typeface="NikoshBAN" pitchFamily="2" charset="0"/>
              </a:rPr>
              <a:t> </a:t>
            </a:r>
            <a:endParaRPr lang="bn-IN" sz="60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বিষয়- গণিত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শ্রেণি –অষ্টম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অধ্যায়ঃ তৃতীয় 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600200"/>
            <a:ext cx="5029200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এই পাঠ শেষে তোমরা যা শিখবে-</a:t>
            </a:r>
          </a:p>
          <a:p>
            <a:endParaRPr lang="bn-IN" sz="3200" dirty="0" smtClean="0"/>
          </a:p>
          <a:p>
            <a:r>
              <a:rPr lang="bn-IN" sz="3200" dirty="0" smtClean="0"/>
              <a:t>* আসল কী তা বলতে পারবে। </a:t>
            </a:r>
          </a:p>
          <a:p>
            <a:r>
              <a:rPr lang="bn-IN" sz="3200" dirty="0" smtClean="0"/>
              <a:t>* বিভিন্ন সমস্যা সমাধান করতে পারবে।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5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797510"/>
            <a:ext cx="3276600" cy="526297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কদম তলার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মিয়া      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মাথায় একটা কদু নিয়া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কথা কয়ে যায় চলিয়া।       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বন্ধু তাহার  আলী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দিল একটা গালি ,        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কবে তুই করবি বিয়া।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কাদের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মিয়া কয়,   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কপাল  ভাল নয় , 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 করি নাই।       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কেমনে বিয়ায় যাই। 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 থেকে ঋণ নিয়া,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ব্যবসা কর দিল দিয়া ,  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 দিনে অনেক টাকার               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মালিক হবি ভাই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524000" y="1905000"/>
            <a:ext cx="2133600" cy="213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চলো একটি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কবিতা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পড়ি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5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6388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09800" y="4953000"/>
            <a:ext cx="47244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i="1" dirty="0" smtClean="0">
                <a:latin typeface="NikoshBAN" pitchFamily="2" charset="0"/>
                <a:cs typeface="NikoshBAN" pitchFamily="2" charset="0"/>
              </a:rPr>
              <a:t>কাদের,</a:t>
            </a:r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ঋণ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নিতে ব্যাংকে গেলেন</a:t>
            </a:r>
            <a:r>
              <a:rPr lang="bn-IN" sz="3200" b="1" i="1" dirty="0" smtClean="0">
                <a:latin typeface="NikoshBAN" pitchFamily="2" charset="0"/>
                <a:cs typeface="NikoshBAN" pitchFamily="2" charset="0"/>
              </a:rPr>
              <a:t>!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9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61722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52600" y="4724400"/>
            <a:ext cx="58674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কাদের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ব্যাংক থেকে ঋণ নিয়ে ব্যবসা শুরু করলেন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2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480051" y="2743199"/>
            <a:ext cx="1346448" cy="362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62600" y="224245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27774" y="1866005"/>
            <a:ext cx="165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ঋণ দেয়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 flipH="1">
            <a:off x="7146172" y="3294238"/>
            <a:ext cx="321428" cy="820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77309" y="4133456"/>
            <a:ext cx="1600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=p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953000" y="3581400"/>
            <a:ext cx="807027" cy="11156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3007762">
            <a:off x="5061423" y="4068724"/>
            <a:ext cx="175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মুনাফা দেয়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17230280" flipV="1">
            <a:off x="3125190" y="4057106"/>
            <a:ext cx="1232244" cy="152701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7645676">
            <a:off x="2450496" y="3944496"/>
            <a:ext cx="120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সরল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5" name="Rectangle 1024"/>
          <p:cNvSpPr/>
          <p:nvPr/>
        </p:nvSpPr>
        <p:spPr>
          <a:xfrm>
            <a:off x="2133600" y="2530761"/>
            <a:ext cx="1213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চক্র বৃদ্ধি     মুনাফা=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28" name="Straight Arrow Connector 1027"/>
          <p:cNvCxnSpPr/>
          <p:nvPr/>
        </p:nvCxnSpPr>
        <p:spPr>
          <a:xfrm flipV="1">
            <a:off x="2057400" y="3270250"/>
            <a:ext cx="1683912" cy="9150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 rot="3060713">
            <a:off x="4701625" y="4364085"/>
            <a:ext cx="115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r=</a:t>
            </a:r>
            <a:r>
              <a:rPr lang="bn-BD" sz="2400" dirty="0" smtClean="0"/>
              <a:t>১০</a:t>
            </a:r>
            <a:r>
              <a:rPr lang="en-US" sz="2400" dirty="0" smtClean="0"/>
              <a:t>% </a:t>
            </a:r>
            <a:endParaRPr lang="en-US" sz="2400" dirty="0"/>
          </a:p>
        </p:txBody>
      </p:sp>
      <p:pic>
        <p:nvPicPr>
          <p:cNvPr id="1035" name="Picture 10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87" y="2047936"/>
            <a:ext cx="1904999" cy="1685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36" name="TextBox 1035"/>
          <p:cNvSpPr txBox="1"/>
          <p:nvPr/>
        </p:nvSpPr>
        <p:spPr>
          <a:xfrm>
            <a:off x="2743200" y="914400"/>
            <a:ext cx="2580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/>
              <a:t> </a:t>
            </a:r>
            <a:r>
              <a:rPr lang="en-US" sz="5400" dirty="0" smtClean="0"/>
              <a:t>n=</a:t>
            </a:r>
            <a:r>
              <a:rPr lang="bn-BD" sz="3200" dirty="0" smtClean="0"/>
              <a:t>সময়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15" y="1893169"/>
            <a:ext cx="1084010" cy="13161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12" y="4781903"/>
            <a:ext cx="2248975" cy="1314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2" y="2632853"/>
            <a:ext cx="1020881" cy="1457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26" y="4699575"/>
            <a:ext cx="1585857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705781" y="1285057"/>
            <a:ext cx="1143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89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/>
      <p:bldP spid="24" grpId="0"/>
      <p:bldP spid="25" grpId="0" animBg="1"/>
      <p:bldP spid="30" grpId="0"/>
      <p:bldP spid="1025" grpId="0"/>
      <p:bldP spid="10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1125</Words>
  <Application>Microsoft Office PowerPoint</Application>
  <PresentationFormat>On-screen Show (4:3)</PresentationFormat>
  <Paragraphs>191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High Tower Text</vt:lpstr>
      <vt:lpstr>NikoshBAN</vt:lpstr>
      <vt:lpstr>ShurmaMJ</vt:lpstr>
      <vt:lpstr>Symbol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User</cp:lastModifiedBy>
  <cp:revision>362</cp:revision>
  <dcterms:created xsi:type="dcterms:W3CDTF">2006-08-16T00:00:00Z</dcterms:created>
  <dcterms:modified xsi:type="dcterms:W3CDTF">2020-11-15T14:34:46Z</dcterms:modified>
</cp:coreProperties>
</file>