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6" r:id="rId3"/>
    <p:sldId id="259" r:id="rId4"/>
    <p:sldId id="258" r:id="rId5"/>
    <p:sldId id="264" r:id="rId6"/>
    <p:sldId id="262" r:id="rId7"/>
    <p:sldId id="277" r:id="rId8"/>
    <p:sldId id="265" r:id="rId9"/>
    <p:sldId id="275" r:id="rId10"/>
    <p:sldId id="266" r:id="rId11"/>
    <p:sldId id="269" r:id="rId12"/>
    <p:sldId id="274" r:id="rId13"/>
    <p:sldId id="268" r:id="rId14"/>
    <p:sldId id="270" r:id="rId15"/>
    <p:sldId id="276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713" autoAdjust="0"/>
  </p:normalViewPr>
  <p:slideViewPr>
    <p:cSldViewPr snapToGrid="0">
      <p:cViewPr>
        <p:scale>
          <a:sx n="42" d="100"/>
          <a:sy n="42" d="100"/>
        </p:scale>
        <p:origin x="109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0D480-58B1-444E-AC9F-DAE2E102F4C7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8D1F4-AE82-47ED-A881-01E6EDF9B9AE}">
      <dgm:prSet custT="1"/>
      <dgm:spPr/>
      <dgm:t>
        <a:bodyPr/>
        <a:lstStyle/>
        <a:p>
          <a:r>
            <a:rPr lang="bn-BD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পা</a:t>
          </a:r>
          <a:r>
            <a:rPr lang="bn-BD" sz="3700" dirty="0">
              <a:latin typeface="Kalpurush" panose="02000600000000000000" pitchFamily="2" charset="0"/>
              <a:cs typeface="Kalpurush" panose="02000600000000000000" pitchFamily="2" charset="0"/>
            </a:rPr>
            <a:t>ঠের শিরোনাম</a:t>
          </a:r>
          <a:endParaRPr lang="en-US" sz="37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A21940A5-9083-41EA-A6A3-B32034C89C1C}" type="parTrans" cxnId="{AF5EF4E3-72C5-46B3-85DC-D12E1211FF33}">
      <dgm:prSet/>
      <dgm:spPr/>
      <dgm:t>
        <a:bodyPr/>
        <a:lstStyle/>
        <a:p>
          <a:endParaRPr lang="en-US"/>
        </a:p>
      </dgm:t>
    </dgm:pt>
    <dgm:pt modelId="{9453D4C6-1CD6-45E7-870A-7932CB9CCC42}" type="sibTrans" cxnId="{AF5EF4E3-72C5-46B3-85DC-D12E1211FF33}">
      <dgm:prSet/>
      <dgm:spPr/>
      <dgm:t>
        <a:bodyPr/>
        <a:lstStyle/>
        <a:p>
          <a:endParaRPr lang="en-US"/>
        </a:p>
      </dgm:t>
    </dgm:pt>
    <dgm:pt modelId="{69A63C9F-A372-49C3-83F2-99A5F94197A2}" type="pres">
      <dgm:prSet presAssocID="{08F0D480-58B1-444E-AC9F-DAE2E102F4C7}" presName="compositeShape" presStyleCnt="0">
        <dgm:presLayoutVars>
          <dgm:chMax val="2"/>
          <dgm:dir/>
          <dgm:resizeHandles val="exact"/>
        </dgm:presLayoutVars>
      </dgm:prSet>
      <dgm:spPr/>
    </dgm:pt>
    <dgm:pt modelId="{59E759B0-0EB6-4442-BF4A-E6DBDF3FD88C}" type="pres">
      <dgm:prSet presAssocID="{CA18D1F4-AE82-47ED-A881-01E6EDF9B9AE}" presName="downArrow" presStyleLbl="node1" presStyleIdx="0" presStyleCnt="1" custScaleX="190238" custScaleY="116521" custLinFactNeighborX="-2945" custLinFactNeighborY="10159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33000">
              <a:srgbClr val="2B9BE6"/>
            </a:gs>
            <a:gs pos="56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48000">
              <a:schemeClr val="accent1">
                <a:lumMod val="20000"/>
                <a:lumOff val="80000"/>
              </a:schemeClr>
            </a:gs>
          </a:gsLst>
        </a:gradFill>
      </dgm:spPr>
    </dgm:pt>
    <dgm:pt modelId="{F4798130-701C-4AF1-8D11-F5ADB8835A98}" type="pres">
      <dgm:prSet presAssocID="{CA18D1F4-AE82-47ED-A881-01E6EDF9B9AE}" presName="downArrowText" presStyleLbl="revTx" presStyleIdx="0" presStyleCnt="1" custLinFactX="-5072" custLinFactNeighborX="-100000" custLinFactNeighborY="666">
        <dgm:presLayoutVars>
          <dgm:bulletEnabled val="1"/>
        </dgm:presLayoutVars>
      </dgm:prSet>
      <dgm:spPr/>
    </dgm:pt>
  </dgm:ptLst>
  <dgm:cxnLst>
    <dgm:cxn modelId="{91B53168-6118-4EB7-9A01-4F65FD8F23A6}" type="presOf" srcId="{CA18D1F4-AE82-47ED-A881-01E6EDF9B9AE}" destId="{F4798130-701C-4AF1-8D11-F5ADB8835A98}" srcOrd="0" destOrd="0" presId="urn:microsoft.com/office/officeart/2005/8/layout/arrow3"/>
    <dgm:cxn modelId="{2DC8B28E-8F15-4B8C-BF31-CA3A7E7AA6FF}" type="presOf" srcId="{08F0D480-58B1-444E-AC9F-DAE2E102F4C7}" destId="{69A63C9F-A372-49C3-83F2-99A5F94197A2}" srcOrd="0" destOrd="0" presId="urn:microsoft.com/office/officeart/2005/8/layout/arrow3"/>
    <dgm:cxn modelId="{AF5EF4E3-72C5-46B3-85DC-D12E1211FF33}" srcId="{08F0D480-58B1-444E-AC9F-DAE2E102F4C7}" destId="{CA18D1F4-AE82-47ED-A881-01E6EDF9B9AE}" srcOrd="0" destOrd="0" parTransId="{A21940A5-9083-41EA-A6A3-B32034C89C1C}" sibTransId="{9453D4C6-1CD6-45E7-870A-7932CB9CCC42}"/>
    <dgm:cxn modelId="{4E8EC903-31C0-4EBC-8B0E-E4D4A9BDAB8C}" type="presParOf" srcId="{69A63C9F-A372-49C3-83F2-99A5F94197A2}" destId="{59E759B0-0EB6-4442-BF4A-E6DBDF3FD88C}" srcOrd="0" destOrd="0" presId="urn:microsoft.com/office/officeart/2005/8/layout/arrow3"/>
    <dgm:cxn modelId="{62A48963-805C-41D5-9821-101E55FF6934}" type="presParOf" srcId="{69A63C9F-A372-49C3-83F2-99A5F94197A2}" destId="{F4798130-701C-4AF1-8D11-F5ADB8835A98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D0AAC-0EA9-49D0-A92E-1056F2D059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CB372-3A13-4318-8428-37BAA7F9D6E4}">
      <dgm:prSet custT="1"/>
      <dgm:spPr/>
      <dgm:t>
        <a:bodyPr/>
        <a:lstStyle/>
        <a:p>
          <a:r>
            <a:rPr lang="bn-BD" sz="4400" b="1" dirty="0">
              <a:solidFill>
                <a:schemeClr val="accent5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ধন্যবাদ সবাইকে</a:t>
          </a:r>
          <a:endParaRPr lang="en-US" sz="4400" b="1" dirty="0">
            <a:solidFill>
              <a:schemeClr val="accent5">
                <a:lumMod val="75000"/>
              </a:schemeClr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6E32D791-651F-4398-9B88-C714FF657E44}" type="parTrans" cxnId="{6B37CF29-6249-454F-8181-85D4B4C87645}">
      <dgm:prSet/>
      <dgm:spPr/>
      <dgm:t>
        <a:bodyPr/>
        <a:lstStyle/>
        <a:p>
          <a:endParaRPr lang="en-US"/>
        </a:p>
      </dgm:t>
    </dgm:pt>
    <dgm:pt modelId="{5CEB0F73-FBA6-478F-8EA6-75330D8DBDE2}" type="sibTrans" cxnId="{6B37CF29-6249-454F-8181-85D4B4C87645}">
      <dgm:prSet/>
      <dgm:spPr/>
      <dgm:t>
        <a:bodyPr/>
        <a:lstStyle/>
        <a:p>
          <a:endParaRPr lang="en-US"/>
        </a:p>
      </dgm:t>
    </dgm:pt>
    <dgm:pt modelId="{29A0085F-2124-40D4-8C6E-D5F148D3BE44}" type="pres">
      <dgm:prSet presAssocID="{A7BD0AAC-0EA9-49D0-A92E-1056F2D059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A2CE350-1C18-41B6-A84C-1E1F0A378084}" type="pres">
      <dgm:prSet presAssocID="{516CB372-3A13-4318-8428-37BAA7F9D6E4}" presName="circle1" presStyleLbl="node1" presStyleIdx="0" presStyleCnt="1" custScaleX="167145"/>
      <dgm:spPr>
        <a:solidFill>
          <a:schemeClr val="accent5"/>
        </a:solidFill>
        <a:ln>
          <a:solidFill>
            <a:schemeClr val="accent5">
              <a:lumMod val="75000"/>
            </a:schemeClr>
          </a:solidFill>
        </a:ln>
      </dgm:spPr>
    </dgm:pt>
    <dgm:pt modelId="{C19CE9CD-E8C2-4C3E-908A-6A21B0C09B66}" type="pres">
      <dgm:prSet presAssocID="{516CB372-3A13-4318-8428-37BAA7F9D6E4}" presName="space" presStyleCnt="0"/>
      <dgm:spPr/>
    </dgm:pt>
    <dgm:pt modelId="{0E8F50C2-FD1F-462E-9316-54439C653052}" type="pres">
      <dgm:prSet presAssocID="{516CB372-3A13-4318-8428-37BAA7F9D6E4}" presName="rect1" presStyleLbl="alignAcc1" presStyleIdx="0" presStyleCnt="1"/>
      <dgm:spPr/>
    </dgm:pt>
    <dgm:pt modelId="{635CA899-5900-411D-B12A-A147F3B99D87}" type="pres">
      <dgm:prSet presAssocID="{516CB372-3A13-4318-8428-37BAA7F9D6E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B37CF29-6249-454F-8181-85D4B4C87645}" srcId="{A7BD0AAC-0EA9-49D0-A92E-1056F2D05919}" destId="{516CB372-3A13-4318-8428-37BAA7F9D6E4}" srcOrd="0" destOrd="0" parTransId="{6E32D791-651F-4398-9B88-C714FF657E44}" sibTransId="{5CEB0F73-FBA6-478F-8EA6-75330D8DBDE2}"/>
    <dgm:cxn modelId="{3C74BD4F-32DA-47DE-8181-CCA557AAC241}" type="presOf" srcId="{516CB372-3A13-4318-8428-37BAA7F9D6E4}" destId="{635CA899-5900-411D-B12A-A147F3B99D87}" srcOrd="1" destOrd="0" presId="urn:microsoft.com/office/officeart/2005/8/layout/target3"/>
    <dgm:cxn modelId="{E020569F-BC25-4F52-AC0D-BA4B3A44D7DB}" type="presOf" srcId="{A7BD0AAC-0EA9-49D0-A92E-1056F2D05919}" destId="{29A0085F-2124-40D4-8C6E-D5F148D3BE44}" srcOrd="0" destOrd="0" presId="urn:microsoft.com/office/officeart/2005/8/layout/target3"/>
    <dgm:cxn modelId="{8C09B5FE-90AC-4513-BCAE-1F196AC2CBCC}" type="presOf" srcId="{516CB372-3A13-4318-8428-37BAA7F9D6E4}" destId="{0E8F50C2-FD1F-462E-9316-54439C653052}" srcOrd="0" destOrd="0" presId="urn:microsoft.com/office/officeart/2005/8/layout/target3"/>
    <dgm:cxn modelId="{C7064418-F0BB-47B3-A4E1-FF0AE6AC105B}" type="presParOf" srcId="{29A0085F-2124-40D4-8C6E-D5F148D3BE44}" destId="{EA2CE350-1C18-41B6-A84C-1E1F0A378084}" srcOrd="0" destOrd="0" presId="urn:microsoft.com/office/officeart/2005/8/layout/target3"/>
    <dgm:cxn modelId="{13496C75-49AC-4B9D-AE1C-DB6D8C2DDB1C}" type="presParOf" srcId="{29A0085F-2124-40D4-8C6E-D5F148D3BE44}" destId="{C19CE9CD-E8C2-4C3E-908A-6A21B0C09B66}" srcOrd="1" destOrd="0" presId="urn:microsoft.com/office/officeart/2005/8/layout/target3"/>
    <dgm:cxn modelId="{4EC6B242-E9BA-4A6D-A1CB-136CA4000668}" type="presParOf" srcId="{29A0085F-2124-40D4-8C6E-D5F148D3BE44}" destId="{0E8F50C2-FD1F-462E-9316-54439C653052}" srcOrd="2" destOrd="0" presId="urn:microsoft.com/office/officeart/2005/8/layout/target3"/>
    <dgm:cxn modelId="{D775DE41-E334-4A47-90B9-ACBB123FE481}" type="presParOf" srcId="{29A0085F-2124-40D4-8C6E-D5F148D3BE44}" destId="{635CA899-5900-411D-B12A-A147F3B99D8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759B0-0EB6-4442-BF4A-E6DBDF3FD88C}">
      <dsp:nvSpPr>
        <dsp:cNvPr id="0" name=""/>
        <dsp:cNvSpPr/>
      </dsp:nvSpPr>
      <dsp:spPr>
        <a:xfrm>
          <a:off x="-600244" y="129734"/>
          <a:ext cx="3251496" cy="1855167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33000">
              <a:srgbClr val="2B9BE6"/>
            </a:gs>
            <a:gs pos="56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48000">
              <a:schemeClr val="accent1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98130-701C-4AF1-8D11-F5ADB8835A98}">
      <dsp:nvSpPr>
        <dsp:cNvPr id="0" name=""/>
        <dsp:cNvSpPr/>
      </dsp:nvSpPr>
      <dsp:spPr>
        <a:xfrm>
          <a:off x="0" y="0"/>
          <a:ext cx="2136466" cy="199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পা</a:t>
          </a:r>
          <a:r>
            <a:rPr lang="bn-BD" sz="3700" kern="1200" dirty="0">
              <a:latin typeface="Kalpurush" panose="02000600000000000000" pitchFamily="2" charset="0"/>
              <a:cs typeface="Kalpurush" panose="02000600000000000000" pitchFamily="2" charset="0"/>
            </a:rPr>
            <a:t>ঠের শিরোনাম</a:t>
          </a:r>
          <a:endParaRPr lang="en-US" sz="37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0" y="0"/>
        <a:ext cx="2136466" cy="1990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CE350-1C18-41B6-A84C-1E1F0A378084}">
      <dsp:nvSpPr>
        <dsp:cNvPr id="0" name=""/>
        <dsp:cNvSpPr/>
      </dsp:nvSpPr>
      <dsp:spPr>
        <a:xfrm>
          <a:off x="-201490" y="0"/>
          <a:ext cx="2006289" cy="1200329"/>
        </a:xfrm>
        <a:prstGeom prst="pie">
          <a:avLst>
            <a:gd name="adj1" fmla="val 5400000"/>
            <a:gd name="adj2" fmla="val 16200000"/>
          </a:avLst>
        </a:prstGeom>
        <a:solidFill>
          <a:schemeClr val="accent5"/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F50C2-FD1F-462E-9316-54439C653052}">
      <dsp:nvSpPr>
        <dsp:cNvPr id="0" name=""/>
        <dsp:cNvSpPr/>
      </dsp:nvSpPr>
      <dsp:spPr>
        <a:xfrm>
          <a:off x="801654" y="0"/>
          <a:ext cx="5575552" cy="1200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solidFill>
                <a:schemeClr val="accent5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rPr>
            <a:t>ধন্যবাদ সবাইকে</a:t>
          </a:r>
          <a:endParaRPr lang="en-US" sz="4400" b="1" kern="1200" dirty="0">
            <a:solidFill>
              <a:schemeClr val="accent5">
                <a:lumMod val="75000"/>
              </a:schemeClr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801654" y="0"/>
        <a:ext cx="5575552" cy="120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5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86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1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3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0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2544A9-403B-4649-89EA-C66085D6161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A5772-1ACD-4AC3-A76B-148A89B47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D6B41C-C904-4314-8D0D-E3DC8DE1C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8CAF2-6C08-46A6-B07D-C45AB41D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87" y="-240143"/>
            <a:ext cx="11278226" cy="1596177"/>
          </a:xfrm>
        </p:spPr>
        <p:txBody>
          <a:bodyPr>
            <a:normAutofit/>
          </a:bodyPr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আজ আমরা দৈর্ঘ্য পরিমাপ সম্পর্কে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কিছু তথ্য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জানব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E1F5-29D6-424B-9021-B115E6BB2F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887" y="887351"/>
            <a:ext cx="10363826" cy="8796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আমরা দৈর্ঘ্য পরিমাপে মিটার একক ব্যবহার করি।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C5EE2-1F69-4B7E-9440-69054CC21828}"/>
              </a:ext>
            </a:extLst>
          </p:cNvPr>
          <p:cNvSpPr txBox="1"/>
          <p:nvPr/>
        </p:nvSpPr>
        <p:spPr>
          <a:xfrm>
            <a:off x="456887" y="2999455"/>
            <a:ext cx="845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দৈর্ঘ্য পরিমাপে আমরা স্কেল ব্যবহার করি।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36A70-3256-421D-AF67-2220971DC042}"/>
              </a:ext>
            </a:extLst>
          </p:cNvPr>
          <p:cNvSpPr txBox="1"/>
          <p:nvPr/>
        </p:nvSpPr>
        <p:spPr>
          <a:xfrm>
            <a:off x="456887" y="3754288"/>
            <a:ext cx="7959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দৈর্ঘ্য পরিমাপে আমরা পরিমাপের ফিতা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ও ব্যবহার করি।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B8E6D-53D6-45A5-ACAF-F7C8DF3FDB86}"/>
              </a:ext>
            </a:extLst>
          </p:cNvPr>
          <p:cNvSpPr txBox="1"/>
          <p:nvPr/>
        </p:nvSpPr>
        <p:spPr>
          <a:xfrm>
            <a:off x="456887" y="1801659"/>
            <a:ext cx="1163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ছোট দৈর্ঘ্য পরিমাপে আমরা সেন্টিমিটার একক ব্যবহার করি।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1675F-2BAC-42B0-AAA9-DB1E3E35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5" y="2408703"/>
            <a:ext cx="3835188" cy="16157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chemeClr val="tx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7C2B2-45C3-47F1-8F2D-94B4BC7E9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4" y="4197252"/>
            <a:ext cx="3835189" cy="161570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93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577B3E-69E6-41BB-BDF6-B7E5564C3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BED32-FF3F-44A8-9118-DE3892C9D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9" b="29023"/>
          <a:stretch/>
        </p:blipFill>
        <p:spPr>
          <a:xfrm>
            <a:off x="229772" y="3143622"/>
            <a:ext cx="11732455" cy="1364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0C8E2-0C1B-4F50-BC05-C9CB29E1D3B4}"/>
              </a:ext>
            </a:extLst>
          </p:cNvPr>
          <p:cNvSpPr txBox="1"/>
          <p:nvPr/>
        </p:nvSpPr>
        <p:spPr>
          <a:xfrm>
            <a:off x="1258956" y="1404902"/>
            <a:ext cx="1154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এখন একটি সেন্টিমিটার স্কেল এর সাথে পরিচিত হব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882531-97DD-498E-ACFA-59E0DB37EBA8}"/>
              </a:ext>
            </a:extLst>
          </p:cNvPr>
          <p:cNvCxnSpPr>
            <a:cxnSpLocks/>
          </p:cNvCxnSpPr>
          <p:nvPr/>
        </p:nvCxnSpPr>
        <p:spPr>
          <a:xfrm>
            <a:off x="516835" y="3034748"/>
            <a:ext cx="7421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BDAE2D-04E0-4983-A854-E625C4322D71}"/>
              </a:ext>
            </a:extLst>
          </p:cNvPr>
          <p:cNvCxnSpPr>
            <a:cxnSpLocks/>
          </p:cNvCxnSpPr>
          <p:nvPr/>
        </p:nvCxnSpPr>
        <p:spPr>
          <a:xfrm>
            <a:off x="1258956" y="3034748"/>
            <a:ext cx="7421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CA23A8-95F2-451F-930F-31663345F887}"/>
              </a:ext>
            </a:extLst>
          </p:cNvPr>
          <p:cNvCxnSpPr>
            <a:cxnSpLocks/>
          </p:cNvCxnSpPr>
          <p:nvPr/>
        </p:nvCxnSpPr>
        <p:spPr>
          <a:xfrm>
            <a:off x="2001077" y="3034748"/>
            <a:ext cx="742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C1F07A-35EF-49F1-8A3D-1F84102D89CD}"/>
              </a:ext>
            </a:extLst>
          </p:cNvPr>
          <p:cNvCxnSpPr>
            <a:cxnSpLocks/>
          </p:cNvCxnSpPr>
          <p:nvPr/>
        </p:nvCxnSpPr>
        <p:spPr>
          <a:xfrm>
            <a:off x="2743198" y="3034748"/>
            <a:ext cx="74212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3E9CA2-3DDA-426A-A65C-332F46DAE857}"/>
              </a:ext>
            </a:extLst>
          </p:cNvPr>
          <p:cNvCxnSpPr>
            <a:cxnSpLocks/>
          </p:cNvCxnSpPr>
          <p:nvPr/>
        </p:nvCxnSpPr>
        <p:spPr>
          <a:xfrm>
            <a:off x="3485319" y="3034748"/>
            <a:ext cx="7421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1483EE-7858-4BC6-9B7F-416441E28EB0}"/>
              </a:ext>
            </a:extLst>
          </p:cNvPr>
          <p:cNvCxnSpPr>
            <a:cxnSpLocks/>
          </p:cNvCxnSpPr>
          <p:nvPr/>
        </p:nvCxnSpPr>
        <p:spPr>
          <a:xfrm>
            <a:off x="4227440" y="3034748"/>
            <a:ext cx="742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A457B7-471A-43E0-8B0D-D9052B4E8680}"/>
              </a:ext>
            </a:extLst>
          </p:cNvPr>
          <p:cNvCxnSpPr>
            <a:cxnSpLocks/>
          </p:cNvCxnSpPr>
          <p:nvPr/>
        </p:nvCxnSpPr>
        <p:spPr>
          <a:xfrm>
            <a:off x="4969561" y="3034748"/>
            <a:ext cx="74212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20A751-ADC1-4DFB-BAE7-978FB80E5B47}"/>
              </a:ext>
            </a:extLst>
          </p:cNvPr>
          <p:cNvCxnSpPr>
            <a:cxnSpLocks/>
          </p:cNvCxnSpPr>
          <p:nvPr/>
        </p:nvCxnSpPr>
        <p:spPr>
          <a:xfrm>
            <a:off x="5711682" y="3034748"/>
            <a:ext cx="7421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7E7B6F-AD71-4291-8F0A-6AB23FCC42EC}"/>
              </a:ext>
            </a:extLst>
          </p:cNvPr>
          <p:cNvCxnSpPr>
            <a:cxnSpLocks/>
          </p:cNvCxnSpPr>
          <p:nvPr/>
        </p:nvCxnSpPr>
        <p:spPr>
          <a:xfrm>
            <a:off x="6453803" y="3034748"/>
            <a:ext cx="742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CC5596-D7EF-47B3-A97F-0C23060A5D68}"/>
              </a:ext>
            </a:extLst>
          </p:cNvPr>
          <p:cNvCxnSpPr>
            <a:cxnSpLocks/>
          </p:cNvCxnSpPr>
          <p:nvPr/>
        </p:nvCxnSpPr>
        <p:spPr>
          <a:xfrm>
            <a:off x="7195924" y="3034748"/>
            <a:ext cx="7421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55EE2E-FE0E-4B39-A653-5A74A191F7F7}"/>
              </a:ext>
            </a:extLst>
          </p:cNvPr>
          <p:cNvCxnSpPr>
            <a:cxnSpLocks/>
          </p:cNvCxnSpPr>
          <p:nvPr/>
        </p:nvCxnSpPr>
        <p:spPr>
          <a:xfrm>
            <a:off x="7938045" y="3034748"/>
            <a:ext cx="7421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1F50D5-4622-4992-9785-1B96633B5709}"/>
              </a:ext>
            </a:extLst>
          </p:cNvPr>
          <p:cNvCxnSpPr>
            <a:cxnSpLocks/>
          </p:cNvCxnSpPr>
          <p:nvPr/>
        </p:nvCxnSpPr>
        <p:spPr>
          <a:xfrm>
            <a:off x="8680166" y="3034748"/>
            <a:ext cx="742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845106-6917-4153-A0E3-D9953DEFAC34}"/>
              </a:ext>
            </a:extLst>
          </p:cNvPr>
          <p:cNvCxnSpPr>
            <a:cxnSpLocks/>
          </p:cNvCxnSpPr>
          <p:nvPr/>
        </p:nvCxnSpPr>
        <p:spPr>
          <a:xfrm>
            <a:off x="9422287" y="3034748"/>
            <a:ext cx="7421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5F0C03-6990-4490-8404-5979C93A4B96}"/>
              </a:ext>
            </a:extLst>
          </p:cNvPr>
          <p:cNvCxnSpPr>
            <a:cxnSpLocks/>
          </p:cNvCxnSpPr>
          <p:nvPr/>
        </p:nvCxnSpPr>
        <p:spPr>
          <a:xfrm>
            <a:off x="10164408" y="3034748"/>
            <a:ext cx="7421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C36544-E807-48CD-A201-C94F2113675F}"/>
              </a:ext>
            </a:extLst>
          </p:cNvPr>
          <p:cNvCxnSpPr>
            <a:cxnSpLocks/>
          </p:cNvCxnSpPr>
          <p:nvPr/>
        </p:nvCxnSpPr>
        <p:spPr>
          <a:xfrm>
            <a:off x="10906529" y="3034748"/>
            <a:ext cx="742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34CE3C-A7D8-4D91-9C56-A1FD99B4D1FF}"/>
              </a:ext>
            </a:extLst>
          </p:cNvPr>
          <p:cNvSpPr txBox="1"/>
          <p:nvPr/>
        </p:nvSpPr>
        <p:spPr>
          <a:xfrm>
            <a:off x="2743198" y="4617061"/>
            <a:ext cx="992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এখানে ০ থেকে ১, ১ থেকে ২, ২ থেকে ৩ 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এভাবে ১৫ সেন্টিমিটার পর্যন্ত দাগ কাটা আছে।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BDA29-D0E9-4633-8DC6-DD2584D63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089F-9B4D-4370-8678-912A8D38C6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9328" y="431246"/>
            <a:ext cx="9321686" cy="1069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আমরা আরেকটি স্কেলের সাথে পরিচিত হব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24AF3B-E877-4D47-8DF6-B6A1B5B6B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7633" r="3623" b="18851"/>
          <a:stretch/>
        </p:blipFill>
        <p:spPr>
          <a:xfrm>
            <a:off x="720859" y="1895060"/>
            <a:ext cx="10960173" cy="2425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DEC09-12E0-476D-B971-C27BBA042CD8}"/>
              </a:ext>
            </a:extLst>
          </p:cNvPr>
          <p:cNvSpPr txBox="1"/>
          <p:nvPr/>
        </p:nvSpPr>
        <p:spPr>
          <a:xfrm>
            <a:off x="2514931" y="4619607"/>
            <a:ext cx="94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এখানে একই সাথে সেঃ মিঃ ও ইঞ্চি একক আছে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7E5021-42CD-4C4B-93D4-D0A9D2AEBF23}"/>
              </a:ext>
            </a:extLst>
          </p:cNvPr>
          <p:cNvCxnSpPr>
            <a:cxnSpLocks/>
          </p:cNvCxnSpPr>
          <p:nvPr/>
        </p:nvCxnSpPr>
        <p:spPr>
          <a:xfrm flipH="1">
            <a:off x="11681032" y="3684105"/>
            <a:ext cx="51096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01D8D8-7D37-48EA-8140-A175A47039C4}"/>
              </a:ext>
            </a:extLst>
          </p:cNvPr>
          <p:cNvCxnSpPr>
            <a:cxnSpLocks/>
          </p:cNvCxnSpPr>
          <p:nvPr/>
        </p:nvCxnSpPr>
        <p:spPr>
          <a:xfrm>
            <a:off x="139148" y="2140227"/>
            <a:ext cx="58171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27DE-0495-45CA-9EAE-2A3122BA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690"/>
            <a:ext cx="12192000" cy="1113182"/>
          </a:xfrm>
        </p:spPr>
        <p:txBody>
          <a:bodyPr>
            <a:noAutofit/>
          </a:bodyPr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দৈর্ঘ্য পরিমাপে আমরা স্কেল কিভাবে ব্যবহার করব এখন তা শিখব</a:t>
            </a:r>
            <a:b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93B7A4-E9D0-43CD-9CC9-13DE4F219B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7633" r="3623" b="18851"/>
          <a:stretch/>
        </p:blipFill>
        <p:spPr>
          <a:xfrm>
            <a:off x="2200485" y="1054847"/>
            <a:ext cx="8746435" cy="111318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9D2A8-2D95-4769-B54F-83B306DF1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1" b="41214"/>
          <a:stretch/>
        </p:blipFill>
        <p:spPr>
          <a:xfrm>
            <a:off x="4903929" y="2168029"/>
            <a:ext cx="6334540" cy="25556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F411F42-C4BC-43F4-8097-368563A3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7633" r="3623" b="18851"/>
          <a:stretch/>
        </p:blipFill>
        <p:spPr>
          <a:xfrm>
            <a:off x="2386016" y="4143966"/>
            <a:ext cx="8746435" cy="1113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21C50-A7F4-4344-BB00-A2FB750C9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1" b="41214"/>
          <a:stretch/>
        </p:blipFill>
        <p:spPr>
          <a:xfrm>
            <a:off x="5068955" y="5400960"/>
            <a:ext cx="6334540" cy="255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E2EA82-808B-432B-A8D2-621CF1E655DC}"/>
              </a:ext>
            </a:extLst>
          </p:cNvPr>
          <p:cNvSpPr txBox="1"/>
          <p:nvPr/>
        </p:nvSpPr>
        <p:spPr>
          <a:xfrm>
            <a:off x="3168665" y="2828386"/>
            <a:ext cx="842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স্তুর যে কোন প্রান্ত স্কেলের শূন্য প্রান্তে স্হাপন কর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D9993-239F-4970-98D4-A95E3D97C99E}"/>
              </a:ext>
            </a:extLst>
          </p:cNvPr>
          <p:cNvSpPr/>
          <p:nvPr/>
        </p:nvSpPr>
        <p:spPr>
          <a:xfrm>
            <a:off x="1549730" y="5793135"/>
            <a:ext cx="10762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স্তুর অন্য প্রান্ত স্কেলের কোন সংখ্যার সাথে মিলে যায় তা দেখ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1D94F8-0D5E-4340-A524-DA7416E7829B}"/>
              </a:ext>
            </a:extLst>
          </p:cNvPr>
          <p:cNvCxnSpPr>
            <a:cxnSpLocks/>
          </p:cNvCxnSpPr>
          <p:nvPr/>
        </p:nvCxnSpPr>
        <p:spPr>
          <a:xfrm flipV="1">
            <a:off x="4770105" y="5383342"/>
            <a:ext cx="597700" cy="36697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BACF73-E5D6-4DB0-988B-F45710290C1C}"/>
              </a:ext>
            </a:extLst>
          </p:cNvPr>
          <p:cNvCxnSpPr>
            <a:cxnSpLocks/>
          </p:cNvCxnSpPr>
          <p:nvPr/>
        </p:nvCxnSpPr>
        <p:spPr>
          <a:xfrm flipH="1" flipV="1">
            <a:off x="10778066" y="2187009"/>
            <a:ext cx="575218" cy="35348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F1BE8095-5351-4B28-B42C-D762FDDB9B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D6CF4-BC64-436D-BE34-B258DA8B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E8F7-F82E-4378-A17A-16FEAAD2A7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939" y="2307101"/>
            <a:ext cx="10687369" cy="1121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স্কেলের সাহায্যে নিচের দৈর্ঘ্য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অঙ্কন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8E1059A-E463-4ACA-AF3F-047D868A6B02}"/>
              </a:ext>
            </a:extLst>
          </p:cNvPr>
          <p:cNvSpPr/>
          <p:nvPr/>
        </p:nvSpPr>
        <p:spPr>
          <a:xfrm>
            <a:off x="921536" y="759655"/>
            <a:ext cx="2729132" cy="154744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D5EAC-2B02-4F8B-A128-438E866A7E08}"/>
              </a:ext>
            </a:extLst>
          </p:cNvPr>
          <p:cNvSpPr txBox="1"/>
          <p:nvPr/>
        </p:nvSpPr>
        <p:spPr>
          <a:xfrm>
            <a:off x="4656406" y="3812344"/>
            <a:ext cx="267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সেঃমিঃ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4A0F9-2341-4EFC-8EE1-9D627F371478}"/>
              </a:ext>
            </a:extLst>
          </p:cNvPr>
          <p:cNvSpPr txBox="1"/>
          <p:nvPr/>
        </p:nvSpPr>
        <p:spPr>
          <a:xfrm>
            <a:off x="4656405" y="4653280"/>
            <a:ext cx="267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সেঃমিঃ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69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0D371F-83C6-43F0-A331-486E499CD9E0}"/>
              </a:ext>
            </a:extLst>
          </p:cNvPr>
          <p:cNvSpPr/>
          <p:nvPr/>
        </p:nvSpPr>
        <p:spPr>
          <a:xfrm>
            <a:off x="821140" y="156635"/>
            <a:ext cx="10549719" cy="5336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7BFF90-2259-4B3D-A464-468F105883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7633" r="3623" b="18851"/>
          <a:stretch/>
        </p:blipFill>
        <p:spPr>
          <a:xfrm>
            <a:off x="2104951" y="1054847"/>
            <a:ext cx="8746435" cy="111318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15426-D9A4-4488-9ADD-7EB0DF5148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49509" b="41214"/>
          <a:stretch/>
        </p:blipFill>
        <p:spPr>
          <a:xfrm rot="1671082">
            <a:off x="10381233" y="3543069"/>
            <a:ext cx="6138611" cy="2729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EF0D5C-5157-4C92-B6D1-542AF58ED79F}"/>
              </a:ext>
            </a:extLst>
          </p:cNvPr>
          <p:cNvCxnSpPr/>
          <p:nvPr/>
        </p:nvCxnSpPr>
        <p:spPr>
          <a:xfrm flipH="1">
            <a:off x="6196084" y="2168029"/>
            <a:ext cx="4421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F78437-B098-47BC-9F0E-A3C2EE962C6B}"/>
              </a:ext>
            </a:extLst>
          </p:cNvPr>
          <p:cNvSpPr txBox="1"/>
          <p:nvPr/>
        </p:nvSpPr>
        <p:spPr>
          <a:xfrm>
            <a:off x="5595583" y="3286959"/>
            <a:ext cx="615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 সেঃ মিঃ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দৈর্ঘ্যের একটি রেখা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2566F-658D-46F8-8DEE-C53CC3DEDF09}"/>
              </a:ext>
            </a:extLst>
          </p:cNvPr>
          <p:cNvSpPr txBox="1"/>
          <p:nvPr/>
        </p:nvSpPr>
        <p:spPr>
          <a:xfrm>
            <a:off x="441277" y="5931924"/>
            <a:ext cx="11070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13DE5-2E48-48D6-B18C-CAE52C6C7871}"/>
              </a:ext>
            </a:extLst>
          </p:cNvPr>
          <p:cNvSpPr txBox="1"/>
          <p:nvPr/>
        </p:nvSpPr>
        <p:spPr>
          <a:xfrm>
            <a:off x="821140" y="5836802"/>
            <a:ext cx="1188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চলো </a:t>
            </a:r>
            <a:r>
              <a:rPr lang="bn-IN" sz="4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ক)৮সেঃ মিঃ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কাজটি আমি তোমাদের করে দেখাচ্ছি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-0.00717 L -0.37214 -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5B761-3027-41B9-B504-2D6700B3A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" y="0"/>
            <a:ext cx="12156609" cy="697064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D11B6-D5AF-400D-AADB-84E2E4525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0661" y="773724"/>
            <a:ext cx="2797229" cy="1617784"/>
          </a:xfrm>
          <a:prstGeom prst="rightArrow">
            <a:avLst>
              <a:gd name="adj1" fmla="val 50000"/>
              <a:gd name="adj2" fmla="val 505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BD" sz="4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ড়ির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D80AC-AF76-47FB-AE57-4C6B9EBEF861}"/>
              </a:ext>
            </a:extLst>
          </p:cNvPr>
          <p:cNvSpPr txBox="1"/>
          <p:nvPr/>
        </p:nvSpPr>
        <p:spPr>
          <a:xfrm>
            <a:off x="1529385" y="2885156"/>
            <a:ext cx="1109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তোমার পরিবারের সবচেয়ে লম্বা ও সবচেয়ে খাটো মানুষটির দৈর্ঘ্য পরিমাপ করে খাতায় লিখবে 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EC8DC-AE75-46E3-B910-45AC6E9BF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9913"/>
          </a:xfrm>
          <a:prstGeom prst="rect">
            <a:avLst/>
          </a:prstGeom>
          <a:solidFill>
            <a:schemeClr val="accent5"/>
          </a:solidFill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7FB34C-090B-478D-979E-EA122E758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643494"/>
              </p:ext>
            </p:extLst>
          </p:nvPr>
        </p:nvGraphicFramePr>
        <p:xfrm>
          <a:off x="2518117" y="1012874"/>
          <a:ext cx="6175717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D4E61AD-A757-4962-8BE3-B328F5623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47" y="2459399"/>
            <a:ext cx="5916106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D0842-D812-477B-B6EF-DDBDE9F0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7B3942-8FBC-4DDE-AE42-27A38FECE25F}"/>
              </a:ext>
            </a:extLst>
          </p:cNvPr>
          <p:cNvGrpSpPr/>
          <p:nvPr/>
        </p:nvGrpSpPr>
        <p:grpSpPr>
          <a:xfrm>
            <a:off x="1563756" y="1558650"/>
            <a:ext cx="8852452" cy="3291646"/>
            <a:chOff x="1669774" y="2897119"/>
            <a:chExt cx="8852452" cy="3291646"/>
          </a:xfrm>
        </p:grpSpPr>
        <p:sp>
          <p:nvSpPr>
            <p:cNvPr id="5" name="Ribbon: Curved and Tilted Down 4">
              <a:extLst>
                <a:ext uri="{FF2B5EF4-FFF2-40B4-BE49-F238E27FC236}">
                  <a16:creationId xmlns:a16="http://schemas.microsoft.com/office/drawing/2014/main" id="{1C25F10E-B22B-4944-801C-EDC080CC0C31}"/>
                </a:ext>
              </a:extLst>
            </p:cNvPr>
            <p:cNvSpPr/>
            <p:nvPr/>
          </p:nvSpPr>
          <p:spPr>
            <a:xfrm>
              <a:off x="1669774" y="2897119"/>
              <a:ext cx="8852452" cy="3291646"/>
            </a:xfrm>
            <a:prstGeom prst="ellipseRibbon">
              <a:avLst>
                <a:gd name="adj1" fmla="val 0"/>
                <a:gd name="adj2" fmla="val 50000"/>
                <a:gd name="adj3" fmla="val 12500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5DDA89-7D8F-44C6-905E-A6F0F005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107" y="3056145"/>
              <a:ext cx="3837333" cy="278806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444D1B-E5C4-4C22-BCAC-85356B168ECC}"/>
              </a:ext>
            </a:extLst>
          </p:cNvPr>
          <p:cNvSpPr txBox="1"/>
          <p:nvPr/>
        </p:nvSpPr>
        <p:spPr>
          <a:xfrm>
            <a:off x="3816626" y="235211"/>
            <a:ext cx="825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</a:t>
            </a:r>
            <a:r>
              <a:rPr lang="bn-IN" sz="8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 </a:t>
            </a:r>
            <a:r>
              <a:rPr lang="bn-IN" sz="80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bn-IN" sz="8000" dirty="0">
                <a:latin typeface="Kalpurush" panose="02000600000000000000" pitchFamily="2" charset="0"/>
                <a:cs typeface="Kalpurush" panose="02000600000000000000" pitchFamily="2" charset="0"/>
              </a:rPr>
              <a:t> ম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F86E5B-199E-43C6-BC02-F0936DC78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03D65D-D155-4468-86E0-9451E51731C0}"/>
              </a:ext>
            </a:extLst>
          </p:cNvPr>
          <p:cNvGrpSpPr/>
          <p:nvPr/>
        </p:nvGrpSpPr>
        <p:grpSpPr>
          <a:xfrm>
            <a:off x="110644" y="3268525"/>
            <a:ext cx="5234212" cy="3253139"/>
            <a:chOff x="89976" y="2621244"/>
            <a:chExt cx="5998488" cy="4013659"/>
          </a:xfrm>
        </p:grpSpPr>
        <p:sp>
          <p:nvSpPr>
            <p:cNvPr id="4" name="Rectangle 3"/>
            <p:cNvSpPr/>
            <p:nvPr/>
          </p:nvSpPr>
          <p:spPr>
            <a:xfrm>
              <a:off x="557857" y="3142624"/>
              <a:ext cx="5051555" cy="29709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এস এম মাহাবুবুর রহমান</a:t>
              </a:r>
              <a:endParaRPr lang="bn-BD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রাণীরবাজার</a:t>
              </a:r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সরঃপ্রাঃবিদ্যালয়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চৌদ্দগ্রাম,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কুমিল্লা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89976" y="2621244"/>
              <a:ext cx="5998488" cy="4013659"/>
            </a:xfrm>
            <a:prstGeom prst="fram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5F29F7-B0C0-4A0A-A499-22EDA1C99C3E}"/>
              </a:ext>
            </a:extLst>
          </p:cNvPr>
          <p:cNvSpPr txBox="1"/>
          <p:nvPr/>
        </p:nvSpPr>
        <p:spPr>
          <a:xfrm>
            <a:off x="2034515" y="3268525"/>
            <a:ext cx="390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B558F4D-3723-4E54-BFE3-480A975C766D}"/>
              </a:ext>
            </a:extLst>
          </p:cNvPr>
          <p:cNvSpPr/>
          <p:nvPr/>
        </p:nvSpPr>
        <p:spPr>
          <a:xfrm>
            <a:off x="3985146" y="0"/>
            <a:ext cx="4203511" cy="842430"/>
          </a:xfrm>
          <a:prstGeom prst="downArrow">
            <a:avLst>
              <a:gd name="adj1" fmla="val 71438"/>
              <a:gd name="adj2" fmla="val 295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1BD8E-BB94-425A-B36B-72B200DF1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4" y="758922"/>
            <a:ext cx="2415357" cy="24120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9B7A8D-9E24-4474-B192-B978B1BF6F21}"/>
              </a:ext>
            </a:extLst>
          </p:cNvPr>
          <p:cNvSpPr/>
          <p:nvPr/>
        </p:nvSpPr>
        <p:spPr>
          <a:xfrm>
            <a:off x="6728075" y="3718694"/>
            <a:ext cx="4671626" cy="2399663"/>
          </a:xfrm>
          <a:prstGeom prst="rect">
            <a:avLst/>
          </a:prstGeom>
          <a:noFill/>
          <a:ln w="190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ঃদ্বিতীয়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য়-9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786259DC-1378-4C17-B626-F29C9526E7A0}"/>
              </a:ext>
            </a:extLst>
          </p:cNvPr>
          <p:cNvSpPr/>
          <p:nvPr/>
        </p:nvSpPr>
        <p:spPr>
          <a:xfrm>
            <a:off x="6331800" y="3313042"/>
            <a:ext cx="5475887" cy="3237157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8FD00-5592-47FD-8359-C13E5AABE939}"/>
              </a:ext>
            </a:extLst>
          </p:cNvPr>
          <p:cNvSpPr txBox="1"/>
          <p:nvPr/>
        </p:nvSpPr>
        <p:spPr>
          <a:xfrm>
            <a:off x="8770862" y="3313042"/>
            <a:ext cx="290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2B1F9F-2923-44F2-B156-02A59C340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731520"/>
            <a:ext cx="2159885" cy="2415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32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917F-C1CB-45A3-A054-F783A06A8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CC40C-7BDB-45D8-8E0A-EBAAD822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চলো সবাই মিলে মজার কিছু ছবি দেখি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BC64CE-FD70-4126-830E-72E6C64314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215" y="2073815"/>
            <a:ext cx="2183219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D4FCC-76E0-4B4D-8035-693AB8112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1985413"/>
            <a:ext cx="2183219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AE806-C073-4022-BE3C-21A57D8D3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541" y="2203258"/>
            <a:ext cx="2183218" cy="2209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4ECEAB-4812-4AF8-BE37-365E74E99527}"/>
              </a:ext>
            </a:extLst>
          </p:cNvPr>
          <p:cNvSpPr txBox="1"/>
          <p:nvPr/>
        </p:nvSpPr>
        <p:spPr>
          <a:xfrm>
            <a:off x="1658228" y="4806522"/>
            <a:ext cx="1117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ছবিতে দেখা জিনিস গুলো কি কাজে লাগে বলতে পার 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 0.00208 L 0.25247 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5 2.5925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4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E7792-C7DB-4C3E-82EE-462BA69A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037B-28F6-4CB6-A1A4-EAEE78E71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1930" y="3425687"/>
            <a:ext cx="10986052" cy="1229635"/>
          </a:xfrm>
        </p:spPr>
        <p:txBody>
          <a:bodyPr>
            <a:no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আজ আমরা গণিত বই এর </a:t>
            </a:r>
            <a:r>
              <a:rPr lang="bn-BD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পরিমাপ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সম্পর্কে জানব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C480D-2D9B-41EE-A887-A3DFEA2E9692}"/>
              </a:ext>
            </a:extLst>
          </p:cNvPr>
          <p:cNvSpPr txBox="1"/>
          <p:nvPr/>
        </p:nvSpPr>
        <p:spPr>
          <a:xfrm>
            <a:off x="5056118" y="2093982"/>
            <a:ext cx="321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পরিমাপ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68A7CF-F535-4BCE-9DEF-828BCCFC5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37C908-51FD-49C9-9124-FE336541E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933423"/>
              </p:ext>
            </p:extLst>
          </p:nvPr>
        </p:nvGraphicFramePr>
        <p:xfrm>
          <a:off x="2604945" y="201707"/>
          <a:ext cx="4272933" cy="199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FC291-B290-400F-8520-1A300517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643" y="2055083"/>
            <a:ext cx="7188412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endParaRPr lang="bn-BD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পরিমাপ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76415-2F71-4F52-8900-AE2FCED3E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4110166"/>
            <a:ext cx="2066925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97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A35E7-991B-4220-A461-993F24D3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6D3EDF1-53E7-4AD3-BD7D-A189CB0924C2}"/>
              </a:ext>
            </a:extLst>
          </p:cNvPr>
          <p:cNvSpPr/>
          <p:nvPr/>
        </p:nvSpPr>
        <p:spPr>
          <a:xfrm>
            <a:off x="2385391" y="304800"/>
            <a:ext cx="2729948" cy="1842052"/>
          </a:xfrm>
          <a:prstGeom prst="downArrow">
            <a:avLst>
              <a:gd name="adj1" fmla="val 84952"/>
              <a:gd name="adj2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5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খনফল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0EDFF-378E-4966-B3BC-B4C97A20C622}"/>
              </a:ext>
            </a:extLst>
          </p:cNvPr>
          <p:cNvSpPr txBox="1"/>
          <p:nvPr/>
        </p:nvSpPr>
        <p:spPr>
          <a:xfrm>
            <a:off x="2769705" y="2636536"/>
            <a:ext cx="8693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বস্তুর দৈর্ঘ্য উপকরণ দিয়ে মেপে তুলনা করতে পারবে।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77734-61A7-4E33-8862-72C0E142100A}"/>
              </a:ext>
            </a:extLst>
          </p:cNvPr>
          <p:cNvSpPr txBox="1"/>
          <p:nvPr/>
        </p:nvSpPr>
        <p:spPr>
          <a:xfrm>
            <a:off x="2769705" y="4569576"/>
            <a:ext cx="8693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দৈর্ঘ্য পরিমাপের একক যে মিটার ও সেন্টিমিটার তা বলতে পারবে পারবে।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3E1971-EB90-4141-827E-D288D1F3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0E6FF3FD-8BA3-4F4D-92EF-1A85C8C2746A}"/>
              </a:ext>
            </a:extLst>
          </p:cNvPr>
          <p:cNvSpPr/>
          <p:nvPr/>
        </p:nvSpPr>
        <p:spPr>
          <a:xfrm>
            <a:off x="4479234" y="4996069"/>
            <a:ext cx="2676939" cy="3299791"/>
          </a:xfrm>
          <a:prstGeom prst="star5">
            <a:avLst>
              <a:gd name="adj" fmla="val 456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8B7C3-FFB4-441C-9108-FEB961E60615}"/>
              </a:ext>
            </a:extLst>
          </p:cNvPr>
          <p:cNvSpPr txBox="1"/>
          <p:nvPr/>
        </p:nvSpPr>
        <p:spPr>
          <a:xfrm>
            <a:off x="828260" y="1687445"/>
            <a:ext cx="1148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াপ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বিষয়টি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বইতে ৩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ভাগে ভাগ ক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রা আছে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CA349A-7CEB-45B1-B82D-8162554C9D23}"/>
              </a:ext>
            </a:extLst>
          </p:cNvPr>
          <p:cNvSpPr/>
          <p:nvPr/>
        </p:nvSpPr>
        <p:spPr>
          <a:xfrm>
            <a:off x="2236304" y="4790662"/>
            <a:ext cx="2372138" cy="1948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ওজন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পরিমাপ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4C9FF2-3805-41C1-8A33-3463E3CB6443}"/>
              </a:ext>
            </a:extLst>
          </p:cNvPr>
          <p:cNvSpPr/>
          <p:nvPr/>
        </p:nvSpPr>
        <p:spPr>
          <a:xfrm>
            <a:off x="7040217" y="4727715"/>
            <a:ext cx="2372138" cy="2047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তরলের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আয়তন পরিমাপ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04D40D-68E6-4607-B4E3-B5DED2BC96A7}"/>
              </a:ext>
            </a:extLst>
          </p:cNvPr>
          <p:cNvSpPr/>
          <p:nvPr/>
        </p:nvSpPr>
        <p:spPr>
          <a:xfrm>
            <a:off x="4618382" y="3047999"/>
            <a:ext cx="2372138" cy="1948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দৈর্ঘ্য পরিমাপ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5D841-DA0C-48AF-8585-D89EF1CA4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20E017-6D16-4506-AD19-89D9137B3390}"/>
              </a:ext>
            </a:extLst>
          </p:cNvPr>
          <p:cNvSpPr/>
          <p:nvPr/>
        </p:nvSpPr>
        <p:spPr>
          <a:xfrm>
            <a:off x="4618382" y="3047999"/>
            <a:ext cx="2372138" cy="1948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দৈর্ঘ্য পরিমাপ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21B49-FFA3-4767-B187-CD44C3C3911F}"/>
              </a:ext>
            </a:extLst>
          </p:cNvPr>
          <p:cNvSpPr txBox="1"/>
          <p:nvPr/>
        </p:nvSpPr>
        <p:spPr>
          <a:xfrm>
            <a:off x="344556" y="136583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আজ আমরা পরিমাপ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এর একটি অংশ 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সম্পর্কে  বিস্তারিত জানব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24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|0.7|0.9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301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Kalpurush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চলো সবাই মিলে মজার কিছু ছবি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 আমরা দৈর্ঘ্য পরিমাপ সম্পর্কে কিছু তথ্য জানব</vt:lpstr>
      <vt:lpstr>PowerPoint Presentation</vt:lpstr>
      <vt:lpstr>PowerPoint Presentation</vt:lpstr>
      <vt:lpstr>দৈর্ঘ্য পরিমাপে আমরা স্কেল কিভাবে ব্যবহার করব এখন তা শিখব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Shiblu Mahabub</dc:creator>
  <cp:lastModifiedBy>S. M. MAHABUBUR RAHAMAN SHIBLU</cp:lastModifiedBy>
  <cp:revision>161</cp:revision>
  <dcterms:created xsi:type="dcterms:W3CDTF">2019-08-02T11:56:57Z</dcterms:created>
  <dcterms:modified xsi:type="dcterms:W3CDTF">2020-10-02T03:41:40Z</dcterms:modified>
</cp:coreProperties>
</file>