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76" r:id="rId7"/>
    <p:sldId id="264" r:id="rId8"/>
    <p:sldId id="277" r:id="rId9"/>
    <p:sldId id="278" r:id="rId10"/>
    <p:sldId id="279" r:id="rId11"/>
    <p:sldId id="280" r:id="rId12"/>
    <p:sldId id="265" r:id="rId13"/>
    <p:sldId id="267" r:id="rId14"/>
    <p:sldId id="269" r:id="rId15"/>
    <p:sldId id="266" r:id="rId16"/>
    <p:sldId id="270" r:id="rId17"/>
    <p:sldId id="281" r:id="rId18"/>
    <p:sldId id="271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5DFFF"/>
    <a:srgbClr val="FFFF7D"/>
    <a:srgbClr val="A6BF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9964-E710-44B3-9FB7-4DFF7E3BF2C2}" type="datetime2">
              <a:rPr lang="en-US" smtClean="0"/>
              <a:pPr/>
              <a:t>Friday, November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510D-7F80-4F20-B954-E81D4C445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6118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7878-0D9B-4958-B1F9-D7A7582D1B58}" type="datetime2">
              <a:rPr lang="en-US" smtClean="0"/>
              <a:pPr/>
              <a:t>Friday, November 20,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37B-3E4A-47C5-A3C9-667829599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77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CA6A04-3EDD-4EFB-97C2-349E5368ED06}" type="datetime2">
              <a:rPr lang="en-US" smtClean="0"/>
              <a:pPr/>
              <a:t>Friday, November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06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F4A9B5-9F9C-405C-B512-5E44DAE86178}" type="datetime2">
              <a:rPr lang="en-US" smtClean="0"/>
              <a:pPr/>
              <a:t>Friday, November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60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EAFA-83F7-48A4-BF40-8E45D2B0190C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26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85972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01862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91726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42814193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0B-BD53-4006-87E5-13F60263E63B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88321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817-6789-4B33-9880-EBC23614469E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52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6C8-8D71-4D4C-A8D2-F6F4B027F865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78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223-A69E-41DC-A6A9-90EE8425F35C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8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79-B4B0-492C-9F03-B016D2C22C6E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57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C5B-A76F-4A18-A77F-133B1F5624A4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8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5489-596D-4AE2-9EF9-9548D8FCFA93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1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80EA-6B25-4F26-B898-7478ED120630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4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F8-8F6D-4CDD-8411-ECC5BED5CAB2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73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33B-AFCE-422D-BA32-7B06CE51FDF8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12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E0B-BD53-4006-87E5-13F60263E63B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56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945" y="233088"/>
            <a:ext cx="8619562" cy="654419"/>
            <a:chOff x="255497" y="219640"/>
            <a:chExt cx="9197787" cy="702779"/>
          </a:xfrm>
        </p:grpSpPr>
        <p:grpSp>
          <p:nvGrpSpPr>
            <p:cNvPr id="3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2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830750" y="5979464"/>
            <a:ext cx="8619562" cy="654419"/>
            <a:chOff x="255497" y="219640"/>
            <a:chExt cx="9197787" cy="702779"/>
          </a:xfrm>
        </p:grpSpPr>
        <p:grpSp>
          <p:nvGrpSpPr>
            <p:cNvPr id="16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Flowchart: Predefined Process 27"/>
          <p:cNvSpPr/>
          <p:nvPr/>
        </p:nvSpPr>
        <p:spPr>
          <a:xfrm>
            <a:off x="1710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edefined Process 28"/>
          <p:cNvSpPr/>
          <p:nvPr/>
        </p:nvSpPr>
        <p:spPr>
          <a:xfrm>
            <a:off x="3910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edefined Process 29"/>
          <p:cNvSpPr/>
          <p:nvPr/>
        </p:nvSpPr>
        <p:spPr>
          <a:xfrm>
            <a:off x="6124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redefined Process 30"/>
          <p:cNvSpPr/>
          <p:nvPr/>
        </p:nvSpPr>
        <p:spPr>
          <a:xfrm>
            <a:off x="8352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1981200" y="1141011"/>
            <a:ext cx="8610599" cy="1752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bn-BD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952" y="2601037"/>
            <a:ext cx="2327910" cy="33511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603310"/>
            <a:ext cx="2327910" cy="3351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687471"/>
            <a:ext cx="2327910" cy="33511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170" y="2603312"/>
            <a:ext cx="2327910" cy="3351167"/>
          </a:xfrm>
          <a:prstGeom prst="rect">
            <a:avLst/>
          </a:prstGeom>
        </p:spPr>
      </p:pic>
      <p:pic>
        <p:nvPicPr>
          <p:cNvPr id="38" name="Picture 37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552257" y="3220777"/>
            <a:ext cx="6617119" cy="484021"/>
          </a:xfrm>
          <a:prstGeom prst="rect">
            <a:avLst/>
          </a:prstGeom>
        </p:spPr>
      </p:pic>
      <p:pic>
        <p:nvPicPr>
          <p:cNvPr id="39" name="Picture 3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7301"/>
            <a:ext cx="12192000" cy="484021"/>
          </a:xfrm>
          <a:prstGeom prst="rect">
            <a:avLst/>
          </a:prstGeom>
        </p:spPr>
      </p:pic>
      <p:pic>
        <p:nvPicPr>
          <p:cNvPr id="40" name="Picture 39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6373980"/>
            <a:ext cx="11390206" cy="484021"/>
          </a:xfrm>
          <a:prstGeom prst="rect">
            <a:avLst/>
          </a:prstGeom>
        </p:spPr>
      </p:pic>
      <p:pic>
        <p:nvPicPr>
          <p:cNvPr id="44" name="Picture 43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237261" y="3143663"/>
            <a:ext cx="6771351" cy="484021"/>
          </a:xfrm>
          <a:prstGeom prst="rect">
            <a:avLst/>
          </a:prstGeom>
        </p:spPr>
      </p:pic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94E2-93C7-4CAD-A7C6-001E0AB95392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:\Documents and Settings\ggg\Desktop\hi\DSC01497.JPG"/>
          <p:cNvPicPr>
            <a:picLocks noChangeAspect="1" noChangeArrowheads="1"/>
          </p:cNvPicPr>
          <p:nvPr/>
        </p:nvPicPr>
        <p:blipFill>
          <a:blip r:embed="rId2" cstate="print"/>
          <a:srcRect l="10958" t="13955" r="63701" b="33569"/>
          <a:stretch>
            <a:fillRect/>
          </a:stretch>
        </p:blipFill>
        <p:spPr bwMode="auto">
          <a:xfrm flipH="1">
            <a:off x="7315199" y="533400"/>
            <a:ext cx="3590783" cy="183007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l_fi" descr="http://static.guim.co.uk/sys-images/Guardian/Pix/pictures/2010/11/30/1291129110701/MDG-World-Aids-Day-2010-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37200" y="3506471"/>
            <a:ext cx="2514600" cy="2133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1" descr="65605049-bangladesh-sex.jpg"/>
          <p:cNvPicPr>
            <a:picLocks noChangeAspect="1"/>
          </p:cNvPicPr>
          <p:nvPr/>
        </p:nvPicPr>
        <p:blipFill>
          <a:blip r:embed="rId4"/>
          <a:srcRect l="8824" r="20588"/>
          <a:stretch>
            <a:fillRect/>
          </a:stretch>
        </p:blipFill>
        <p:spPr bwMode="auto">
          <a:xfrm>
            <a:off x="787400" y="3430271"/>
            <a:ext cx="4013200" cy="2161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eeform 8"/>
          <p:cNvSpPr/>
          <p:nvPr/>
        </p:nvSpPr>
        <p:spPr>
          <a:xfrm>
            <a:off x="4380345" y="1906271"/>
            <a:ext cx="4765964" cy="558800"/>
          </a:xfrm>
          <a:custGeom>
            <a:avLst/>
            <a:gdLst>
              <a:gd name="connsiteX0" fmla="*/ 0 w 4765964"/>
              <a:gd name="connsiteY0" fmla="*/ 41563 h 558800"/>
              <a:gd name="connsiteX1" fmla="*/ 1731819 w 4765964"/>
              <a:gd name="connsiteY1" fmla="*/ 332509 h 558800"/>
              <a:gd name="connsiteX2" fmla="*/ 2840182 w 4765964"/>
              <a:gd name="connsiteY2" fmla="*/ 540327 h 558800"/>
              <a:gd name="connsiteX3" fmla="*/ 3948546 w 4765964"/>
              <a:gd name="connsiteY3" fmla="*/ 443345 h 558800"/>
              <a:gd name="connsiteX4" fmla="*/ 4558146 w 4765964"/>
              <a:gd name="connsiteY4" fmla="*/ 290945 h 558800"/>
              <a:gd name="connsiteX5" fmla="*/ 4765964 w 4765964"/>
              <a:gd name="connsiteY5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64" h="558800">
                <a:moveTo>
                  <a:pt x="0" y="41563"/>
                </a:moveTo>
                <a:lnTo>
                  <a:pt x="1731819" y="332509"/>
                </a:lnTo>
                <a:cubicBezTo>
                  <a:pt x="2205183" y="415636"/>
                  <a:pt x="2470728" y="521854"/>
                  <a:pt x="2840182" y="540327"/>
                </a:cubicBezTo>
                <a:cubicBezTo>
                  <a:pt x="3209636" y="558800"/>
                  <a:pt x="3662219" y="484909"/>
                  <a:pt x="3948546" y="443345"/>
                </a:cubicBezTo>
                <a:cubicBezTo>
                  <a:pt x="4234873" y="401781"/>
                  <a:pt x="4421910" y="364836"/>
                  <a:pt x="4558146" y="290945"/>
                </a:cubicBezTo>
                <a:cubicBezTo>
                  <a:pt x="4694382" y="217054"/>
                  <a:pt x="4730173" y="108527"/>
                  <a:pt x="4765964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46600" y="4344671"/>
            <a:ext cx="1524000" cy="228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622800" y="5259071"/>
            <a:ext cx="1600200" cy="152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410700" y="4543541"/>
            <a:ext cx="8382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9232900" y="5083436"/>
            <a:ext cx="838200" cy="152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2592071"/>
            <a:ext cx="915338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মায়ের দুধ পানের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5716271"/>
            <a:ext cx="929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অনিরাপদ শারীরিক/যৌন মিলনের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8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11430000" cy="8683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এইডস যেভাবে ছড়ায়</a:t>
            </a:r>
            <a:br>
              <a:rPr lang="bn-BD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11430000" cy="49069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রক্ত/অনিরাপদ রক্তের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 সূঁচ বা সিরিঞ্জ /অনিরাপদ সূঁচ বা সিরিঞ্জ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মায়ের দুধ পানের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অনিরাপদ শারীরিক/যৌন মিলনের মাধ্যমে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2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38251" y="3158341"/>
            <a:ext cx="6915302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31745" y="3164571"/>
            <a:ext cx="6629788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8" y="6389222"/>
            <a:ext cx="11474022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00" y="-57300"/>
            <a:ext cx="11820200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245639" y="990600"/>
            <a:ext cx="10336761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 (৫ মিঃ)</a:t>
            </a:r>
            <a:endParaRPr lang="en-US" sz="7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1219200" y="2971800"/>
            <a:ext cx="9601200" cy="2133600"/>
          </a:xfrm>
          <a:prstGeom prst="vertic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কর</a:t>
            </a: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46F-E812-41A0-A98C-A8532010FC73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992077" y="3167756"/>
            <a:ext cx="6623421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89253" y="3118727"/>
            <a:ext cx="6721476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4" y="6287327"/>
            <a:ext cx="11146335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13474"/>
            <a:ext cx="11797591" cy="48402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9600" y="457200"/>
            <a:ext cx="11277600" cy="838200"/>
          </a:xfrm>
          <a:prstGeom prst="roundRect">
            <a:avLst>
              <a:gd name="adj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60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8B80-2E7A-4EB8-AF40-0ADF6E342410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018272"/>
            <a:ext cx="8213342" cy="18638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FF0000"/>
                </a:solidFill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9900"/>
                </a:solidFill>
                <a:cs typeface="NikoshBAN" pitchFamily="2" charset="0"/>
              </a:rPr>
              <a:t>অজানা কারণে ২ মাসেরও বেশি জ্বর থাকা।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32787" y="4846637"/>
            <a:ext cx="7541259" cy="14348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যাওয়া  ।</a:t>
            </a:r>
            <a:endParaRPr lang="bn-BD" sz="7200" b="1" dirty="0"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20" name="Picture 19" descr="Mens-Health-1-300x1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253" y="1367572"/>
            <a:ext cx="2286000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21" name="Picture 14" descr="AIDS-Epidemic-in-Afri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9184" y="3995495"/>
            <a:ext cx="2299138" cy="2286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301288" y="3301291"/>
            <a:ext cx="7086600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18221" y="3042209"/>
            <a:ext cx="6537959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2" y="6373979"/>
            <a:ext cx="11433657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2" y="-57301"/>
            <a:ext cx="11675668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26D2-7694-4F43-B885-F618DC035917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503" y="4038600"/>
            <a:ext cx="7541259" cy="1828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indent="-274320">
              <a:spcBef>
                <a:spcPct val="20000"/>
              </a:spcBef>
              <a:buFont typeface="Wingdings"/>
              <a:buChar char=""/>
              <a:defRPr/>
            </a:pPr>
            <a:r>
              <a:rPr lang="bn-BD" sz="4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8348" y="1223678"/>
            <a:ext cx="7541259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indent="-274320">
              <a:spcBef>
                <a:spcPct val="20000"/>
              </a:spcBef>
              <a:buFont typeface="Wingdings"/>
              <a:buChar char=""/>
              <a:defRPr/>
            </a:pPr>
            <a:r>
              <a:rPr lang="bn-IN" sz="44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না</a:t>
            </a:r>
            <a:r>
              <a:rPr lang="bn-BD" sz="44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সিকা গ্রন্থি ফুলে যাওয়া ।</a:t>
            </a:r>
            <a:r>
              <a:rPr lang="bn-IN" sz="44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 </a:t>
            </a:r>
            <a:endParaRPr lang="bn-BD" sz="4400" dirty="0">
              <a:ln>
                <a:solidFill>
                  <a:srgbClr val="0066FF"/>
                </a:solidFill>
              </a:ln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17" name="Picture 16" descr="4635853.c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98" y="286882"/>
            <a:ext cx="2039679" cy="2514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8" name="Picture 2" descr="http://www.ngohara.org/images/stories/slideshow/slides/resized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2795" y="3470837"/>
            <a:ext cx="2286000" cy="2514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40983" y="3158904"/>
            <a:ext cx="6740870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4" y="-49315"/>
            <a:ext cx="11558465" cy="1116115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4" y="6128625"/>
            <a:ext cx="11253666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44160" y="3130936"/>
            <a:ext cx="6360505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696698" y="6370636"/>
            <a:ext cx="2844800" cy="365125"/>
          </a:xfrm>
        </p:spPr>
        <p:txBody>
          <a:bodyPr/>
          <a:lstStyle/>
          <a:p>
            <a:fld id="{4D1BBAFE-282F-4744-AB96-B95162AF56EC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990600" y="1905000"/>
            <a:ext cx="10134600" cy="4223625"/>
          </a:xfrm>
          <a:prstGeom prst="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অজানা কারণে ২ মাসেরও বেশি জ্বর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শরীরের ওজন দ্রুত কমে যাওয়া  ।</a:t>
            </a:r>
            <a:endParaRPr lang="bn-BD" sz="6500" b="1" dirty="0">
              <a:solidFill>
                <a:srgbClr val="0099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অনেকদিন শুকনা কাশি থাকা।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b="1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২ মাসেরও বেশি পাতলা পায়খানা হওয়া।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FF0000"/>
                </a:solidFill>
                <a:latin typeface="+mn-lt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9900"/>
                </a:solidFill>
                <a:latin typeface="+mn-lt"/>
                <a:cs typeface="NikoshBAN" pitchFamily="2" charset="0"/>
              </a:rPr>
              <a:t>ছত্রাকজনিত সংক্রমণ দেখা দেওয়া ।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bn-BD" sz="4000" dirty="0"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r>
              <a:rPr lang="bn-IN" sz="40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না</a:t>
            </a:r>
            <a:r>
              <a:rPr lang="bn-BD" sz="40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সিকা গ্রন্থি ফুলে যাওয়া ।</a:t>
            </a:r>
            <a:r>
              <a:rPr lang="bn-IN" sz="4000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latin typeface="+mn-lt"/>
                <a:cs typeface="NikoshBAN" pitchFamily="2" charset="0"/>
              </a:rPr>
              <a:t> </a:t>
            </a:r>
            <a:endParaRPr lang="bn-BD" sz="4000" dirty="0">
              <a:ln>
                <a:solidFill>
                  <a:srgbClr val="0066FF"/>
                </a:solidFill>
              </a:ln>
              <a:solidFill>
                <a:srgbClr val="00990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bn-BD" sz="4000" dirty="0">
              <a:solidFill>
                <a:srgbClr val="FF0000"/>
              </a:solidFill>
              <a:latin typeface="+mn-lt"/>
              <a:cs typeface="NikoshBAN" pitchFamily="2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bn-BD" sz="6500" b="1" dirty="0">
              <a:solidFill>
                <a:srgbClr val="0070C0"/>
              </a:solidFill>
              <a:latin typeface="+mn-lt"/>
              <a:cs typeface="NikoshBAN" pitchFamily="2" charset="0"/>
            </a:endParaRP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sz="3200" b="1" dirty="0">
              <a:solidFill>
                <a:srgbClr val="009900"/>
              </a:solidFill>
              <a:latin typeface="+mn-lt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63" y="838200"/>
            <a:ext cx="11010939" cy="838200"/>
          </a:xfrm>
          <a:prstGeom prst="roundRect">
            <a:avLst>
              <a:gd name="adj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লক্ষণসমূহ  </a:t>
            </a:r>
            <a:endParaRPr lang="en-US" sz="5400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42120" y="3118728"/>
            <a:ext cx="6721477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10776" y="3232833"/>
            <a:ext cx="6766312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373980"/>
            <a:ext cx="11353800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428"/>
            <a:ext cx="11867808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295400" y="990600"/>
            <a:ext cx="99060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09800" y="2971800"/>
            <a:ext cx="8001000" cy="2133600"/>
          </a:xfrm>
          <a:prstGeom prst="verticalScroll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এর লক্ষণ সমূহ বর্ণনা কর</a:t>
            </a:r>
            <a:r>
              <a:rPr lang="bn-BD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8A23-CAB1-4E04-A5F0-922334473B91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52400" y="6278880"/>
            <a:ext cx="4699000" cy="365125"/>
          </a:xfrm>
        </p:spPr>
        <p:txBody>
          <a:bodyPr/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1" descr="1276057302a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" y="609600"/>
            <a:ext cx="4114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syringe-niddle-medical-equip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533400"/>
            <a:ext cx="2819400" cy="2464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SINGLE_BLOOD_BAG_HOL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040" y="3714750"/>
            <a:ext cx="2743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aids-awareness655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3733800"/>
            <a:ext cx="259080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3011269"/>
            <a:ext cx="449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953825" y="3087469"/>
            <a:ext cx="5567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638800" y="5951507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সচেতন করা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1981200" y="-19050"/>
            <a:ext cx="8166100" cy="55245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3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33600" y="376592"/>
            <a:ext cx="7872657" cy="84260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180901" y="2180902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57301"/>
            <a:ext cx="12039599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3979"/>
            <a:ext cx="12192000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12678" y="3095300"/>
            <a:ext cx="6674625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929689" y="4444291"/>
            <a:ext cx="4343401" cy="484021"/>
          </a:xfrm>
          <a:prstGeom prst="rect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1524000" y="1371600"/>
            <a:ext cx="8991600" cy="5029200"/>
          </a:xfrm>
          <a:prstGeom prst="vertic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শিক্ষা দেওয়া।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২।ধর্মীয় অনুশাসন মেনে চলা।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৩।পরীক্ষা করে রক্ত নেওয়া বা দেওয়া।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৪।একই সিরিঞ্জ বার বার ব্যবহার না করা।</a:t>
            </a:r>
            <a:b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অনিয়ন্ত্রিত যৌন সর্ম্পক থেকে বিরত থাকা।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B62E-0DE6-4B0A-8CFA-2ED9DF7F2D67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981200" y="990600"/>
            <a:ext cx="8305800" cy="1524000"/>
          </a:xfrm>
          <a:prstGeom prst="horizont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(৫ মিঃ)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09800" y="2971800"/>
            <a:ext cx="8001000" cy="2133600"/>
          </a:xfrm>
          <a:prstGeom prst="verticalScroll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কর</a:t>
            </a:r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AA5-B9FE-4057-815D-9048C1B4EDC7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3721"/>
            <a:ext cx="9144000" cy="6194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329" y="191070"/>
            <a:ext cx="6421271" cy="6666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2400" y="191070"/>
            <a:ext cx="6312089" cy="66669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48438" y="228600"/>
            <a:ext cx="8619562" cy="654419"/>
            <a:chOff x="255497" y="219640"/>
            <a:chExt cx="9197787" cy="702779"/>
          </a:xfrm>
        </p:grpSpPr>
        <p:grpSp>
          <p:nvGrpSpPr>
            <p:cNvPr id="6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4" name="Group 13"/>
          <p:cNvGrpSpPr/>
          <p:nvPr/>
        </p:nvGrpSpPr>
        <p:grpSpPr>
          <a:xfrm rot="5400000">
            <a:off x="3937562" y="3323741"/>
            <a:ext cx="4303600" cy="236560"/>
            <a:chOff x="186002" y="5771382"/>
            <a:chExt cx="4303600" cy="236560"/>
          </a:xfrm>
        </p:grpSpPr>
        <p:sp>
          <p:nvSpPr>
            <p:cNvPr id="15" name="Flowchart: Predefined Process 14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edefined Process 15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10"/>
          <p:cNvSpPr txBox="1">
            <a:spLocks/>
          </p:cNvSpPr>
          <p:nvPr/>
        </p:nvSpPr>
        <p:spPr>
          <a:xfrm>
            <a:off x="1752600" y="762000"/>
            <a:ext cx="3227882" cy="503830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819400"/>
            <a:ext cx="505527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মোঃ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রওশন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endParaRPr lang="bn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bn-IN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লতিফপুর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একত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 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</a:p>
          <a:p>
            <a:pPr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মির্জাপুর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 ০১৭৪৬-৩২২২৯৯</a:t>
            </a:r>
          </a:p>
          <a:p>
            <a:pPr algn="ctr"/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ই-মেইলঃ-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izdany3777@gmail.com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5601" y="6353261"/>
            <a:ext cx="8619562" cy="654419"/>
            <a:chOff x="255497" y="219640"/>
            <a:chExt cx="9197787" cy="702779"/>
          </a:xfrm>
        </p:grpSpPr>
        <p:grpSp>
          <p:nvGrpSpPr>
            <p:cNvPr id="22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3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29FD-03CB-4D3B-80E0-090FDF93187E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238434"/>
            <a:ext cx="1657166" cy="165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 descr="Screenshot_20200115_151141া্‌ব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838200"/>
            <a:ext cx="4648200" cy="55626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010400" y="2286000"/>
            <a:ext cx="403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algn="ctr">
              <a:defRPr/>
            </a:pPr>
            <a:r>
              <a:rPr lang="bn-BD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BD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ctr">
              <a:defRPr/>
            </a:pPr>
            <a:r>
              <a:rPr lang="bn-BD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  <a:p>
            <a:pPr marL="342900" indent="-342900" algn="ctr">
              <a:defRPr/>
            </a:pPr>
            <a:r>
              <a:rPr lang="bn-BD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bn-BD" sz="3200" b="1" dirty="0">
              <a:ln/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57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57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allAtOnce" rev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224925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272" y="1361907"/>
            <a:ext cx="4695218" cy="3514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34"/>
          <p:cNvGrpSpPr/>
          <p:nvPr/>
        </p:nvGrpSpPr>
        <p:grpSpPr>
          <a:xfrm>
            <a:off x="1752600" y="1371601"/>
            <a:ext cx="6223026" cy="220655"/>
            <a:chOff x="-1625354" y="5771382"/>
            <a:chExt cx="8329084" cy="236560"/>
          </a:xfrm>
          <a:gradFill flip="none" rotWithShape="1">
            <a:gsLst>
              <a:gs pos="3000">
                <a:srgbClr val="FFC000"/>
              </a:gs>
              <a:gs pos="33000">
                <a:srgbClr val="B17852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grpSpPr>
        <p:grpSp>
          <p:nvGrpSpPr>
            <p:cNvPr id="27" name="Group 47"/>
            <p:cNvGrpSpPr/>
            <p:nvPr/>
          </p:nvGrpSpPr>
          <p:grpSpPr>
            <a:xfrm>
              <a:off x="-1625354" y="5771382"/>
              <a:ext cx="6114956" cy="236560"/>
              <a:chOff x="-1625354" y="5771382"/>
              <a:chExt cx="6114956" cy="236560"/>
            </a:xfrm>
            <a:grpFill/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-1625354" y="5771382"/>
                <a:ext cx="3914477" cy="23656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gradFill>
              <a:gsLst>
                <a:gs pos="45000">
                  <a:srgbClr val="FFC000"/>
                </a:gs>
                <a:gs pos="60000">
                  <a:srgbClr val="B17852"/>
                </a:gs>
                <a:gs pos="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lowchart: Predefined Process 35"/>
          <p:cNvSpPr/>
          <p:nvPr/>
        </p:nvSpPr>
        <p:spPr>
          <a:xfrm>
            <a:off x="8005814" y="1356257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 flipH="1">
            <a:off x="2057400" y="4301634"/>
            <a:ext cx="8077200" cy="2556366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“মৃত্যুই এইডসের একমাত্র পরিণতি”- কথাটি ব্যাখ্যা ক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 আনবে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652" y="-57301"/>
            <a:ext cx="6471347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3980"/>
            <a:ext cx="12192000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650778" y="3057200"/>
            <a:ext cx="6598425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107428"/>
            <a:ext cx="61412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86989" y="3186988"/>
            <a:ext cx="6858001" cy="48402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0" y="2365612"/>
            <a:ext cx="4845824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01555" y="2315486"/>
            <a:ext cx="4845824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-57301"/>
            <a:ext cx="4845824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36" y="6373980"/>
            <a:ext cx="4845824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53" y="628732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977754" y="3806928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07428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56901" y="3944141"/>
            <a:ext cx="4845824" cy="4840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57600" y="1371600"/>
            <a:ext cx="5029200" cy="3886200"/>
          </a:xfrm>
          <a:prstGeom prst="roundRec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9FF-917F-464A-99C5-840432FD8622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22069" y="3186990"/>
            <a:ext cx="6858001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89253" y="3118727"/>
            <a:ext cx="6721476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3" y="6373980"/>
            <a:ext cx="11262057" cy="48402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3" y="-107428"/>
            <a:ext cx="11262057" cy="4840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Picture 14" descr="AIDS-Epidemic-in-Afr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523" y="1828800"/>
            <a:ext cx="5573877" cy="34290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5349810"/>
            <a:ext cx="62484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32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যাওয়া  ।</a:t>
            </a:r>
            <a:endParaRPr lang="bn-BD" sz="5400" b="1" dirty="0">
              <a:solidFill>
                <a:srgbClr val="009900"/>
              </a:solidFill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057" y="5373469"/>
            <a:ext cx="5370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3600" b="1" dirty="0">
                <a:solidFill>
                  <a:srgbClr val="009900"/>
                </a:solidFill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অনেকদিন শুকনা কাশি থাকা।</a:t>
            </a:r>
            <a:endParaRPr lang="bn-BD" sz="3600" b="1" dirty="0">
              <a:ln>
                <a:solidFill>
                  <a:srgbClr val="0066FF"/>
                </a:solidFill>
              </a:ln>
              <a:solidFill>
                <a:srgbClr val="009900"/>
              </a:solidFill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799" y="1676400"/>
            <a:ext cx="3942427" cy="3581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1066800" y="838200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ি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ো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ে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চিন্ত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া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কিসের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ইঙ্গিত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বহন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2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ে   </a:t>
            </a:r>
            <a:endParaRPr lang="en-US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945" y="219642"/>
            <a:ext cx="8619562" cy="654417"/>
            <a:chOff x="255497" y="219641"/>
            <a:chExt cx="9197787" cy="702777"/>
          </a:xfrm>
        </p:grpSpPr>
        <p:grpSp>
          <p:nvGrpSpPr>
            <p:cNvPr id="3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710002" y="5687284"/>
            <a:ext cx="8745504" cy="239976"/>
            <a:chOff x="186002" y="5767966"/>
            <a:chExt cx="8745504" cy="239976"/>
          </a:xfrm>
        </p:grpSpPr>
        <p:grpSp>
          <p:nvGrpSpPr>
            <p:cNvPr id="10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3" name="Flowchart: Predefined Process 1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defined Process 1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lowchart: Predefined Process 1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edefined Process 1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7797" y="6033253"/>
            <a:ext cx="8619562" cy="654419"/>
            <a:chOff x="255497" y="219640"/>
            <a:chExt cx="9197787" cy="702779"/>
          </a:xfrm>
        </p:grpSpPr>
        <p:grpSp>
          <p:nvGrpSpPr>
            <p:cNvPr id="16" name="Group 2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29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3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1974376" y="1600200"/>
            <a:ext cx="8229601" cy="317992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আইভি </a:t>
            </a:r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এইডস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364653" y="3133276"/>
            <a:ext cx="6965430" cy="484021"/>
          </a:xfrm>
          <a:prstGeom prst="rect">
            <a:avLst/>
          </a:prstGeom>
        </p:spPr>
      </p:pic>
      <p:pic>
        <p:nvPicPr>
          <p:cNvPr id="30" name="Picture 29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579556" y="3158903"/>
            <a:ext cx="6740868" cy="484021"/>
          </a:xfrm>
          <a:prstGeom prst="rect">
            <a:avLst/>
          </a:prstGeom>
        </p:spPr>
      </p:pic>
      <p:pic>
        <p:nvPicPr>
          <p:cNvPr id="31" name="Picture 30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72" y="-57301"/>
            <a:ext cx="11831927" cy="484021"/>
          </a:xfrm>
          <a:prstGeom prst="rect">
            <a:avLst/>
          </a:prstGeom>
        </p:spPr>
      </p:pic>
      <p:pic>
        <p:nvPicPr>
          <p:cNvPr id="32" name="Picture 31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6373980"/>
            <a:ext cx="11963398" cy="484021"/>
          </a:xfrm>
          <a:prstGeom prst="rect">
            <a:avLst/>
          </a:prstGeom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43458" y="3173580"/>
            <a:ext cx="6884821" cy="484021"/>
          </a:xfrm>
          <a:prstGeom prst="rect">
            <a:avLst/>
          </a:prstGeom>
        </p:spPr>
      </p:pic>
      <p:pic>
        <p:nvPicPr>
          <p:cNvPr id="4" name="Picture 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58440"/>
            <a:ext cx="11887200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2" y="6477000"/>
            <a:ext cx="11932088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58285" y="3210512"/>
            <a:ext cx="6537906" cy="48402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752600"/>
            <a:ext cx="9448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এইডস কী তা বলতে পারবে।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এইডস ছড়ানোর কারণসমূহ উল্লেখ করতে পারবে।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এইডস এর লক্ষণ সমূহ বর্ণনা করতে পারবে।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এইডস প্রতিরোধের উপায়সমূহ ব্যাখ্যা করতে পারবে।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457200"/>
            <a:ext cx="2616422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DB2D-290E-4CE4-B772-0573464AEEF2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19400" y="476848"/>
            <a:ext cx="6096000" cy="79216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itchFamily="2" charset="0"/>
                <a:cs typeface="NikoshBAN" pitchFamily="2" charset="0"/>
              </a:rPr>
              <a:t>HIV(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28700" y="1619848"/>
            <a:ext cx="10363200" cy="272355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H= Human(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I= Immunodeficiency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(রোগ প্রতিরোধ ক্ষমতা হ্রাস)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V= Virus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(জীবানূ)</a:t>
            </a:r>
            <a:endParaRPr lang="en-US" sz="11500" dirty="0"/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0" y="4495800"/>
            <a:ext cx="10401300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তাদের দেহের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404459"/>
            <a:ext cx="11797092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209793"/>
            <a:ext cx="6539343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59877"/>
            <a:ext cx="12025691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186991"/>
            <a:ext cx="6858002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26-25BC-41E7-AF9B-DEEAD701E3ED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30400" y="485262"/>
            <a:ext cx="8229600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AIDS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95400" y="1528802"/>
            <a:ext cx="9829800" cy="502439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A=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Acquired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I 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Immune 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D=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Deficiency 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S=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Syndrome 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72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914400" y="1981200"/>
            <a:ext cx="10287000" cy="2133600"/>
          </a:xfrm>
          <a:prstGeom prst="vertic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473575"/>
            <a:ext cx="9753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অর্জিত অবস্থা যা মানুষের দেহের রোগ প্রতিরোধ ক্ষমতা কমিয়ে দেয়, যার একমাত্র পরিণতি মৃত্যু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6404459"/>
            <a:ext cx="11797092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80318" y="3209793"/>
            <a:ext cx="6539343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8" y="-59877"/>
            <a:ext cx="12025691" cy="484021"/>
          </a:xfrm>
          <a:prstGeom prst="rect">
            <a:avLst/>
          </a:prstGeom>
        </p:spPr>
      </p:pic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62692" y="3186991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5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 descr="Photo: Heroin addict shooting up"/>
          <p:cNvPicPr/>
          <p:nvPr/>
        </p:nvPicPr>
        <p:blipFill>
          <a:blip r:embed="rId2"/>
          <a:srcRect l="23529"/>
          <a:stretch>
            <a:fillRect/>
          </a:stretch>
        </p:blipFill>
        <p:spPr bwMode="auto">
          <a:xfrm>
            <a:off x="7924800" y="4038600"/>
            <a:ext cx="2514600" cy="167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18" name="Picture 1" descr="Small Bab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600203"/>
            <a:ext cx="2667000" cy="1651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2" descr="aids_patient_54421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3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9" descr="C:\Documents and Settings\ggg\Desktop\hi\DSC01548.JPG"/>
          <p:cNvPicPr>
            <a:picLocks noChangeAspect="1" noChangeArrowheads="1"/>
          </p:cNvPicPr>
          <p:nvPr/>
        </p:nvPicPr>
        <p:blipFill>
          <a:blip r:embed="rId5" cstate="print"/>
          <a:srcRect l="22261" t="14925" r="51594" b="14925"/>
          <a:stretch>
            <a:fillRect/>
          </a:stretch>
        </p:blipFill>
        <p:spPr bwMode="auto">
          <a:xfrm>
            <a:off x="4800600" y="1676403"/>
            <a:ext cx="2438400" cy="13716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Freeform 20"/>
          <p:cNvSpPr/>
          <p:nvPr/>
        </p:nvSpPr>
        <p:spPr>
          <a:xfrm rot="20656538">
            <a:off x="6248400" y="2514603"/>
            <a:ext cx="2874818" cy="457200"/>
          </a:xfrm>
          <a:custGeom>
            <a:avLst/>
            <a:gdLst>
              <a:gd name="connsiteX0" fmla="*/ 113145 w 2874818"/>
              <a:gd name="connsiteY0" fmla="*/ 57727 h 314036"/>
              <a:gd name="connsiteX1" fmla="*/ 778163 w 2874818"/>
              <a:gd name="connsiteY1" fmla="*/ 293254 h 314036"/>
              <a:gd name="connsiteX2" fmla="*/ 2593109 w 2874818"/>
              <a:gd name="connsiteY2" fmla="*/ 182418 h 314036"/>
              <a:gd name="connsiteX3" fmla="*/ 2468418 w 2874818"/>
              <a:gd name="connsiteY3" fmla="*/ 71582 h 314036"/>
              <a:gd name="connsiteX4" fmla="*/ 1997363 w 2874818"/>
              <a:gd name="connsiteY4" fmla="*/ 154709 h 314036"/>
              <a:gd name="connsiteX5" fmla="*/ 1415472 w 2874818"/>
              <a:gd name="connsiteY5" fmla="*/ 154709 h 314036"/>
              <a:gd name="connsiteX6" fmla="*/ 1013690 w 2874818"/>
              <a:gd name="connsiteY6" fmla="*/ 210127 h 314036"/>
              <a:gd name="connsiteX7" fmla="*/ 431800 w 2874818"/>
              <a:gd name="connsiteY7" fmla="*/ 168563 h 314036"/>
              <a:gd name="connsiteX8" fmla="*/ 293254 w 2874818"/>
              <a:gd name="connsiteY8" fmla="*/ 99291 h 314036"/>
              <a:gd name="connsiteX9" fmla="*/ 210127 w 2874818"/>
              <a:gd name="connsiteY9" fmla="*/ 43873 h 314036"/>
              <a:gd name="connsiteX10" fmla="*/ 99290 w 2874818"/>
              <a:gd name="connsiteY10" fmla="*/ 2309 h 314036"/>
              <a:gd name="connsiteX11" fmla="*/ 113145 w 2874818"/>
              <a:gd name="connsiteY11" fmla="*/ 57727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4818" h="314036">
                <a:moveTo>
                  <a:pt x="113145" y="57727"/>
                </a:moveTo>
                <a:cubicBezTo>
                  <a:pt x="226290" y="106218"/>
                  <a:pt x="364836" y="272472"/>
                  <a:pt x="778163" y="293254"/>
                </a:cubicBezTo>
                <a:cubicBezTo>
                  <a:pt x="1191490" y="314036"/>
                  <a:pt x="2311400" y="219363"/>
                  <a:pt x="2593109" y="182418"/>
                </a:cubicBezTo>
                <a:cubicBezTo>
                  <a:pt x="2874818" y="145473"/>
                  <a:pt x="2567709" y="76200"/>
                  <a:pt x="2468418" y="71582"/>
                </a:cubicBezTo>
                <a:cubicBezTo>
                  <a:pt x="2369127" y="66964"/>
                  <a:pt x="2172854" y="140855"/>
                  <a:pt x="1997363" y="154709"/>
                </a:cubicBezTo>
                <a:cubicBezTo>
                  <a:pt x="1821872" y="168563"/>
                  <a:pt x="1579417" y="145473"/>
                  <a:pt x="1415472" y="154709"/>
                </a:cubicBezTo>
                <a:cubicBezTo>
                  <a:pt x="1251527" y="163945"/>
                  <a:pt x="1177635" y="207818"/>
                  <a:pt x="1013690" y="210127"/>
                </a:cubicBezTo>
                <a:cubicBezTo>
                  <a:pt x="849745" y="212436"/>
                  <a:pt x="551873" y="187036"/>
                  <a:pt x="431800" y="168563"/>
                </a:cubicBezTo>
                <a:cubicBezTo>
                  <a:pt x="311727" y="150090"/>
                  <a:pt x="330200" y="120073"/>
                  <a:pt x="293254" y="99291"/>
                </a:cubicBezTo>
                <a:cubicBezTo>
                  <a:pt x="256309" y="78509"/>
                  <a:pt x="242454" y="60037"/>
                  <a:pt x="210127" y="43873"/>
                </a:cubicBezTo>
                <a:cubicBezTo>
                  <a:pt x="177800" y="27709"/>
                  <a:pt x="117763" y="0"/>
                  <a:pt x="99290" y="2309"/>
                </a:cubicBezTo>
                <a:cubicBezTo>
                  <a:pt x="80817" y="4618"/>
                  <a:pt x="0" y="9236"/>
                  <a:pt x="113145" y="577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38419" y="1697260"/>
            <a:ext cx="2200563" cy="1039091"/>
          </a:xfrm>
          <a:custGeom>
            <a:avLst/>
            <a:gdLst>
              <a:gd name="connsiteX0" fmla="*/ 64654 w 2200563"/>
              <a:gd name="connsiteY0" fmla="*/ 955964 h 1039091"/>
              <a:gd name="connsiteX1" fmla="*/ 494145 w 2200563"/>
              <a:gd name="connsiteY1" fmla="*/ 512618 h 1039091"/>
              <a:gd name="connsiteX2" fmla="*/ 688109 w 2200563"/>
              <a:gd name="connsiteY2" fmla="*/ 290946 h 1039091"/>
              <a:gd name="connsiteX3" fmla="*/ 1145309 w 2200563"/>
              <a:gd name="connsiteY3" fmla="*/ 96982 h 1039091"/>
              <a:gd name="connsiteX4" fmla="*/ 1463963 w 2200563"/>
              <a:gd name="connsiteY4" fmla="*/ 69273 h 1039091"/>
              <a:gd name="connsiteX5" fmla="*/ 1810327 w 2200563"/>
              <a:gd name="connsiteY5" fmla="*/ 55418 h 1039091"/>
              <a:gd name="connsiteX6" fmla="*/ 2045854 w 2200563"/>
              <a:gd name="connsiteY6" fmla="*/ 0 h 1039091"/>
              <a:gd name="connsiteX7" fmla="*/ 2115127 w 2200563"/>
              <a:gd name="connsiteY7" fmla="*/ 55418 h 1039091"/>
              <a:gd name="connsiteX8" fmla="*/ 2170545 w 2200563"/>
              <a:gd name="connsiteY8" fmla="*/ 124691 h 1039091"/>
              <a:gd name="connsiteX9" fmla="*/ 1935018 w 2200563"/>
              <a:gd name="connsiteY9" fmla="*/ 138546 h 1039091"/>
              <a:gd name="connsiteX10" fmla="*/ 1657927 w 2200563"/>
              <a:gd name="connsiteY10" fmla="*/ 138546 h 1039091"/>
              <a:gd name="connsiteX11" fmla="*/ 1089890 w 2200563"/>
              <a:gd name="connsiteY11" fmla="*/ 207818 h 1039091"/>
              <a:gd name="connsiteX12" fmla="*/ 715818 w 2200563"/>
              <a:gd name="connsiteY12" fmla="*/ 387927 h 1039091"/>
              <a:gd name="connsiteX13" fmla="*/ 189345 w 2200563"/>
              <a:gd name="connsiteY13" fmla="*/ 914400 h 1039091"/>
              <a:gd name="connsiteX14" fmla="*/ 106218 w 2200563"/>
              <a:gd name="connsiteY14" fmla="*/ 1011382 h 1039091"/>
              <a:gd name="connsiteX15" fmla="*/ 64654 w 2200563"/>
              <a:gd name="connsiteY15" fmla="*/ 955964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0563" h="1039091">
                <a:moveTo>
                  <a:pt x="64654" y="955964"/>
                </a:moveTo>
                <a:cubicBezTo>
                  <a:pt x="129309" y="872837"/>
                  <a:pt x="390236" y="623454"/>
                  <a:pt x="494145" y="512618"/>
                </a:cubicBezTo>
                <a:cubicBezTo>
                  <a:pt x="598054" y="401782"/>
                  <a:pt x="579582" y="360219"/>
                  <a:pt x="688109" y="290946"/>
                </a:cubicBezTo>
                <a:cubicBezTo>
                  <a:pt x="796636" y="221673"/>
                  <a:pt x="1016000" y="133928"/>
                  <a:pt x="1145309" y="96982"/>
                </a:cubicBezTo>
                <a:cubicBezTo>
                  <a:pt x="1274618" y="60037"/>
                  <a:pt x="1353127" y="76200"/>
                  <a:pt x="1463963" y="69273"/>
                </a:cubicBezTo>
                <a:cubicBezTo>
                  <a:pt x="1574799" y="62346"/>
                  <a:pt x="1713345" y="66963"/>
                  <a:pt x="1810327" y="55418"/>
                </a:cubicBezTo>
                <a:cubicBezTo>
                  <a:pt x="1907309" y="43873"/>
                  <a:pt x="1995054" y="0"/>
                  <a:pt x="2045854" y="0"/>
                </a:cubicBezTo>
                <a:cubicBezTo>
                  <a:pt x="2096654" y="0"/>
                  <a:pt x="2094345" y="34636"/>
                  <a:pt x="2115127" y="55418"/>
                </a:cubicBezTo>
                <a:cubicBezTo>
                  <a:pt x="2135909" y="76200"/>
                  <a:pt x="2200563" y="110836"/>
                  <a:pt x="2170545" y="124691"/>
                </a:cubicBezTo>
                <a:cubicBezTo>
                  <a:pt x="2140527" y="138546"/>
                  <a:pt x="2020454" y="136237"/>
                  <a:pt x="1935018" y="138546"/>
                </a:cubicBezTo>
                <a:cubicBezTo>
                  <a:pt x="1849582" y="140855"/>
                  <a:pt x="1798782" y="127001"/>
                  <a:pt x="1657927" y="138546"/>
                </a:cubicBezTo>
                <a:cubicBezTo>
                  <a:pt x="1517072" y="150091"/>
                  <a:pt x="1246908" y="166255"/>
                  <a:pt x="1089890" y="207818"/>
                </a:cubicBezTo>
                <a:cubicBezTo>
                  <a:pt x="932872" y="249381"/>
                  <a:pt x="865909" y="270163"/>
                  <a:pt x="715818" y="387927"/>
                </a:cubicBezTo>
                <a:cubicBezTo>
                  <a:pt x="565727" y="505691"/>
                  <a:pt x="290945" y="810491"/>
                  <a:pt x="189345" y="914400"/>
                </a:cubicBezTo>
                <a:cubicBezTo>
                  <a:pt x="87745" y="1018309"/>
                  <a:pt x="129309" y="1011382"/>
                  <a:pt x="106218" y="1011382"/>
                </a:cubicBezTo>
                <a:cubicBezTo>
                  <a:pt x="83127" y="1011382"/>
                  <a:pt x="0" y="1039091"/>
                  <a:pt x="64654" y="9559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" descr="Heorin addict in Cambodia (Paula Bronstein, Getty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114800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untitled s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038600"/>
            <a:ext cx="2743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ight Arrow 24"/>
          <p:cNvSpPr/>
          <p:nvPr/>
        </p:nvSpPr>
        <p:spPr>
          <a:xfrm>
            <a:off x="4343400" y="47244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315200" y="45720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17961" y="304800"/>
            <a:ext cx="81534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এইডস ছড়ানোর কারণ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900" y="3200400"/>
            <a:ext cx="112771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রক্ত/অনিরাপদ রক্তের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320" y="5715000"/>
            <a:ext cx="1140268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 সূঁচ বা সিরিঞ্জ /অনিরাপদ সূঁচ বা সিরিঞ্জ মাধ্যমে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08" y="6311936"/>
            <a:ext cx="11797092" cy="484021"/>
          </a:xfrm>
          <a:prstGeom prst="rect">
            <a:avLst/>
          </a:prstGeom>
        </p:spPr>
      </p:pic>
      <p:pic>
        <p:nvPicPr>
          <p:cNvPr id="31" name="Picture 30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680318" y="3117270"/>
            <a:ext cx="6539343" cy="484021"/>
          </a:xfrm>
          <a:prstGeom prst="rect">
            <a:avLst/>
          </a:prstGeom>
        </p:spPr>
      </p:pic>
      <p:pic>
        <p:nvPicPr>
          <p:cNvPr id="32" name="Picture 31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08" y="-152400"/>
            <a:ext cx="12025691" cy="484021"/>
          </a:xfrm>
          <a:prstGeom prst="rect">
            <a:avLst/>
          </a:prstGeom>
        </p:spPr>
      </p:pic>
      <p:pic>
        <p:nvPicPr>
          <p:cNvPr id="33" name="Picture 32" descr="flowerruler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262692" y="3094468"/>
            <a:ext cx="6858002" cy="4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8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976</TotalTime>
  <Words>461</Words>
  <Application>Microsoft Office PowerPoint</Application>
  <PresentationFormat>Custom</PresentationFormat>
  <Paragraphs>117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SAMSUL</dc:creator>
  <cp:lastModifiedBy>MY PC</cp:lastModifiedBy>
  <cp:revision>130</cp:revision>
  <dcterms:created xsi:type="dcterms:W3CDTF">2006-08-16T00:00:00Z</dcterms:created>
  <dcterms:modified xsi:type="dcterms:W3CDTF">2020-11-20T10:51:24Z</dcterms:modified>
</cp:coreProperties>
</file>