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63" r:id="rId4"/>
    <p:sldId id="266" r:id="rId5"/>
    <p:sldId id="269" r:id="rId6"/>
    <p:sldId id="283" r:id="rId7"/>
    <p:sldId id="273" r:id="rId8"/>
    <p:sldId id="274" r:id="rId9"/>
    <p:sldId id="275" r:id="rId10"/>
    <p:sldId id="276" r:id="rId11"/>
    <p:sldId id="277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8742-B9FF-4D1C-9FCF-C1D7674D569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6EC-CC8F-4B73-9C2B-E6601CCD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8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8742-B9FF-4D1C-9FCF-C1D7674D569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6EC-CC8F-4B73-9C2B-E6601CCD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5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8742-B9FF-4D1C-9FCF-C1D7674D569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6EC-CC8F-4B73-9C2B-E6601CCD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8742-B9FF-4D1C-9FCF-C1D7674D569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6EC-CC8F-4B73-9C2B-E6601CCD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8742-B9FF-4D1C-9FCF-C1D7674D569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6EC-CC8F-4B73-9C2B-E6601CCD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2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8742-B9FF-4D1C-9FCF-C1D7674D569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6EC-CC8F-4B73-9C2B-E6601CCD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1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8742-B9FF-4D1C-9FCF-C1D7674D569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6EC-CC8F-4B73-9C2B-E6601CCD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7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8742-B9FF-4D1C-9FCF-C1D7674D569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6EC-CC8F-4B73-9C2B-E6601CCD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0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8742-B9FF-4D1C-9FCF-C1D7674D569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6EC-CC8F-4B73-9C2B-E6601CCD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8742-B9FF-4D1C-9FCF-C1D7674D569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6EC-CC8F-4B73-9C2B-E6601CCD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8742-B9FF-4D1C-9FCF-C1D7674D569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6EC-CC8F-4B73-9C2B-E6601CCD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5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8742-B9FF-4D1C-9FCF-C1D7674D569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C6EC-CC8F-4B73-9C2B-E6601CCD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24998" y="2673631"/>
            <a:ext cx="47420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9600" b="1" i="1" cap="none" spc="0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06" y="0"/>
            <a:ext cx="6018424" cy="45461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7918" y="5028160"/>
            <a:ext cx="12044082" cy="111068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Greeks 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thought the pearls as a sign of wealth and social position. The beauty of pearls was associated with love and marriage.</a:t>
            </a:r>
            <a:endParaRPr lang="en-US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475785"/>
            <a:ext cx="12044082" cy="183069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In ancient Rome,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pearls were considered the greatest sign of wealth and social status. At that time the young women of noble families loved to wear beautiful pearl necklaces.  </a:t>
            </a:r>
            <a:endParaRPr lang="en-US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73" y="716687"/>
            <a:ext cx="8210550" cy="5476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043" y="2993459"/>
            <a:ext cx="56156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  <a:endParaRPr lang="en-US" sz="8000" b="1" cap="none" spc="0" dirty="0">
              <a:ln w="0"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8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" y="0"/>
            <a:ext cx="106211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1010" y="3530991"/>
            <a:ext cx="68368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LAUDOBE BADAMTALA HIGH SCHOOL </a:t>
            </a:r>
          </a:p>
        </p:txBody>
      </p:sp>
    </p:spTree>
    <p:extLst>
      <p:ext uri="{BB962C8B-B14F-4D97-AF65-F5344CB8AC3E}">
        <p14:creationId xmlns:p14="http://schemas.microsoft.com/office/powerpoint/2010/main" val="20110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0871" y="947175"/>
            <a:ext cx="4145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b="1" kern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witzerlandNarrow" panose="020B7200000000000000" pitchFamily="34" charset="0"/>
                <a:cs typeface="Times New Roman" panose="02020603050405020304" pitchFamily="18" charset="0"/>
              </a:rPr>
              <a:t>Learning </a:t>
            </a:r>
            <a:r>
              <a:rPr lang="en-US" sz="4000" b="1" kern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witzerlandNarrow" panose="020B7200000000000000" pitchFamily="34" charset="0"/>
                <a:cs typeface="Times New Roman" panose="02020603050405020304" pitchFamily="18" charset="0"/>
              </a:rPr>
              <a:t>Outcomes</a:t>
            </a:r>
            <a:endParaRPr lang="en-US" sz="4000" b="1" kern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witzerlandNarrow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076" y="2263066"/>
            <a:ext cx="9391414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witzerlandCondLight" panose="020B7200000000000000" pitchFamily="34" charset="0"/>
                <a:cs typeface="Times New Roman" panose="02020603050405020304" pitchFamily="18" charset="0"/>
              </a:rPr>
              <a:t>After this lesson the students will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witzerlandCondLight" panose="020B7200000000000000" pitchFamily="34" charset="0"/>
                <a:cs typeface="Times New Roman" panose="02020603050405020304" pitchFamily="18" charset="0"/>
              </a:rPr>
              <a:t> be able</a:t>
            </a:r>
            <a:r>
              <a:rPr lang="en-US" sz="3600" b="1" kern="0" dirty="0">
                <a:solidFill>
                  <a:srgbClr val="00B0F0"/>
                </a:solidFill>
                <a:latin typeface="SwitzerlandCondLigh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smtClean="0">
                <a:solidFill>
                  <a:srgbClr val="00B0F0"/>
                </a:solidFill>
                <a:latin typeface="SwitzerlandCondLight" panose="020B7200000000000000" pitchFamily="34" charset="0"/>
                <a:cs typeface="Times New Roman" panose="02020603050405020304" pitchFamily="18" charset="0"/>
              </a:rPr>
              <a:t>to-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witzerlandCondLight" panose="020B72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witzerlandCondLight" panose="020B72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b="1" i="1" kern="0" noProof="0" dirty="0">
                <a:solidFill>
                  <a:srgbClr val="00B0F0"/>
                </a:solidFill>
                <a:latin typeface="SwitzerlandCondLight" panose="020B72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i="1" kern="0" dirty="0" smtClean="0">
                <a:solidFill>
                  <a:srgbClr val="00B0F0"/>
                </a:solidFill>
                <a:latin typeface="SwitzerlandCondLight" panose="020B7200000000000000" pitchFamily="34" charset="0"/>
                <a:cs typeface="Times New Roman" panose="02020603050405020304" pitchFamily="18" charset="0"/>
              </a:rPr>
              <a:t>. read and enjoy text through silent reading.</a:t>
            </a:r>
            <a:endParaRPr lang="en-US" sz="3200" b="1" i="1" kern="0" dirty="0">
              <a:solidFill>
                <a:srgbClr val="00B0F0"/>
              </a:solidFill>
              <a:latin typeface="SwitzerlandCondLight" panose="020B72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witzerlandCondLight" panose="020B7200000000000000" pitchFamily="34" charset="0"/>
                <a:cs typeface="Times New Roman" panose="02020603050405020304" pitchFamily="18" charset="0"/>
              </a:rPr>
              <a:t>        2. </a:t>
            </a:r>
            <a:r>
              <a:rPr lang="en-US" sz="3200" b="1" i="1" kern="0" dirty="0" smtClean="0">
                <a:solidFill>
                  <a:srgbClr val="00B0F0"/>
                </a:solidFill>
                <a:latin typeface="SwitzerlandCondLight" panose="020B7200000000000000" pitchFamily="34" charset="0"/>
                <a:cs typeface="Times New Roman" panose="02020603050405020304" pitchFamily="18" charset="0"/>
              </a:rPr>
              <a:t>infer meaning from the text.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witzerlandCondLight" panose="020B7200000000000000" pitchFamily="34" charset="0"/>
                <a:cs typeface="Times New Roman" panose="02020603050405020304" pitchFamily="18" charset="0"/>
              </a:rPr>
              <a:t> </a:t>
            </a:r>
            <a:endParaRPr lang="en-US" sz="3200" b="1" i="1" kern="0" dirty="0" smtClean="0">
              <a:solidFill>
                <a:srgbClr val="00B0F0"/>
              </a:solidFill>
              <a:latin typeface="SwitzerlandCondLight" panose="020B72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i="1" kern="0" dirty="0">
                <a:solidFill>
                  <a:srgbClr val="00B0F0"/>
                </a:solidFill>
                <a:latin typeface="SwitzerlandCondLigh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smtClean="0">
                <a:solidFill>
                  <a:srgbClr val="00B0F0"/>
                </a:solidFill>
                <a:latin typeface="SwitzerlandCondLight" panose="020B7200000000000000" pitchFamily="34" charset="0"/>
                <a:cs typeface="Times New Roman" panose="02020603050405020304" pitchFamily="18" charset="0"/>
              </a:rPr>
              <a:t>       3. mention some information.</a:t>
            </a:r>
          </a:p>
          <a:p>
            <a:pPr>
              <a:defRPr/>
            </a:pPr>
            <a:r>
              <a:rPr lang="en-US" sz="3200" b="1" i="1" kern="0" dirty="0">
                <a:solidFill>
                  <a:srgbClr val="00B0F0"/>
                </a:solidFill>
                <a:latin typeface="SwitzerlandCondLight" panose="020B72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i="1" kern="0" dirty="0" smtClean="0">
                <a:solidFill>
                  <a:srgbClr val="00B0F0"/>
                </a:solidFill>
                <a:latin typeface="SwitzerlandCondLight" panose="020B7200000000000000" pitchFamily="34" charset="0"/>
                <a:cs typeface="Times New Roman" panose="02020603050405020304" pitchFamily="18" charset="0"/>
              </a:rPr>
              <a:t>      4. </a:t>
            </a:r>
            <a:r>
              <a:rPr lang="en-US" sz="3200" b="1" i="1" kern="0" dirty="0">
                <a:solidFill>
                  <a:srgbClr val="00B0F0"/>
                </a:solidFill>
                <a:latin typeface="SwitzerlandCondLight" panose="020B7200000000000000" pitchFamily="34" charset="0"/>
                <a:cs typeface="Times New Roman" panose="02020603050405020304" pitchFamily="18" charset="0"/>
              </a:rPr>
              <a:t>ask and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17934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030974"/>
            <a:ext cx="8077200" cy="5232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Meaning: Olden, Primeval, Age-old, Earliest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38051"/>
            <a:ext cx="8077200" cy="5232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9887"/>
          <a:stretch/>
        </p:blipFill>
        <p:spPr>
          <a:xfrm>
            <a:off x="2057401" y="1932638"/>
            <a:ext cx="8077200" cy="385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0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030974"/>
            <a:ext cx="8077200" cy="5232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Meaning: Supreme, Unmatched, Incomparable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38051"/>
            <a:ext cx="8077200" cy="5232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Unparalleled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5" r="841" b="17429"/>
          <a:stretch/>
        </p:blipFill>
        <p:spPr>
          <a:xfrm>
            <a:off x="2057400" y="2054244"/>
            <a:ext cx="8077200" cy="38131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736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" y="323557"/>
            <a:ext cx="4585773" cy="621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111222" y="2967335"/>
            <a:ext cx="5724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chnical" panose="020B7200000000000000" pitchFamily="34" charset="0"/>
                <a:cs typeface="Times New Roman" panose="02020603050405020304" pitchFamily="18" charset="0"/>
              </a:rPr>
              <a:t>Let’s read the text.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chnic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0172" y="2892552"/>
            <a:ext cx="9927772" cy="220008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Thousands of years ago, the first pearl was probably discovered while human beings were searching for food at the sea shore. Throughout 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history, 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pearl with its shine has been one of the most highly valued gems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t="16571" r="8828" b="7020"/>
          <a:stretch/>
        </p:blipFill>
        <p:spPr>
          <a:xfrm>
            <a:off x="5136270" y="166625"/>
            <a:ext cx="1716259" cy="1737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02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18" y="3112723"/>
            <a:ext cx="12044082" cy="88267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Pearls have been mentioned many times in religious texts and mythologies from the earliest times.</a:t>
            </a:r>
            <a:endParaRPr lang="en-US" sz="24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645" y="5194551"/>
            <a:ext cx="12044082" cy="1444306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ancient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Egyptians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valued pearls so much that they were buried with them. It is said that,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famous queen of Egypt Cleopatra would dissolve a pearl in a glass and drink it as a sign of love and respect for the entire 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nation.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74" y="341643"/>
            <a:ext cx="3104725" cy="4069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oup 10"/>
          <p:cNvGrpSpPr/>
          <p:nvPr/>
        </p:nvGrpSpPr>
        <p:grpSpPr>
          <a:xfrm>
            <a:off x="6943053" y="341643"/>
            <a:ext cx="3104725" cy="4069136"/>
            <a:chOff x="2603677" y="1156775"/>
            <a:chExt cx="3987186" cy="479352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6000"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1" t="2721" r="19890"/>
            <a:stretch/>
          </p:blipFill>
          <p:spPr>
            <a:xfrm>
              <a:off x="2603677" y="1156775"/>
              <a:ext cx="3987186" cy="47935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1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0" t="14221" r="15776" b="14445"/>
            <a:stretch/>
          </p:blipFill>
          <p:spPr>
            <a:xfrm>
              <a:off x="4281137" y="4114800"/>
              <a:ext cx="590943" cy="7667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0396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237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SwitzerlandCondLight</vt:lpstr>
      <vt:lpstr>SwitzerlandNarrow</vt:lpstr>
      <vt:lpstr>Technical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RAJAN</dc:creator>
  <cp:lastModifiedBy>PRITOM</cp:lastModifiedBy>
  <cp:revision>32</cp:revision>
  <dcterms:created xsi:type="dcterms:W3CDTF">2020-09-12T08:21:51Z</dcterms:created>
  <dcterms:modified xsi:type="dcterms:W3CDTF">2020-11-20T16:49:13Z</dcterms:modified>
</cp:coreProperties>
</file>