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69" d="100"/>
          <a:sy n="69"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A94CD-921A-4A03-B356-157E70904ACE}" type="datetimeFigureOut">
              <a:rPr lang="en-US" smtClean="0"/>
              <a:pPr/>
              <a:t>10/27/2020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9DF96-43D4-49DE-A790-088000B67D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3FE2A-2F60-41E4-A8EA-5F73F8929F1E}"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F47AB-E077-40E5-91BC-A8A5B65375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3FE2A-2F60-41E4-A8EA-5F73F8929F1E}" type="datetimeFigureOut">
              <a:rPr lang="en-US" smtClean="0"/>
              <a:pPr/>
              <a:t>10/27/2020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F47AB-E077-40E5-91BC-A8A5B65375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hakhawath747@gamil.com"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a:solidFill>
            <a:srgbClr val="00B050"/>
          </a:solidFill>
          <a:ln>
            <a:solidFill>
              <a:srgbClr val="FF0000"/>
            </a:solidFill>
          </a:ln>
        </p:spPr>
        <p:txBody>
          <a:bodyPr/>
          <a:lstStyle/>
          <a:p>
            <a:r>
              <a:rPr lang="bn-IN" dirty="0" smtClean="0"/>
              <a:t>আজকের ক্লাসে সবাইকে </a:t>
            </a:r>
            <a:endParaRPr lang="en-US" dirty="0"/>
          </a:p>
        </p:txBody>
      </p:sp>
      <p:sp>
        <p:nvSpPr>
          <p:cNvPr id="9" name="Rectangle 8"/>
          <p:cNvSpPr/>
          <p:nvPr/>
        </p:nvSpPr>
        <p:spPr>
          <a:xfrm>
            <a:off x="0" y="1447800"/>
            <a:ext cx="91440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3810000"/>
            <a:ext cx="5334000" cy="3048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rot="16200000" flipH="1">
            <a:off x="4862486" y="1966885"/>
            <a:ext cx="4800599" cy="3762429"/>
          </a:xfrm>
          <a:prstGeom prst="rect">
            <a:avLst/>
          </a:prstGeom>
          <a:noFill/>
        </p:spPr>
      </p:pic>
      <p:pic>
        <p:nvPicPr>
          <p:cNvPr id="3" name="Picture 4" descr="C:\Users\sagor khan\Downloads\a244.jpg"/>
          <p:cNvPicPr>
            <a:picLocks noChangeAspect="1" noChangeArrowheads="1"/>
          </p:cNvPicPr>
          <p:nvPr/>
        </p:nvPicPr>
        <p:blipFill>
          <a:blip r:embed="rId3"/>
          <a:srcRect/>
          <a:stretch>
            <a:fillRect/>
          </a:stretch>
        </p:blipFill>
        <p:spPr bwMode="auto">
          <a:xfrm>
            <a:off x="0" y="1676400"/>
            <a:ext cx="2200275" cy="207645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1029" name="Picture 5" descr="C:\Users\sagor khan\Downloads\a244.jpg"/>
          <p:cNvPicPr>
            <a:picLocks noChangeAspect="1" noChangeArrowheads="1"/>
          </p:cNvPicPr>
          <p:nvPr/>
        </p:nvPicPr>
        <p:blipFill>
          <a:blip r:embed="rId3"/>
          <a:srcRect/>
          <a:stretch>
            <a:fillRect/>
          </a:stretch>
        </p:blipFill>
        <p:spPr bwMode="auto">
          <a:xfrm>
            <a:off x="2209800" y="2209800"/>
            <a:ext cx="2200275" cy="207645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1030" name="Picture 6" descr="C:\Users\sagor khan\Downloads\a244.jpg"/>
          <p:cNvPicPr>
            <a:picLocks noChangeAspect="1" noChangeArrowheads="1"/>
          </p:cNvPicPr>
          <p:nvPr/>
        </p:nvPicPr>
        <p:blipFill>
          <a:blip r:embed="rId3"/>
          <a:srcRect/>
          <a:stretch>
            <a:fillRect/>
          </a:stretch>
        </p:blipFill>
        <p:spPr bwMode="auto">
          <a:xfrm>
            <a:off x="4495800" y="2819400"/>
            <a:ext cx="2200275" cy="207645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1031" name="Picture 7" descr="C:\Users\sagor khan\Downloads\a244.jpg"/>
          <p:cNvPicPr>
            <a:picLocks noChangeAspect="1" noChangeArrowheads="1"/>
          </p:cNvPicPr>
          <p:nvPr/>
        </p:nvPicPr>
        <p:blipFill>
          <a:blip r:embed="rId3"/>
          <a:srcRect/>
          <a:stretch>
            <a:fillRect/>
          </a:stretch>
        </p:blipFill>
        <p:spPr bwMode="auto">
          <a:xfrm>
            <a:off x="6248400" y="4648200"/>
            <a:ext cx="2200275" cy="207645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16" name="TextBox 15"/>
          <p:cNvSpPr txBox="1"/>
          <p:nvPr/>
        </p:nvSpPr>
        <p:spPr>
          <a:xfrm>
            <a:off x="533400" y="1905000"/>
            <a:ext cx="1219200" cy="830997"/>
          </a:xfrm>
          <a:prstGeom prst="rect">
            <a:avLst/>
          </a:prstGeom>
          <a:noFill/>
        </p:spPr>
        <p:txBody>
          <a:bodyPr wrap="square" rtlCol="0">
            <a:spAutoFit/>
          </a:bodyPr>
          <a:lstStyle/>
          <a:p>
            <a:r>
              <a:rPr lang="bn-IN" sz="4800" dirty="0" smtClean="0">
                <a:solidFill>
                  <a:srgbClr val="00B050"/>
                </a:solidFill>
              </a:rPr>
              <a:t>স্বা</a:t>
            </a:r>
            <a:endParaRPr lang="en-US" sz="4800" dirty="0">
              <a:solidFill>
                <a:srgbClr val="00B050"/>
              </a:solidFill>
            </a:endParaRPr>
          </a:p>
        </p:txBody>
      </p:sp>
      <p:sp>
        <p:nvSpPr>
          <p:cNvPr id="17" name="TextBox 16"/>
          <p:cNvSpPr txBox="1"/>
          <p:nvPr/>
        </p:nvSpPr>
        <p:spPr>
          <a:xfrm>
            <a:off x="2743200" y="2514600"/>
            <a:ext cx="1447800" cy="830997"/>
          </a:xfrm>
          <a:prstGeom prst="rect">
            <a:avLst/>
          </a:prstGeom>
          <a:noFill/>
        </p:spPr>
        <p:txBody>
          <a:bodyPr wrap="square" rtlCol="0">
            <a:spAutoFit/>
          </a:bodyPr>
          <a:lstStyle/>
          <a:p>
            <a:r>
              <a:rPr lang="bn-IN" sz="4800" dirty="0" smtClean="0">
                <a:solidFill>
                  <a:srgbClr val="00B050"/>
                </a:solidFill>
              </a:rPr>
              <a:t>গ </a:t>
            </a:r>
            <a:endParaRPr lang="en-US" sz="4800" dirty="0">
              <a:solidFill>
                <a:srgbClr val="00B050"/>
              </a:solidFill>
            </a:endParaRPr>
          </a:p>
        </p:txBody>
      </p:sp>
      <p:sp>
        <p:nvSpPr>
          <p:cNvPr id="18" name="TextBox 17"/>
          <p:cNvSpPr txBox="1"/>
          <p:nvPr/>
        </p:nvSpPr>
        <p:spPr>
          <a:xfrm>
            <a:off x="5105400" y="3124200"/>
            <a:ext cx="1371600" cy="830997"/>
          </a:xfrm>
          <a:prstGeom prst="rect">
            <a:avLst/>
          </a:prstGeom>
          <a:noFill/>
        </p:spPr>
        <p:txBody>
          <a:bodyPr wrap="square" rtlCol="0">
            <a:spAutoFit/>
          </a:bodyPr>
          <a:lstStyle/>
          <a:p>
            <a:r>
              <a:rPr lang="bn-IN" sz="4800" dirty="0" smtClean="0">
                <a:solidFill>
                  <a:srgbClr val="00B050"/>
                </a:solidFill>
              </a:rPr>
              <a:t>ত </a:t>
            </a:r>
            <a:endParaRPr lang="en-US" sz="4800" dirty="0">
              <a:solidFill>
                <a:srgbClr val="00B050"/>
              </a:solidFill>
            </a:endParaRPr>
          </a:p>
        </p:txBody>
      </p:sp>
      <p:sp>
        <p:nvSpPr>
          <p:cNvPr id="19" name="TextBox 18"/>
          <p:cNvSpPr txBox="1"/>
          <p:nvPr/>
        </p:nvSpPr>
        <p:spPr>
          <a:xfrm>
            <a:off x="6934200" y="5029200"/>
            <a:ext cx="990600" cy="830997"/>
          </a:xfrm>
          <a:prstGeom prst="rect">
            <a:avLst/>
          </a:prstGeom>
          <a:noFill/>
        </p:spPr>
        <p:txBody>
          <a:bodyPr wrap="square" rtlCol="0">
            <a:spAutoFit/>
          </a:bodyPr>
          <a:lstStyle/>
          <a:p>
            <a:r>
              <a:rPr lang="bn-IN" sz="4800" dirty="0" smtClean="0">
                <a:solidFill>
                  <a:srgbClr val="00B050"/>
                </a:solidFill>
              </a:rPr>
              <a:t>ম </a:t>
            </a:r>
            <a:endParaRPr lang="en-US" sz="48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fade">
                                      <p:cBhvr>
                                        <p:cTn id="12" dur="2000"/>
                                        <p:tgtEl>
                                          <p:spTgt spid="1029"/>
                                        </p:tgtEl>
                                      </p:cBhvr>
                                    </p:animEffect>
                                    <p:anim calcmode="lin" valueType="num">
                                      <p:cBhvr>
                                        <p:cTn id="13" dur="2000" fill="hold"/>
                                        <p:tgtEl>
                                          <p:spTgt spid="1029"/>
                                        </p:tgtEl>
                                        <p:attrNameLst>
                                          <p:attrName>style.rotation</p:attrName>
                                        </p:attrNameLst>
                                      </p:cBhvr>
                                      <p:tavLst>
                                        <p:tav tm="0">
                                          <p:val>
                                            <p:fltVal val="720"/>
                                          </p:val>
                                        </p:tav>
                                        <p:tav tm="100000">
                                          <p:val>
                                            <p:fltVal val="0"/>
                                          </p:val>
                                        </p:tav>
                                      </p:tavLst>
                                    </p:anim>
                                    <p:anim calcmode="lin" valueType="num">
                                      <p:cBhvr>
                                        <p:cTn id="14" dur="2000" fill="hold"/>
                                        <p:tgtEl>
                                          <p:spTgt spid="1029"/>
                                        </p:tgtEl>
                                        <p:attrNameLst>
                                          <p:attrName>ppt_h</p:attrName>
                                        </p:attrNameLst>
                                      </p:cBhvr>
                                      <p:tavLst>
                                        <p:tav tm="0">
                                          <p:val>
                                            <p:fltVal val="0"/>
                                          </p:val>
                                        </p:tav>
                                        <p:tav tm="100000">
                                          <p:val>
                                            <p:strVal val="#ppt_h"/>
                                          </p:val>
                                        </p:tav>
                                      </p:tavLst>
                                    </p:anim>
                                    <p:anim calcmode="lin" valueType="num">
                                      <p:cBhvr>
                                        <p:cTn id="15" dur="2000" fill="hold"/>
                                        <p:tgtEl>
                                          <p:spTgt spid="1029"/>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1030"/>
                                        </p:tgtEl>
                                        <p:attrNameLst>
                                          <p:attrName>style.visibility</p:attrName>
                                        </p:attrNameLst>
                                      </p:cBhvr>
                                      <p:to>
                                        <p:strVal val="visible"/>
                                      </p:to>
                                    </p:set>
                                    <p:animEffect transition="in" filter="fade">
                                      <p:cBhvr>
                                        <p:cTn id="20" dur="2000"/>
                                        <p:tgtEl>
                                          <p:spTgt spid="1030"/>
                                        </p:tgtEl>
                                      </p:cBhvr>
                                    </p:animEffect>
                                    <p:anim calcmode="lin" valueType="num">
                                      <p:cBhvr>
                                        <p:cTn id="21" dur="2000" fill="hold"/>
                                        <p:tgtEl>
                                          <p:spTgt spid="1030"/>
                                        </p:tgtEl>
                                        <p:attrNameLst>
                                          <p:attrName>style.rotation</p:attrName>
                                        </p:attrNameLst>
                                      </p:cBhvr>
                                      <p:tavLst>
                                        <p:tav tm="0">
                                          <p:val>
                                            <p:fltVal val="720"/>
                                          </p:val>
                                        </p:tav>
                                        <p:tav tm="100000">
                                          <p:val>
                                            <p:fltVal val="0"/>
                                          </p:val>
                                        </p:tav>
                                      </p:tavLst>
                                    </p:anim>
                                    <p:anim calcmode="lin" valueType="num">
                                      <p:cBhvr>
                                        <p:cTn id="22" dur="2000" fill="hold"/>
                                        <p:tgtEl>
                                          <p:spTgt spid="1030"/>
                                        </p:tgtEl>
                                        <p:attrNameLst>
                                          <p:attrName>ppt_h</p:attrName>
                                        </p:attrNameLst>
                                      </p:cBhvr>
                                      <p:tavLst>
                                        <p:tav tm="0">
                                          <p:val>
                                            <p:fltVal val="0"/>
                                          </p:val>
                                        </p:tav>
                                        <p:tav tm="100000">
                                          <p:val>
                                            <p:strVal val="#ppt_h"/>
                                          </p:val>
                                        </p:tav>
                                      </p:tavLst>
                                    </p:anim>
                                    <p:anim calcmode="lin" valueType="num">
                                      <p:cBhvr>
                                        <p:cTn id="23" dur="2000" fill="hold"/>
                                        <p:tgtEl>
                                          <p:spTgt spid="1030"/>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1031"/>
                                        </p:tgtEl>
                                        <p:attrNameLst>
                                          <p:attrName>style.visibility</p:attrName>
                                        </p:attrNameLst>
                                      </p:cBhvr>
                                      <p:to>
                                        <p:strVal val="visible"/>
                                      </p:to>
                                    </p:set>
                                    <p:animEffect transition="in" filter="fade">
                                      <p:cBhvr>
                                        <p:cTn id="28" dur="2000"/>
                                        <p:tgtEl>
                                          <p:spTgt spid="1031"/>
                                        </p:tgtEl>
                                      </p:cBhvr>
                                    </p:animEffect>
                                    <p:anim calcmode="lin" valueType="num">
                                      <p:cBhvr>
                                        <p:cTn id="29" dur="2000" fill="hold"/>
                                        <p:tgtEl>
                                          <p:spTgt spid="1031"/>
                                        </p:tgtEl>
                                        <p:attrNameLst>
                                          <p:attrName>style.rotation</p:attrName>
                                        </p:attrNameLst>
                                      </p:cBhvr>
                                      <p:tavLst>
                                        <p:tav tm="0">
                                          <p:val>
                                            <p:fltVal val="720"/>
                                          </p:val>
                                        </p:tav>
                                        <p:tav tm="100000">
                                          <p:val>
                                            <p:fltVal val="0"/>
                                          </p:val>
                                        </p:tav>
                                      </p:tavLst>
                                    </p:anim>
                                    <p:anim calcmode="lin" valueType="num">
                                      <p:cBhvr>
                                        <p:cTn id="30" dur="2000" fill="hold"/>
                                        <p:tgtEl>
                                          <p:spTgt spid="1031"/>
                                        </p:tgtEl>
                                        <p:attrNameLst>
                                          <p:attrName>ppt_h</p:attrName>
                                        </p:attrNameLst>
                                      </p:cBhvr>
                                      <p:tavLst>
                                        <p:tav tm="0">
                                          <p:val>
                                            <p:fltVal val="0"/>
                                          </p:val>
                                        </p:tav>
                                        <p:tav tm="100000">
                                          <p:val>
                                            <p:strVal val="#ppt_h"/>
                                          </p:val>
                                        </p:tav>
                                      </p:tavLst>
                                    </p:anim>
                                    <p:anim calcmode="lin" valueType="num">
                                      <p:cBhvr>
                                        <p:cTn id="31" dur="2000" fill="hold"/>
                                        <p:tgtEl>
                                          <p:spTgt spid="103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5791200" cy="1143000"/>
          </a:xfrm>
          <a:blipFill>
            <a:blip r:embed="rId2"/>
            <a:tile tx="0" ty="0" sx="100000" sy="100000" flip="none" algn="tl"/>
          </a:blipFill>
          <a:ln>
            <a:solidFill>
              <a:srgbClr val="FF0000"/>
            </a:solidFill>
          </a:ln>
        </p:spPr>
        <p:txBody>
          <a:bodyPr vert="wordArtVert"/>
          <a:lstStyle/>
          <a:p>
            <a:r>
              <a:rPr lang="en-US" dirty="0" err="1" smtClean="0"/>
              <a:t>একক</a:t>
            </a:r>
            <a:r>
              <a:rPr lang="en-US" dirty="0" smtClean="0"/>
              <a:t> </a:t>
            </a:r>
            <a:r>
              <a:rPr lang="en-US" dirty="0" err="1" smtClean="0"/>
              <a:t>কাজ</a:t>
            </a:r>
            <a:r>
              <a:rPr lang="en-US" dirty="0" smtClean="0"/>
              <a:t> </a:t>
            </a:r>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Rounded Rectangle 3"/>
          <p:cNvSpPr/>
          <p:nvPr/>
        </p:nvSpPr>
        <p:spPr>
          <a:xfrm>
            <a:off x="304800" y="5943600"/>
            <a:ext cx="84582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rPr>
              <a:t>                                                   </a:t>
            </a:r>
            <a:r>
              <a:rPr lang="bn-IN" dirty="0" smtClean="0">
                <a:solidFill>
                  <a:schemeClr val="tx1"/>
                </a:solidFill>
              </a:rPr>
              <a:t>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5" name="Oval 4"/>
          <p:cNvSpPr/>
          <p:nvPr/>
        </p:nvSpPr>
        <p:spPr>
          <a:xfrm>
            <a:off x="2819400" y="2438400"/>
            <a:ext cx="4191000" cy="3429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457200" y="1600200"/>
            <a:ext cx="8305800" cy="6096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ঋণ মূলধন ব্যয় কাকে বলে ? </a:t>
            </a:r>
            <a:endParaRPr lang="en-US" sz="3200" dirty="0"/>
          </a:p>
        </p:txBody>
      </p:sp>
      <p:pic>
        <p:nvPicPr>
          <p:cNvPr id="7" name="Content Placeholder 3" descr="IMG_4347.JPG"/>
          <p:cNvPicPr>
            <a:picLocks noChangeAspect="1"/>
          </p:cNvPicPr>
          <p:nvPr/>
        </p:nvPicPr>
        <p:blipFill>
          <a:blip r:embed="rId3" cstate="print"/>
          <a:stretch>
            <a:fillRect/>
          </a:stretch>
        </p:blipFill>
        <p:spPr>
          <a:xfrm rot="16200000">
            <a:off x="3179563" y="1925837"/>
            <a:ext cx="3546874" cy="4267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grpId="0" nodeType="clickEffect">
                                  <p:stCondLst>
                                    <p:cond delay="0"/>
                                  </p:stCondLst>
                                  <p:childTnLst>
                                    <p:set>
                                      <p:cBhvr override="childStyle">
                                        <p:cTn id="11" dur="indefinite"/>
                                        <p:tgtEl>
                                          <p:spTgt spid="2"/>
                                        </p:tgtEl>
                                        <p:attrNameLst>
                                          <p:attrName>style.fontStyle</p:attrName>
                                        </p:attrNameLst>
                                      </p:cBhvr>
                                      <p:to>
                                        <p:strVal val="normal"/>
                                      </p:to>
                                    </p:set>
                                    <p:set>
                                      <p:cBhvr override="childStyle">
                                        <p:cTn id="12" dur="indefinite"/>
                                        <p:tgtEl>
                                          <p:spTgt spid="2"/>
                                        </p:tgtEl>
                                        <p:attrNameLst>
                                          <p:attrName>style.fontWeight</p:attrName>
                                        </p:attrNameLst>
                                      </p:cBhvr>
                                      <p:to>
                                        <p:strVal val="bold"/>
                                      </p:to>
                                    </p:set>
                                    <p:set>
                                      <p:cBhvr override="childStyle">
                                        <p:cTn id="13" dur="indefinite"/>
                                        <p:tgtEl>
                                          <p:spTgt spid="2"/>
                                        </p:tgtEl>
                                        <p:attrNameLst>
                                          <p:attrName>style.textDecorationUnderline</p:attrName>
                                        </p:attrNameLst>
                                      </p:cBhvr>
                                      <p:to>
                                        <p:strVal val="false"/>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2000"/>
                                        <p:tgtEl>
                                          <p:spTgt spid="6"/>
                                        </p:tgtEl>
                                      </p:cBhvr>
                                    </p:animEffect>
                                    <p:set>
                                      <p:cBhvr>
                                        <p:cTn id="18"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876800" cy="1143000"/>
          </a:xfrm>
          <a:solidFill>
            <a:schemeClr val="accent6">
              <a:lumMod val="20000"/>
              <a:lumOff val="80000"/>
            </a:schemeClr>
          </a:solidFill>
          <a:ln>
            <a:solidFill>
              <a:schemeClr val="tx1"/>
            </a:solidFill>
          </a:ln>
        </p:spPr>
        <p:txBody>
          <a:bodyPr/>
          <a:lstStyle/>
          <a:p>
            <a:endParaRPr lang="en-US" dirty="0"/>
          </a:p>
        </p:txBody>
      </p:sp>
      <p:sp>
        <p:nvSpPr>
          <p:cNvPr id="3" name="Content Placeholder 2"/>
          <p:cNvSpPr>
            <a:spLocks noGrp="1"/>
          </p:cNvSpPr>
          <p:nvPr>
            <p:ph idx="1"/>
          </p:nvPr>
        </p:nvSpPr>
        <p:spPr>
          <a:xfrm>
            <a:off x="457200" y="1600201"/>
            <a:ext cx="8229600" cy="4038600"/>
          </a:xfrm>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228600" y="5638800"/>
            <a:ext cx="8458200" cy="914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5" name="Oval 4"/>
          <p:cNvSpPr/>
          <p:nvPr/>
        </p:nvSpPr>
        <p:spPr>
          <a:xfrm>
            <a:off x="2438400" y="304800"/>
            <a:ext cx="4038600" cy="1066800"/>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vert="vert270" rtlCol="0" anchor="ctr"/>
          <a:lstStyle/>
          <a:p>
            <a:pPr algn="ctr"/>
            <a:r>
              <a:rPr lang="bn-IN" sz="4800" dirty="0" smtClean="0">
                <a:solidFill>
                  <a:schemeClr val="tx1"/>
                </a:solidFill>
              </a:rPr>
              <a:t>উ</a:t>
            </a:r>
            <a:r>
              <a:rPr lang="bn-IN" sz="4000" dirty="0" smtClean="0">
                <a:solidFill>
                  <a:schemeClr val="tx1"/>
                </a:solidFill>
              </a:rPr>
              <a:t>ত্তর </a:t>
            </a:r>
            <a:endParaRPr lang="en-US" sz="4000" dirty="0">
              <a:solidFill>
                <a:schemeClr val="tx1"/>
              </a:solidFill>
            </a:endParaRPr>
          </a:p>
        </p:txBody>
      </p:sp>
      <p:sp>
        <p:nvSpPr>
          <p:cNvPr id="6" name="Rounded Rectangle 5"/>
          <p:cNvSpPr/>
          <p:nvPr/>
        </p:nvSpPr>
        <p:spPr>
          <a:xfrm>
            <a:off x="1676400" y="1828800"/>
            <a:ext cx="6096000" cy="34290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r>
              <a:rPr lang="bn-IN" sz="3200" dirty="0" smtClean="0">
                <a:solidFill>
                  <a:schemeClr val="tx1"/>
                </a:solidFill>
              </a:rPr>
              <a:t>ব্যবসায় প্রতিষ্ঠান ঋণ নিয়ে মূলধন গঠন করলে ঋণের সুদ হিসেবে যে ব্যয় হয় সেটিই ঋণ মূলধন বলে।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7467  0.125 0.16667  C 0.125 0.25867  0.069 0.33333  0 0.33333  C -0.069 0.33333  -0.125 0.25867  -0.125 0.16667  C -0.125 0.07467  -0.069 0  0 0  Z" pathEditMode="relative" ptsTypes="">
                                      <p:cBhvr>
                                        <p:cTn id="6" dur="2000" fill="hold"/>
                                        <p:tgtEl>
                                          <p:spTgt spid="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4)">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791200" cy="1143000"/>
          </a:xfrm>
          <a:ln>
            <a:solidFill>
              <a:schemeClr val="tx1"/>
            </a:solidFill>
          </a:ln>
        </p:spPr>
        <p:style>
          <a:lnRef idx="3">
            <a:schemeClr val="lt1"/>
          </a:lnRef>
          <a:fillRef idx="1">
            <a:schemeClr val="accent3"/>
          </a:fillRef>
          <a:effectRef idx="1">
            <a:schemeClr val="accent3"/>
          </a:effectRef>
          <a:fontRef idx="minor">
            <a:schemeClr val="lt1"/>
          </a:fontRef>
        </p:style>
        <p:txBody>
          <a:bodyPr/>
          <a:lstStyle/>
          <a:p>
            <a:endParaRPr lang="en-US" dirty="0"/>
          </a:p>
        </p:txBody>
      </p:sp>
      <p:sp>
        <p:nvSpPr>
          <p:cNvPr id="4" name="Rounded Rectangle 3"/>
          <p:cNvSpPr/>
          <p:nvPr/>
        </p:nvSpPr>
        <p:spPr>
          <a:xfrm>
            <a:off x="0" y="5943600"/>
            <a:ext cx="9144000" cy="9144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5" name="Rounded Rectangle 4"/>
          <p:cNvSpPr/>
          <p:nvPr/>
        </p:nvSpPr>
        <p:spPr>
          <a:xfrm>
            <a:off x="2667000" y="304800"/>
            <a:ext cx="4114800" cy="1066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অগ্রাধিকার শেয়ার ব্যয় </a:t>
            </a:r>
            <a:endParaRPr lang="en-US" sz="2800" dirty="0"/>
          </a:p>
        </p:txBody>
      </p:sp>
      <p:sp>
        <p:nvSpPr>
          <p:cNvPr id="6" name="Rounded Rectangle 5"/>
          <p:cNvSpPr/>
          <p:nvPr/>
        </p:nvSpPr>
        <p:spPr>
          <a:xfrm>
            <a:off x="0" y="1676400"/>
            <a:ext cx="8915400" cy="41148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dirty="0" smtClean="0"/>
              <a:t> </a:t>
            </a:r>
            <a:endParaRPr lang="en-US" dirty="0"/>
          </a:p>
        </p:txBody>
      </p:sp>
      <p:sp>
        <p:nvSpPr>
          <p:cNvPr id="7" name="Rectangle 6"/>
          <p:cNvSpPr/>
          <p:nvPr/>
        </p:nvSpPr>
        <p:spPr>
          <a:xfrm>
            <a:off x="228600" y="1828800"/>
            <a:ext cx="8610600" cy="2514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অগ্রাধিকার শেয়ার বিক্রির মাধ্যমে মূলধন সংগ্রহের প্রতিষ্ঠান যে ব্যয় বহন করে তাকে অগ্রাধিকার শেয়ার বলে। অগ্রাধিকার শেয়ারহোল্ডাররা প্রতিষ্ঠান থেকে নির্দিষ্ট হারে লভ্যাংশ পায়। </a:t>
            </a:r>
          </a:p>
          <a:p>
            <a:pPr algn="ctr"/>
            <a:r>
              <a:rPr lang="bn-IN" sz="2400" dirty="0" smtClean="0"/>
              <a:t>অগ্রাধিকার শেয়ারের লভ্যাংশ এবং শেয়ার বিক্রি থেকে প্রাপ্ত অর্থের অনুপাত নির্ণয় করলে অগ্রাধিকার শেয়ারের ব্যয় পাওয়া যায়।</a:t>
            </a:r>
          </a:p>
          <a:p>
            <a:pPr algn="ctr"/>
            <a:r>
              <a:rPr lang="bn-IN" sz="2400" dirty="0" smtClean="0"/>
              <a:t> </a:t>
            </a:r>
            <a:endParaRPr lang="en-US" sz="2400" dirty="0"/>
          </a:p>
        </p:txBody>
      </p:sp>
      <p:sp>
        <p:nvSpPr>
          <p:cNvPr id="8" name="Rounded Rectangle 7"/>
          <p:cNvSpPr/>
          <p:nvPr/>
        </p:nvSpPr>
        <p:spPr>
          <a:xfrm>
            <a:off x="0" y="4800600"/>
            <a:ext cx="3124200" cy="6858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dirty="0" smtClean="0">
                <a:solidFill>
                  <a:schemeClr val="tx1"/>
                </a:solidFill>
              </a:rPr>
              <a:t>অগ্রাধিকার শেয়ার মূলধন ব্যয় বের করার পদ্ধতিঃ   </a:t>
            </a:r>
            <a:endParaRPr lang="en-US" dirty="0">
              <a:solidFill>
                <a:schemeClr val="tx1"/>
              </a:solidFill>
            </a:endParaRPr>
          </a:p>
        </p:txBody>
      </p:sp>
      <p:sp>
        <p:nvSpPr>
          <p:cNvPr id="11" name="Rounded Rectangle 10"/>
          <p:cNvSpPr/>
          <p:nvPr/>
        </p:nvSpPr>
        <p:spPr>
          <a:xfrm flipV="1">
            <a:off x="3276600" y="5181597"/>
            <a:ext cx="4038600" cy="45719"/>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extBox 11"/>
          <p:cNvSpPr txBox="1"/>
          <p:nvPr/>
        </p:nvSpPr>
        <p:spPr>
          <a:xfrm>
            <a:off x="3352800" y="4724400"/>
            <a:ext cx="3962400" cy="369332"/>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bn-IN" dirty="0" smtClean="0"/>
              <a:t> শেয়ার মালিকদের প্রত্যাশিত লভ্যাংশ  </a:t>
            </a:r>
            <a:endParaRPr lang="en-US" dirty="0"/>
          </a:p>
        </p:txBody>
      </p:sp>
      <p:sp>
        <p:nvSpPr>
          <p:cNvPr id="13" name="TextBox 12"/>
          <p:cNvSpPr txBox="1"/>
          <p:nvPr/>
        </p:nvSpPr>
        <p:spPr>
          <a:xfrm>
            <a:off x="3276600" y="5410200"/>
            <a:ext cx="4038600" cy="40011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bn-IN" sz="2000" dirty="0" smtClean="0"/>
              <a:t>শেয়ার বিক্রি থেকে প্রাপ্ত অর্থ</a:t>
            </a:r>
            <a:endParaRPr lang="en-US" sz="2000" dirty="0"/>
          </a:p>
        </p:txBody>
      </p:sp>
      <p:sp>
        <p:nvSpPr>
          <p:cNvPr id="14" name="Rounded Rectangle 13"/>
          <p:cNvSpPr/>
          <p:nvPr/>
        </p:nvSpPr>
        <p:spPr>
          <a:xfrm>
            <a:off x="7543800" y="49530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X ১০০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70" decel="100000"/>
                                        <p:tgtEl>
                                          <p:spTgt spid="7"/>
                                        </p:tgtEl>
                                      </p:cBhvr>
                                    </p:animEffect>
                                    <p:animScale>
                                      <p:cBhvr>
                                        <p:cTn id="18" dur="770" decel="100000"/>
                                        <p:tgtEl>
                                          <p:spTgt spid="7"/>
                                        </p:tgtEl>
                                      </p:cBhvr>
                                      <p:from x="10000" y="10000"/>
                                      <p:to x="200000" y="450000"/>
                                    </p:animScale>
                                    <p:animScale>
                                      <p:cBhvr>
                                        <p:cTn id="19" dur="1230" accel="100000" fill="hold">
                                          <p:stCondLst>
                                            <p:cond delay="770"/>
                                          </p:stCondLst>
                                        </p:cTn>
                                        <p:tgtEl>
                                          <p:spTgt spid="7"/>
                                        </p:tgtEl>
                                      </p:cBhvr>
                                      <p:from x="200000" y="450000"/>
                                      <p:to x="100000" y="100000"/>
                                    </p:animScale>
                                    <p:set>
                                      <p:cBhvr>
                                        <p:cTn id="20" dur="770" fill="hold"/>
                                        <p:tgtEl>
                                          <p:spTgt spid="7"/>
                                        </p:tgtEl>
                                        <p:attrNameLst>
                                          <p:attrName>ppt_x</p:attrName>
                                        </p:attrNameLst>
                                      </p:cBhvr>
                                      <p:to>
                                        <p:strVal val="(0.5)"/>
                                      </p:to>
                                    </p:set>
                                    <p:anim from="(0.5)" to="(#ppt_x)" calcmode="lin" valueType="num">
                                      <p:cBhvr>
                                        <p:cTn id="21" dur="1230" accel="100000" fill="hold">
                                          <p:stCondLst>
                                            <p:cond delay="770"/>
                                          </p:stCondLst>
                                        </p:cTn>
                                        <p:tgtEl>
                                          <p:spTgt spid="7"/>
                                        </p:tgtEl>
                                        <p:attrNameLst>
                                          <p:attrName>ppt_x</p:attrName>
                                        </p:attrNameLst>
                                      </p:cBhvr>
                                    </p:anim>
                                    <p:set>
                                      <p:cBhvr>
                                        <p:cTn id="22" dur="770" fill="hold"/>
                                        <p:tgtEl>
                                          <p:spTgt spid="7"/>
                                        </p:tgtEl>
                                        <p:attrNameLst>
                                          <p:attrName>ppt_y</p:attrName>
                                        </p:attrNameLst>
                                      </p:cBhvr>
                                      <p:to>
                                        <p:strVal val="(#ppt_y+0.4)"/>
                                      </p:to>
                                    </p:set>
                                    <p:anim from="(#ppt_y+0.4)" to="(#ppt_y)" calcmode="lin" valueType="num">
                                      <p:cBhvr>
                                        <p:cTn id="23" dur="1230" accel="100000" fill="hold">
                                          <p:stCondLst>
                                            <p:cond delay="770"/>
                                          </p:stCondLst>
                                        </p:cTn>
                                        <p:tgtEl>
                                          <p:spTgt spid="7"/>
                                        </p:tgtEl>
                                        <p:attrNameLst>
                                          <p:attrName>ppt_y</p:attrName>
                                        </p:attrNameLst>
                                      </p:cBhvr>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0" fill="hold"/>
                                        <p:tgtEl>
                                          <p:spTgt spid="8"/>
                                        </p:tgtEl>
                                        <p:attrNameLst>
                                          <p:attrName>ppt_x</p:attrName>
                                        </p:attrNameLst>
                                      </p:cBhvr>
                                      <p:tavLst>
                                        <p:tav tm="0">
                                          <p:val>
                                            <p:strVal val="#ppt_x"/>
                                          </p:val>
                                        </p:tav>
                                        <p:tav tm="100000">
                                          <p:val>
                                            <p:strVal val="#ppt_x"/>
                                          </p:val>
                                        </p:tav>
                                      </p:tavLst>
                                    </p:anim>
                                    <p:anim calcmode="lin" valueType="num">
                                      <p:cBhvr additive="base">
                                        <p:cTn id="29"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248400" cy="1143000"/>
          </a:xfrm>
          <a:ln>
            <a:solidFill>
              <a:schemeClr val="tx1"/>
            </a:solidFill>
          </a:ln>
        </p:spPr>
        <p:style>
          <a:lnRef idx="3">
            <a:schemeClr val="lt1"/>
          </a:lnRef>
          <a:fillRef idx="1">
            <a:schemeClr val="accent1"/>
          </a:fillRef>
          <a:effectRef idx="1">
            <a:schemeClr val="accent1"/>
          </a:effectRef>
          <a:fontRef idx="minor">
            <a:schemeClr val="lt1"/>
          </a:fontRef>
        </p:style>
        <p:txBody>
          <a:bodyPr/>
          <a:lstStyle/>
          <a:p>
            <a:endParaRPr lang="en-US" dirty="0"/>
          </a:p>
        </p:txBody>
      </p:sp>
      <p:sp>
        <p:nvSpPr>
          <p:cNvPr id="3" name="Content Placeholder 2"/>
          <p:cNvSpPr>
            <a:spLocks noGrp="1"/>
          </p:cNvSpPr>
          <p:nvPr>
            <p:ph idx="1"/>
          </p:nvPr>
        </p:nvSpPr>
        <p:spPr>
          <a:xfrm>
            <a:off x="0" y="1600200"/>
            <a:ext cx="8991600" cy="5257800"/>
          </a:xfrm>
          <a:solidFill>
            <a:srgbClr val="FFFF00"/>
          </a:solidFill>
          <a:ln>
            <a:solidFill>
              <a:srgbClr val="FF0000"/>
            </a:solidFill>
          </a:ln>
        </p:spPr>
        <p:txBody>
          <a:bodyPr/>
          <a:lstStyle/>
          <a:p>
            <a:endParaRPr lang="en-US" dirty="0"/>
          </a:p>
        </p:txBody>
      </p:sp>
      <p:sp>
        <p:nvSpPr>
          <p:cNvPr id="4" name="Rounded Rectangle 3"/>
          <p:cNvSpPr/>
          <p:nvPr/>
        </p:nvSpPr>
        <p:spPr>
          <a:xfrm>
            <a:off x="0" y="6248400"/>
            <a:ext cx="9144000" cy="6096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5" name="Rounded Rectangle 4"/>
          <p:cNvSpPr/>
          <p:nvPr/>
        </p:nvSpPr>
        <p:spPr>
          <a:xfrm>
            <a:off x="2286000" y="304800"/>
            <a:ext cx="4876800" cy="10668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rPr>
              <a:t>সাধারণ শেয়ার মূলধন ব্যয় </a:t>
            </a:r>
            <a:endParaRPr lang="en-US" sz="3200" dirty="0">
              <a:solidFill>
                <a:schemeClr val="tx1"/>
              </a:solidFill>
            </a:endParaRPr>
          </a:p>
        </p:txBody>
      </p:sp>
      <p:sp>
        <p:nvSpPr>
          <p:cNvPr id="6" name="Rounded Rectangle 5"/>
          <p:cNvSpPr/>
          <p:nvPr/>
        </p:nvSpPr>
        <p:spPr>
          <a:xfrm>
            <a:off x="0" y="1676400"/>
            <a:ext cx="8915400" cy="14478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সাধারণ</a:t>
            </a:r>
            <a:r>
              <a:rPr lang="en-US" sz="2400" dirty="0" smtClean="0"/>
              <a:t> </a:t>
            </a:r>
            <a:r>
              <a:rPr lang="en-US" sz="2400" dirty="0" err="1" smtClean="0"/>
              <a:t>শেয়ার</a:t>
            </a:r>
            <a:r>
              <a:rPr lang="en-US" sz="2400" dirty="0" smtClean="0"/>
              <a:t> </a:t>
            </a:r>
            <a:r>
              <a:rPr lang="en-US" sz="2400" dirty="0" err="1" smtClean="0"/>
              <a:t>ইস্যুর</a:t>
            </a:r>
            <a:r>
              <a:rPr lang="en-US" sz="2400" dirty="0" smtClean="0"/>
              <a:t> </a:t>
            </a:r>
            <a:r>
              <a:rPr lang="en-US" sz="2400" dirty="0" err="1" smtClean="0"/>
              <a:t>মাধ্যমে</a:t>
            </a:r>
            <a:r>
              <a:rPr lang="en-US" sz="2400" dirty="0" smtClean="0"/>
              <a:t> </a:t>
            </a:r>
            <a:r>
              <a:rPr lang="en-US" sz="2400" dirty="0" err="1" smtClean="0"/>
              <a:t>সংগ</a:t>
            </a:r>
            <a:r>
              <a:rPr lang="bn-IN" sz="2400" dirty="0" smtClean="0"/>
              <a:t>ৃহীত মূলধনের মালিকদের প্রত্যাশিত আয় মেটাতে প্রতিষ্টানকে তার বিনিয়োগের ওপর সর্বনিম্ন যে হারে আয় প্রয়োজন, সে হারকে সাধারণ শেয়ারের মূলধন ব্যয় বলা হয়। </a:t>
            </a:r>
            <a:endParaRPr lang="en-US" sz="2400" dirty="0"/>
          </a:p>
        </p:txBody>
      </p:sp>
      <p:sp>
        <p:nvSpPr>
          <p:cNvPr id="7" name="Rectangle 6"/>
          <p:cNvSpPr/>
          <p:nvPr/>
        </p:nvSpPr>
        <p:spPr>
          <a:xfrm>
            <a:off x="2667000" y="3276600"/>
            <a:ext cx="3352800" cy="609600"/>
          </a:xfrm>
          <a:prstGeom prst="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2400" smtClean="0">
                <a:solidFill>
                  <a:schemeClr val="tx1"/>
                </a:solidFill>
              </a:rPr>
              <a:t>গাণিতিক  সূ ত্র </a:t>
            </a:r>
            <a:endParaRPr lang="en-US" sz="2400" dirty="0">
              <a:solidFill>
                <a:schemeClr val="tx1"/>
              </a:solidFill>
            </a:endParaRPr>
          </a:p>
        </p:txBody>
      </p:sp>
      <p:sp>
        <p:nvSpPr>
          <p:cNvPr id="9" name="Rounded Rectangle 8"/>
          <p:cNvSpPr/>
          <p:nvPr/>
        </p:nvSpPr>
        <p:spPr>
          <a:xfrm>
            <a:off x="3352800" y="5257800"/>
            <a:ext cx="1981200" cy="76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 </a:t>
            </a:r>
            <a:endParaRPr lang="en-US" dirty="0"/>
          </a:p>
        </p:txBody>
      </p:sp>
      <p:sp>
        <p:nvSpPr>
          <p:cNvPr id="13" name="TextBox 12"/>
          <p:cNvSpPr txBox="1"/>
          <p:nvPr/>
        </p:nvSpPr>
        <p:spPr>
          <a:xfrm>
            <a:off x="381000" y="5105400"/>
            <a:ext cx="3886200" cy="461665"/>
          </a:xfrm>
          <a:prstGeom prst="rect">
            <a:avLst/>
          </a:prstGeom>
          <a:noFill/>
        </p:spPr>
        <p:txBody>
          <a:bodyPr wrap="square" rtlCol="0">
            <a:spAutoFit/>
          </a:bodyPr>
          <a:lstStyle/>
          <a:p>
            <a:r>
              <a:rPr lang="bn-IN" sz="2400" dirty="0" smtClean="0"/>
              <a:t>সাধারণ শেয়ার মূলধন </a:t>
            </a:r>
            <a:endParaRPr lang="en-US" sz="2400" dirty="0"/>
          </a:p>
        </p:txBody>
      </p:sp>
      <p:sp>
        <p:nvSpPr>
          <p:cNvPr id="14" name="TextBox 13"/>
          <p:cNvSpPr txBox="1"/>
          <p:nvPr/>
        </p:nvSpPr>
        <p:spPr>
          <a:xfrm>
            <a:off x="3657600" y="4800600"/>
            <a:ext cx="2819400" cy="461665"/>
          </a:xfrm>
          <a:prstGeom prst="rect">
            <a:avLst/>
          </a:prstGeom>
          <a:noFill/>
        </p:spPr>
        <p:txBody>
          <a:bodyPr wrap="square" rtlCol="0">
            <a:spAutoFit/>
          </a:bodyPr>
          <a:lstStyle/>
          <a:p>
            <a:r>
              <a:rPr lang="bn-IN" sz="2400" dirty="0" smtClean="0"/>
              <a:t>লভ্যাংশ ১ </a:t>
            </a:r>
            <a:endParaRPr lang="en-US" sz="2400" dirty="0"/>
          </a:p>
        </p:txBody>
      </p:sp>
      <p:sp>
        <p:nvSpPr>
          <p:cNvPr id="15" name="TextBox 14"/>
          <p:cNvSpPr txBox="1"/>
          <p:nvPr/>
        </p:nvSpPr>
        <p:spPr>
          <a:xfrm>
            <a:off x="3505200" y="5334000"/>
            <a:ext cx="3429000" cy="461665"/>
          </a:xfrm>
          <a:prstGeom prst="rect">
            <a:avLst/>
          </a:prstGeom>
          <a:noFill/>
        </p:spPr>
        <p:txBody>
          <a:bodyPr wrap="square" rtlCol="0">
            <a:spAutoFit/>
          </a:bodyPr>
          <a:lstStyle/>
          <a:p>
            <a:r>
              <a:rPr lang="bn-IN" sz="2400" dirty="0" smtClean="0"/>
              <a:t>শেয়ার মূল্য০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5"/>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4)">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0" fill="hold"/>
                                        <p:tgtEl>
                                          <p:spTgt spid="7"/>
                                        </p:tgtEl>
                                        <p:attrNameLst>
                                          <p:attrName>ppt_x</p:attrName>
                                        </p:attrNameLst>
                                      </p:cBhvr>
                                      <p:tavLst>
                                        <p:tav tm="0">
                                          <p:val>
                                            <p:strVal val="#ppt_x"/>
                                          </p:val>
                                        </p:tav>
                                        <p:tav tm="100000">
                                          <p:val>
                                            <p:strVal val="#ppt_x"/>
                                          </p:val>
                                        </p:tav>
                                      </p:tavLst>
                                    </p:anim>
                                    <p:anim calcmode="lin" valueType="num">
                                      <p:cBhvr additive="base">
                                        <p:cTn id="17"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638800" cy="1143000"/>
          </a:xfrm>
          <a:solidFill>
            <a:srgbClr val="FFC000"/>
          </a:solidFill>
          <a:ln>
            <a:solidFill>
              <a:schemeClr val="tx1"/>
            </a:solidFill>
          </a:ln>
        </p:spPr>
        <p:txBody>
          <a:bodyPr/>
          <a:lstStyle/>
          <a:p>
            <a:endParaRPr lang="en-US" dirty="0"/>
          </a:p>
        </p:txBody>
      </p:sp>
      <p:sp>
        <p:nvSpPr>
          <p:cNvPr id="3" name="Content Placeholder 2"/>
          <p:cNvSpPr>
            <a:spLocks noGrp="1"/>
          </p:cNvSpPr>
          <p:nvPr>
            <p:ph idx="1"/>
          </p:nvPr>
        </p:nvSpPr>
        <p:spPr>
          <a:xfrm>
            <a:off x="0" y="1600200"/>
            <a:ext cx="8915400" cy="5257800"/>
          </a:xfrm>
          <a:blipFill>
            <a:blip r:embed="rId2"/>
            <a:tile tx="0" ty="0" sx="100000" sy="100000" flip="none" algn="tl"/>
          </a:blipFill>
          <a:ln>
            <a:solidFill>
              <a:srgbClr val="FF0000"/>
            </a:solidFill>
          </a:ln>
        </p:spPr>
        <p:txBody>
          <a:bodyPr/>
          <a:lstStyle/>
          <a:p>
            <a:endParaRPr lang="en-US" dirty="0"/>
          </a:p>
        </p:txBody>
      </p:sp>
      <p:sp>
        <p:nvSpPr>
          <p:cNvPr id="4" name="Oval 3"/>
          <p:cNvSpPr/>
          <p:nvPr/>
        </p:nvSpPr>
        <p:spPr>
          <a:xfrm>
            <a:off x="2667000" y="228600"/>
            <a:ext cx="4191000" cy="1219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0" y="1752600"/>
            <a:ext cx="8915400" cy="1600200"/>
          </a:xfrm>
          <a:prstGeom prst="roundRect">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dirty="0" err="1" smtClean="0">
                <a:solidFill>
                  <a:schemeClr val="tx1"/>
                </a:solidFill>
              </a:rPr>
              <a:t>কোম্পানি</a:t>
            </a:r>
            <a:r>
              <a:rPr lang="en-US" sz="2400" dirty="0" smtClean="0">
                <a:solidFill>
                  <a:schemeClr val="tx1"/>
                </a:solidFill>
              </a:rPr>
              <a:t> ব</a:t>
            </a:r>
            <a:r>
              <a:rPr lang="bn-IN" sz="2400" dirty="0" smtClean="0">
                <a:solidFill>
                  <a:schemeClr val="tx1"/>
                </a:solidFill>
              </a:rPr>
              <a:t>র্তমান বছরে যে লভ্যাংশ দিয়েছে ভবিষ্যৎ বছরগুলোতেও সমপরিমাণ লভ্যাংশ ঘোষণা করবে এমন ধারণার ক্ষেত্রে সাধারণ শেয়ারের মূলধন ব্যয় নির্ণয়ে শূন্য লভ্যাংশ বৃ্দ্ধি পদ্ধতি ব্যবহার করা  হয়। </a:t>
            </a:r>
            <a:endParaRPr lang="en-US" sz="2400" dirty="0">
              <a:solidFill>
                <a:schemeClr val="tx1"/>
              </a:solidFill>
            </a:endParaRPr>
          </a:p>
        </p:txBody>
      </p:sp>
      <p:sp>
        <p:nvSpPr>
          <p:cNvPr id="6" name="Oval 5"/>
          <p:cNvSpPr/>
          <p:nvPr/>
        </p:nvSpPr>
        <p:spPr>
          <a:xfrm>
            <a:off x="1981200" y="228600"/>
            <a:ext cx="5105400" cy="1219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শূন্য</a:t>
            </a:r>
            <a:r>
              <a:rPr lang="en-US" sz="3200" dirty="0" smtClean="0"/>
              <a:t> </a:t>
            </a:r>
            <a:r>
              <a:rPr lang="en-US" sz="3200" dirty="0" err="1" smtClean="0"/>
              <a:t>লভ্যাংশ</a:t>
            </a:r>
            <a:r>
              <a:rPr lang="en-US" sz="3200" dirty="0" smtClean="0"/>
              <a:t> </a:t>
            </a:r>
            <a:r>
              <a:rPr lang="en-US" sz="3200" dirty="0" err="1" smtClean="0"/>
              <a:t>পদ্ধতি</a:t>
            </a:r>
            <a:r>
              <a:rPr lang="en-US" sz="3200" dirty="0" smtClean="0"/>
              <a:t> </a:t>
            </a:r>
            <a:endParaRPr lang="en-US" sz="3200" dirty="0"/>
          </a:p>
        </p:txBody>
      </p:sp>
      <p:sp>
        <p:nvSpPr>
          <p:cNvPr id="9" name="Rounded Rectangle 8"/>
          <p:cNvSpPr/>
          <p:nvPr/>
        </p:nvSpPr>
        <p:spPr>
          <a:xfrm>
            <a:off x="0" y="5943600"/>
            <a:ext cx="8915400" cy="914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10" name="Oval 9"/>
          <p:cNvSpPr/>
          <p:nvPr/>
        </p:nvSpPr>
        <p:spPr>
          <a:xfrm>
            <a:off x="2590800" y="3352800"/>
            <a:ext cx="3581400" cy="990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vert="wordArtVert" rtlCol="0" anchor="ctr"/>
          <a:lstStyle/>
          <a:p>
            <a:pPr algn="ctr"/>
            <a:r>
              <a:rPr lang="bn-IN" sz="2400" dirty="0" smtClean="0">
                <a:solidFill>
                  <a:schemeClr val="tx1"/>
                </a:solidFill>
              </a:rPr>
              <a:t>গাণিতিক সূত্র </a:t>
            </a:r>
            <a:endParaRPr lang="en-US" sz="2400" dirty="0">
              <a:solidFill>
                <a:schemeClr val="tx1"/>
              </a:solidFill>
            </a:endParaRPr>
          </a:p>
        </p:txBody>
      </p:sp>
      <p:sp>
        <p:nvSpPr>
          <p:cNvPr id="11" name="TextBox 10"/>
          <p:cNvSpPr txBox="1"/>
          <p:nvPr/>
        </p:nvSpPr>
        <p:spPr>
          <a:xfrm>
            <a:off x="0" y="5029200"/>
            <a:ext cx="3810000" cy="461665"/>
          </a:xfrm>
          <a:prstGeom prst="rect">
            <a:avLst/>
          </a:prstGeom>
          <a:noFill/>
        </p:spPr>
        <p:txBody>
          <a:bodyPr wrap="square" rtlCol="0">
            <a:spAutoFit/>
          </a:bodyPr>
          <a:lstStyle/>
          <a:p>
            <a:r>
              <a:rPr lang="bn-IN" sz="2400" dirty="0" smtClean="0"/>
              <a:t>সাধারণ শেয়ার মূলধন ব্যয়</a:t>
            </a:r>
            <a:r>
              <a:rPr lang="bn-IN" dirty="0" smtClean="0"/>
              <a:t>= </a:t>
            </a:r>
            <a:endParaRPr lang="en-US" dirty="0"/>
          </a:p>
        </p:txBody>
      </p:sp>
      <p:sp>
        <p:nvSpPr>
          <p:cNvPr id="12" name="Rounded Rectangle 11"/>
          <p:cNvSpPr/>
          <p:nvPr/>
        </p:nvSpPr>
        <p:spPr>
          <a:xfrm flipV="1">
            <a:off x="3657600" y="5257798"/>
            <a:ext cx="1752600" cy="45719"/>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p:cNvSpPr txBox="1"/>
          <p:nvPr/>
        </p:nvSpPr>
        <p:spPr>
          <a:xfrm>
            <a:off x="3657600" y="4876800"/>
            <a:ext cx="2209800" cy="461665"/>
          </a:xfrm>
          <a:prstGeom prst="rect">
            <a:avLst/>
          </a:prstGeom>
          <a:noFill/>
        </p:spPr>
        <p:txBody>
          <a:bodyPr wrap="square" rtlCol="0">
            <a:spAutoFit/>
          </a:bodyPr>
          <a:lstStyle/>
          <a:p>
            <a:r>
              <a:rPr lang="bn-IN" sz="2400" dirty="0" smtClean="0"/>
              <a:t>লভ্যাংশ ১ </a:t>
            </a:r>
            <a:endParaRPr lang="en-US" sz="2400" dirty="0"/>
          </a:p>
        </p:txBody>
      </p:sp>
      <p:sp>
        <p:nvSpPr>
          <p:cNvPr id="14" name="TextBox 13"/>
          <p:cNvSpPr txBox="1"/>
          <p:nvPr/>
        </p:nvSpPr>
        <p:spPr>
          <a:xfrm>
            <a:off x="3733800" y="5334000"/>
            <a:ext cx="1981200" cy="461665"/>
          </a:xfrm>
          <a:prstGeom prst="rect">
            <a:avLst/>
          </a:prstGeom>
          <a:noFill/>
        </p:spPr>
        <p:txBody>
          <a:bodyPr wrap="square" rtlCol="0">
            <a:spAutoFit/>
          </a:bodyPr>
          <a:lstStyle/>
          <a:p>
            <a:r>
              <a:rPr lang="bn-IN" sz="2400" dirty="0" smtClean="0"/>
              <a:t>শেয়ার মূল্য০ </a:t>
            </a:r>
            <a:endParaRPr lang="en-US" sz="2400" dirty="0"/>
          </a:p>
        </p:txBody>
      </p:sp>
      <p:sp>
        <p:nvSpPr>
          <p:cNvPr id="15" name="Rounded Rectangle 14"/>
          <p:cNvSpPr/>
          <p:nvPr/>
        </p:nvSpPr>
        <p:spPr>
          <a:xfrm>
            <a:off x="5867400" y="3429000"/>
            <a:ext cx="2971800" cy="25146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এখানে লভ্যাংশ১ = বছরের শেষে প্রত্যাশিত লভ্যাংশ </a:t>
            </a:r>
          </a:p>
          <a:p>
            <a:pPr algn="ctr"/>
            <a:r>
              <a:rPr lang="bn-IN" sz="2400" dirty="0" smtClean="0"/>
              <a:t>শেয়ার মূল্য০ = শেয়ারের বর্তমান বাজার মূল্য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2000" fill="hold"/>
                                        <p:tgtEl>
                                          <p:spTgt spid="6"/>
                                        </p:tgtEl>
                                        <p:attrNameLst>
                                          <p:attrName>stroke.color</p:attrName>
                                        </p:attrNameLst>
                                      </p:cBhvr>
                                      <p:to>
                                        <a:schemeClr val="accent2"/>
                                      </p:to>
                                    </p:animClr>
                                    <p:set>
                                      <p:cBhvr>
                                        <p:cTn id="7" dur="2000" fill="hold"/>
                                        <p:tgtEl>
                                          <p:spTgt spid="6"/>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0" fill="hold"/>
                                        <p:tgtEl>
                                          <p:spTgt spid="10"/>
                                        </p:tgtEl>
                                        <p:attrNameLst>
                                          <p:attrName>ppt_x</p:attrName>
                                        </p:attrNameLst>
                                      </p:cBhvr>
                                      <p:tavLst>
                                        <p:tav tm="0">
                                          <p:val>
                                            <p:strVal val="#ppt_x"/>
                                          </p:val>
                                        </p:tav>
                                        <p:tav tm="100000">
                                          <p:val>
                                            <p:strVal val="#ppt_x"/>
                                          </p:val>
                                        </p:tav>
                                      </p:tavLst>
                                    </p:anim>
                                    <p:anim calcmode="lin" valueType="num">
                                      <p:cBhvr additive="base">
                                        <p:cTn id="23"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mph" presetSubtype="0" fill="hold" grpId="0" nodeType="clickEffect">
                                  <p:stCondLst>
                                    <p:cond delay="0"/>
                                  </p:stCondLst>
                                  <p:childTnLst>
                                    <p:anim calcmode="discrete" valueType="str">
                                      <p:cBhvr override="childStyle">
                                        <p:cTn id="27" dur="2000" fill="hold"/>
                                        <p:tgtEl>
                                          <p:spTgt spid="15"/>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rgbClr val="FF0000"/>
            </a:solidFill>
          </a:ln>
        </p:spPr>
        <p:txBody>
          <a:bodyPr/>
          <a:lstStyle/>
          <a:p>
            <a:r>
              <a:rPr lang="bn-IN" dirty="0" smtClean="0"/>
              <a:t>স্থিরহারে লভ্যাংশ বৃদ্ধি পদ্ধতি </a:t>
            </a:r>
            <a:endParaRPr lang="en-US" dirty="0"/>
          </a:p>
        </p:txBody>
      </p:sp>
      <p:sp>
        <p:nvSpPr>
          <p:cNvPr id="3" name="Content Placeholder 2"/>
          <p:cNvSpPr>
            <a:spLocks noGrp="1"/>
          </p:cNvSpPr>
          <p:nvPr>
            <p:ph idx="1"/>
          </p:nvPr>
        </p:nvSpPr>
        <p:spPr>
          <a:xfrm>
            <a:off x="0" y="1600200"/>
            <a:ext cx="9144000" cy="5257800"/>
          </a:xfrm>
          <a:blipFill>
            <a:blip r:embed="rId2"/>
            <a:tile tx="0" ty="0" sx="100000" sy="100000" flip="none" algn="tl"/>
          </a:blipFill>
          <a:ln>
            <a:solidFill>
              <a:srgbClr val="FF0000"/>
            </a:solidFill>
          </a:ln>
        </p:spPr>
        <p:txBody>
          <a:bodyPr/>
          <a:lstStyle/>
          <a:p>
            <a:endParaRPr lang="en-US" dirty="0"/>
          </a:p>
        </p:txBody>
      </p:sp>
      <p:sp>
        <p:nvSpPr>
          <p:cNvPr id="6" name="Rectangle 5"/>
          <p:cNvSpPr/>
          <p:nvPr/>
        </p:nvSpPr>
        <p:spPr>
          <a:xfrm>
            <a:off x="381000" y="3581400"/>
            <a:ext cx="3124200" cy="457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গাণিতিক সুত্র </a:t>
            </a:r>
            <a:endParaRPr lang="en-US" sz="2400" dirty="0"/>
          </a:p>
        </p:txBody>
      </p:sp>
      <p:sp>
        <p:nvSpPr>
          <p:cNvPr id="7" name="TextBox 6"/>
          <p:cNvSpPr txBox="1"/>
          <p:nvPr/>
        </p:nvSpPr>
        <p:spPr>
          <a:xfrm>
            <a:off x="0" y="4572000"/>
            <a:ext cx="3505200" cy="400110"/>
          </a:xfrm>
          <a:prstGeom prst="rect">
            <a:avLst/>
          </a:prstGeom>
          <a:noFill/>
        </p:spPr>
        <p:txBody>
          <a:bodyPr wrap="square" rtlCol="0">
            <a:spAutoFit/>
          </a:bodyPr>
          <a:lstStyle/>
          <a:p>
            <a:r>
              <a:rPr lang="bn-IN" sz="2000" dirty="0" smtClean="0"/>
              <a:t>সাধারণ শেয়ার মূলধন ব্যয়=  </a:t>
            </a:r>
            <a:endParaRPr lang="en-US" sz="2000" dirty="0"/>
          </a:p>
        </p:txBody>
      </p:sp>
      <p:sp>
        <p:nvSpPr>
          <p:cNvPr id="8" name="Rectangle 7"/>
          <p:cNvSpPr/>
          <p:nvPr/>
        </p:nvSpPr>
        <p:spPr>
          <a:xfrm flipV="1">
            <a:off x="3200400" y="4770119"/>
            <a:ext cx="1447800" cy="4571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TextBox 8"/>
          <p:cNvSpPr txBox="1"/>
          <p:nvPr/>
        </p:nvSpPr>
        <p:spPr>
          <a:xfrm>
            <a:off x="3276600" y="4343400"/>
            <a:ext cx="2590800" cy="400110"/>
          </a:xfrm>
          <a:prstGeom prst="rect">
            <a:avLst/>
          </a:prstGeom>
          <a:noFill/>
        </p:spPr>
        <p:txBody>
          <a:bodyPr wrap="square" rtlCol="0">
            <a:spAutoFit/>
          </a:bodyPr>
          <a:lstStyle/>
          <a:p>
            <a:r>
              <a:rPr lang="bn-IN" sz="2000" dirty="0" smtClean="0"/>
              <a:t>লভ্যাংশ</a:t>
            </a:r>
            <a:r>
              <a:rPr lang="bn-IN" dirty="0" smtClean="0"/>
              <a:t> ১ </a:t>
            </a:r>
            <a:endParaRPr lang="en-US" dirty="0"/>
          </a:p>
        </p:txBody>
      </p:sp>
      <p:sp>
        <p:nvSpPr>
          <p:cNvPr id="10" name="TextBox 9"/>
          <p:cNvSpPr txBox="1"/>
          <p:nvPr/>
        </p:nvSpPr>
        <p:spPr>
          <a:xfrm>
            <a:off x="3276600" y="4800600"/>
            <a:ext cx="1752600" cy="400110"/>
          </a:xfrm>
          <a:prstGeom prst="rect">
            <a:avLst/>
          </a:prstGeom>
          <a:noFill/>
        </p:spPr>
        <p:txBody>
          <a:bodyPr wrap="square" rtlCol="0">
            <a:spAutoFit/>
          </a:bodyPr>
          <a:lstStyle/>
          <a:p>
            <a:r>
              <a:rPr lang="bn-IN" sz="2000" dirty="0" smtClean="0"/>
              <a:t>শেয়ার মুল্য০ </a:t>
            </a:r>
            <a:endParaRPr lang="en-US" sz="2000" dirty="0"/>
          </a:p>
        </p:txBody>
      </p:sp>
      <p:sp>
        <p:nvSpPr>
          <p:cNvPr id="11" name="TextBox 10"/>
          <p:cNvSpPr txBox="1"/>
          <p:nvPr/>
        </p:nvSpPr>
        <p:spPr>
          <a:xfrm>
            <a:off x="4724400" y="4572000"/>
            <a:ext cx="1828800" cy="400110"/>
          </a:xfrm>
          <a:prstGeom prst="rect">
            <a:avLst/>
          </a:prstGeom>
          <a:noFill/>
        </p:spPr>
        <p:txBody>
          <a:bodyPr wrap="square" rtlCol="0">
            <a:spAutoFit/>
          </a:bodyPr>
          <a:lstStyle/>
          <a:p>
            <a:r>
              <a:rPr lang="bn-IN" sz="2000" dirty="0" smtClean="0"/>
              <a:t>+ বৃদ্ধির হার </a:t>
            </a:r>
            <a:endParaRPr lang="en-US" sz="2000" dirty="0"/>
          </a:p>
        </p:txBody>
      </p:sp>
      <p:sp>
        <p:nvSpPr>
          <p:cNvPr id="13" name="Rectangle 12"/>
          <p:cNvSpPr/>
          <p:nvPr/>
        </p:nvSpPr>
        <p:spPr>
          <a:xfrm>
            <a:off x="6172200" y="3581400"/>
            <a:ext cx="2971800" cy="3276600"/>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solidFill>
                  <a:schemeClr val="tx1"/>
                </a:solidFill>
              </a:rPr>
              <a:t>এখানে লভ্যাংশ১=লভ্যাংশ০ (১+বৃদ্ধির হার) </a:t>
            </a:r>
          </a:p>
          <a:p>
            <a:pPr algn="ctr"/>
            <a:r>
              <a:rPr lang="bn-IN" sz="2000" dirty="0" smtClean="0">
                <a:solidFill>
                  <a:schemeClr val="tx1"/>
                </a:solidFill>
              </a:rPr>
              <a:t>লভ্যাংশ০= বর্তমান বছরের লভ্যাংশ </a:t>
            </a:r>
          </a:p>
          <a:p>
            <a:pPr algn="ctr"/>
            <a:r>
              <a:rPr lang="bn-IN" sz="2000" dirty="0" smtClean="0">
                <a:solidFill>
                  <a:schemeClr val="tx1"/>
                </a:solidFill>
              </a:rPr>
              <a:t>শেয়ার মূল্য০ = শেয়ারের বর্তমান বাজারমূল্য </a:t>
            </a:r>
          </a:p>
          <a:p>
            <a:pPr algn="ctr"/>
            <a:r>
              <a:rPr lang="bn-IN" sz="2000" dirty="0" smtClean="0">
                <a:solidFill>
                  <a:schemeClr val="tx1"/>
                </a:solidFill>
              </a:rPr>
              <a:t>বৃদ্ধির হার= লভ্যাংশ বৃদ্ধির হার । </a:t>
            </a:r>
            <a:endParaRPr lang="en-US" sz="2000" dirty="0">
              <a:solidFill>
                <a:schemeClr val="tx1"/>
              </a:solidFill>
            </a:endParaRPr>
          </a:p>
        </p:txBody>
      </p:sp>
      <p:sp>
        <p:nvSpPr>
          <p:cNvPr id="14" name="Rounded Rectangle 13"/>
          <p:cNvSpPr/>
          <p:nvPr/>
        </p:nvSpPr>
        <p:spPr>
          <a:xfrm>
            <a:off x="0" y="1676400"/>
            <a:ext cx="9144000" cy="16764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000" dirty="0" smtClean="0">
                <a:solidFill>
                  <a:schemeClr val="tx1"/>
                </a:solidFill>
              </a:rPr>
              <a:t>ভবিষ্যতে বছরগুলোতে লভ্যাংশের কোনো পরিবর্তন হয় না এমন </a:t>
            </a:r>
            <a:r>
              <a:rPr lang="en-US" sz="2000" dirty="0" err="1" smtClean="0">
                <a:solidFill>
                  <a:schemeClr val="tx1"/>
                </a:solidFill>
              </a:rPr>
              <a:t>কোম্পানি</a:t>
            </a:r>
            <a:r>
              <a:rPr lang="en-US" sz="2000" dirty="0" smtClean="0">
                <a:solidFill>
                  <a:schemeClr val="tx1"/>
                </a:solidFill>
              </a:rPr>
              <a:t> </a:t>
            </a:r>
            <a:r>
              <a:rPr lang="bn-IN" sz="2000" dirty="0" smtClean="0">
                <a:solidFill>
                  <a:schemeClr val="tx1"/>
                </a:solidFill>
              </a:rPr>
              <a:t>বাস্তবে কম দেখা যায়। সাধারণত কোম্পানিগুলো একেক বছর বিভিন্ন হারে লভ্যাংশ দিয়ে থাকে। স্থির হারে লভ্যাংশ বৃ্দ্ধি পদ্ধতি এমনি একটি পদ্ধতি</a:t>
            </a:r>
            <a:r>
              <a:rPr lang="bn-IN"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heel(4)">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blipFill>
            <a:blip r:embed="rId2"/>
            <a:tile tx="0" ty="0" sx="100000" sy="100000" flip="none" algn="tl"/>
          </a:blipFill>
          <a:ln>
            <a:solidFill>
              <a:srgbClr val="FF0000"/>
            </a:solidFill>
          </a:ln>
        </p:spPr>
        <p:txBody>
          <a:bodyPr/>
          <a:lstStyle/>
          <a:p>
            <a:r>
              <a:rPr lang="bn-IN" dirty="0" smtClean="0"/>
              <a:t>দলীয় কাজ </a:t>
            </a:r>
            <a:endParaRPr lang="en-US" dirty="0"/>
          </a:p>
        </p:txBody>
      </p:sp>
      <p:sp>
        <p:nvSpPr>
          <p:cNvPr id="3" name="Content Placeholder 2"/>
          <p:cNvSpPr>
            <a:spLocks noGrp="1"/>
          </p:cNvSpPr>
          <p:nvPr>
            <p:ph idx="1"/>
          </p:nvPr>
        </p:nvSpPr>
        <p:spPr>
          <a:xfrm>
            <a:off x="0" y="1600200"/>
            <a:ext cx="9144000" cy="5257800"/>
          </a:xfrm>
          <a:solidFill>
            <a:srgbClr val="92D050"/>
          </a:solidFill>
          <a:ln>
            <a:solidFill>
              <a:srgbClr val="FF0000"/>
            </a:solidFill>
          </a:ln>
        </p:spPr>
        <p:txBody>
          <a:bodyPr/>
          <a:lstStyle/>
          <a:p>
            <a:endParaRPr lang="en-US" dirty="0"/>
          </a:p>
        </p:txBody>
      </p:sp>
      <p:sp>
        <p:nvSpPr>
          <p:cNvPr id="4" name="Rounded Rectangle 3"/>
          <p:cNvSpPr/>
          <p:nvPr/>
        </p:nvSpPr>
        <p:spPr>
          <a:xfrm>
            <a:off x="0" y="5943600"/>
            <a:ext cx="9144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6" name="Oval 5"/>
          <p:cNvSpPr/>
          <p:nvPr/>
        </p:nvSpPr>
        <p:spPr>
          <a:xfrm>
            <a:off x="990600" y="1752600"/>
            <a:ext cx="4114800" cy="3810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7" name="Content Placeholder 4" descr="IMG_20181029_104257.jpg"/>
          <p:cNvPicPr>
            <a:picLocks noChangeAspect="1"/>
          </p:cNvPicPr>
          <p:nvPr/>
        </p:nvPicPr>
        <p:blipFill>
          <a:blip r:embed="rId3" cstate="print"/>
          <a:stretch>
            <a:fillRect/>
          </a:stretch>
        </p:blipFill>
        <p:spPr>
          <a:xfrm>
            <a:off x="990600" y="1752600"/>
            <a:ext cx="4191000" cy="38100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Horizontal Scroll 8"/>
          <p:cNvSpPr/>
          <p:nvPr/>
        </p:nvSpPr>
        <p:spPr>
          <a:xfrm>
            <a:off x="5867400" y="2209800"/>
            <a:ext cx="2895600" cy="3124200"/>
          </a:xfrm>
          <a:prstGeom prst="horizontalScroll">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800" dirty="0" smtClean="0">
                <a:solidFill>
                  <a:schemeClr val="tx1"/>
                </a:solidFill>
              </a:rPr>
              <a:t>সাধারণ শেয়ার মূলধন  ব্যয় কাকে বলে?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grpId="0" nodeType="clickEffect">
                                  <p:stCondLst>
                                    <p:cond delay="0"/>
                                  </p:stCondLst>
                                  <p:childTnLst>
                                    <p:set>
                                      <p:cBhvr override="childStyle">
                                        <p:cTn id="11" dur="indefinite"/>
                                        <p:tgtEl>
                                          <p:spTgt spid="2"/>
                                        </p:tgtEl>
                                        <p:attrNameLst>
                                          <p:attrName>style.fontStyle</p:attrName>
                                        </p:attrNameLst>
                                      </p:cBhvr>
                                      <p:to>
                                        <p:strVal val="normal"/>
                                      </p:to>
                                    </p:set>
                                    <p:set>
                                      <p:cBhvr override="childStyle">
                                        <p:cTn id="12" dur="indefinite"/>
                                        <p:tgtEl>
                                          <p:spTgt spid="2"/>
                                        </p:tgtEl>
                                        <p:attrNameLst>
                                          <p:attrName>style.fontWeight</p:attrName>
                                        </p:attrNameLst>
                                      </p:cBhvr>
                                      <p:to>
                                        <p:strVal val="bold"/>
                                      </p:to>
                                    </p:set>
                                    <p:set>
                                      <p:cBhvr override="childStyle">
                                        <p:cTn id="13" dur="indefinite"/>
                                        <p:tgtEl>
                                          <p:spTgt spid="2"/>
                                        </p:tgtEl>
                                        <p:attrNameLst>
                                          <p:attrName>style.textDecorationUnderline</p:attrName>
                                        </p:attrNameLst>
                                      </p:cBhvr>
                                      <p:to>
                                        <p:strVal val="false"/>
                                      </p:to>
                                    </p:set>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770" decel="100000"/>
                                        <p:tgtEl>
                                          <p:spTgt spid="9"/>
                                        </p:tgtEl>
                                      </p:cBhvr>
                                    </p:animEffect>
                                    <p:animScale>
                                      <p:cBhvr>
                                        <p:cTn id="19" dur="770" decel="100000"/>
                                        <p:tgtEl>
                                          <p:spTgt spid="9"/>
                                        </p:tgtEl>
                                      </p:cBhvr>
                                      <p:from x="10000" y="10000"/>
                                      <p:to x="200000" y="450000"/>
                                    </p:animScale>
                                    <p:animScale>
                                      <p:cBhvr>
                                        <p:cTn id="20" dur="1230" accel="100000" fill="hold">
                                          <p:stCondLst>
                                            <p:cond delay="770"/>
                                          </p:stCondLst>
                                        </p:cTn>
                                        <p:tgtEl>
                                          <p:spTgt spid="9"/>
                                        </p:tgtEl>
                                      </p:cBhvr>
                                      <p:from x="200000" y="450000"/>
                                      <p:to x="100000" y="100000"/>
                                    </p:animScale>
                                    <p:set>
                                      <p:cBhvr>
                                        <p:cTn id="21" dur="770" fill="hold"/>
                                        <p:tgtEl>
                                          <p:spTgt spid="9"/>
                                        </p:tgtEl>
                                        <p:attrNameLst>
                                          <p:attrName>ppt_x</p:attrName>
                                        </p:attrNameLst>
                                      </p:cBhvr>
                                      <p:to>
                                        <p:strVal val="(0.5)"/>
                                      </p:to>
                                    </p:set>
                                    <p:anim from="(0.5)" to="(#ppt_x)" calcmode="lin" valueType="num">
                                      <p:cBhvr>
                                        <p:cTn id="22" dur="1230" accel="100000" fill="hold">
                                          <p:stCondLst>
                                            <p:cond delay="770"/>
                                          </p:stCondLst>
                                        </p:cTn>
                                        <p:tgtEl>
                                          <p:spTgt spid="9"/>
                                        </p:tgtEl>
                                        <p:attrNameLst>
                                          <p:attrName>ppt_x</p:attrName>
                                        </p:attrNameLst>
                                      </p:cBhvr>
                                    </p:anim>
                                    <p:set>
                                      <p:cBhvr>
                                        <p:cTn id="23" dur="770" fill="hold"/>
                                        <p:tgtEl>
                                          <p:spTgt spid="9"/>
                                        </p:tgtEl>
                                        <p:attrNameLst>
                                          <p:attrName>ppt_y</p:attrName>
                                        </p:attrNameLst>
                                      </p:cBhvr>
                                      <p:to>
                                        <p:strVal val="(#ppt_y+0.4)"/>
                                      </p:to>
                                    </p:set>
                                    <p:anim from="(#ppt_y+0.4)" to="(#ppt_y)" calcmode="lin" valueType="num">
                                      <p:cBhvr>
                                        <p:cTn id="24" dur="1230" accel="100000" fill="hold">
                                          <p:stCondLst>
                                            <p:cond delay="770"/>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5486400" cy="1143000"/>
          </a:xfrm>
          <a:solidFill>
            <a:srgbClr val="FFC000"/>
          </a:solidFill>
        </p:spPr>
        <p:txBody>
          <a:bodyPr/>
          <a:lstStyle/>
          <a:p>
            <a:endParaRPr lang="en-US" dirty="0"/>
          </a:p>
        </p:txBody>
      </p:sp>
      <p:sp>
        <p:nvSpPr>
          <p:cNvPr id="3" name="Content Placeholder 2"/>
          <p:cNvSpPr>
            <a:spLocks noGrp="1"/>
          </p:cNvSpPr>
          <p:nvPr>
            <p:ph idx="1"/>
          </p:nvPr>
        </p:nvSpPr>
        <p:spPr>
          <a:xfrm>
            <a:off x="0" y="1600200"/>
            <a:ext cx="9144000" cy="5257800"/>
          </a:xfrm>
          <a:blipFill>
            <a:blip r:embed="rId2"/>
            <a:tile tx="0" ty="0" sx="100000" sy="100000" flip="none" algn="tl"/>
          </a:blipFill>
          <a:ln>
            <a:solidFill>
              <a:schemeClr val="tx1"/>
            </a:solidFill>
          </a:ln>
        </p:spPr>
        <p:txBody>
          <a:bodyPr/>
          <a:lstStyle/>
          <a:p>
            <a:endParaRPr lang="en-US" dirty="0"/>
          </a:p>
        </p:txBody>
      </p:sp>
      <p:sp>
        <p:nvSpPr>
          <p:cNvPr id="4" name="Rounded Rectangle 3"/>
          <p:cNvSpPr/>
          <p:nvPr/>
        </p:nvSpPr>
        <p:spPr>
          <a:xfrm>
            <a:off x="0" y="5943600"/>
            <a:ext cx="9144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5" name="Oval 4"/>
          <p:cNvSpPr/>
          <p:nvPr/>
        </p:nvSpPr>
        <p:spPr>
          <a:xfrm>
            <a:off x="2819400" y="304800"/>
            <a:ext cx="4267200" cy="1066800"/>
          </a:xfrm>
          <a:prstGeom prst="ellipse">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vert="wordArtVert" rtlCol="0" anchor="ctr"/>
          <a:lstStyle/>
          <a:p>
            <a:pPr algn="ctr"/>
            <a:r>
              <a:rPr lang="bn-IN" sz="4400" dirty="0" smtClean="0">
                <a:solidFill>
                  <a:srgbClr val="002060"/>
                </a:solidFill>
              </a:rPr>
              <a:t>উ</a:t>
            </a:r>
            <a:r>
              <a:rPr lang="bn-IN" sz="4400" dirty="0" smtClean="0">
                <a:solidFill>
                  <a:srgbClr val="FFFF00"/>
                </a:solidFill>
              </a:rPr>
              <a:t>ত্ত</a:t>
            </a:r>
            <a:r>
              <a:rPr lang="bn-IN" sz="4400" dirty="0" smtClean="0"/>
              <a:t>র </a:t>
            </a:r>
            <a:endParaRPr lang="en-US" sz="4400" dirty="0"/>
          </a:p>
        </p:txBody>
      </p:sp>
      <p:sp>
        <p:nvSpPr>
          <p:cNvPr id="6" name="Oval 5"/>
          <p:cNvSpPr/>
          <p:nvPr/>
        </p:nvSpPr>
        <p:spPr>
          <a:xfrm>
            <a:off x="533400" y="1676400"/>
            <a:ext cx="8077200" cy="4114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সাধারণ</a:t>
            </a:r>
            <a:r>
              <a:rPr lang="en-US" sz="2800" dirty="0" smtClean="0"/>
              <a:t> </a:t>
            </a:r>
            <a:r>
              <a:rPr lang="en-US" sz="2800" dirty="0" err="1" smtClean="0"/>
              <a:t>শেয়ার</a:t>
            </a:r>
            <a:r>
              <a:rPr lang="en-US" sz="2800" dirty="0" smtClean="0"/>
              <a:t> </a:t>
            </a:r>
            <a:r>
              <a:rPr lang="en-US" sz="2800" dirty="0" err="1" smtClean="0"/>
              <a:t>ইস্যুর</a:t>
            </a:r>
            <a:r>
              <a:rPr lang="en-US" sz="2800" dirty="0" smtClean="0"/>
              <a:t> </a:t>
            </a:r>
            <a:r>
              <a:rPr lang="en-US" sz="2800" dirty="0" err="1" smtClean="0"/>
              <a:t>মাধ্যমে</a:t>
            </a:r>
            <a:r>
              <a:rPr lang="en-US" sz="2800" dirty="0" smtClean="0"/>
              <a:t> </a:t>
            </a:r>
            <a:r>
              <a:rPr lang="en-US" sz="2800" dirty="0" err="1" smtClean="0"/>
              <a:t>সংগ</a:t>
            </a:r>
            <a:r>
              <a:rPr lang="bn-IN" sz="2800" dirty="0" smtClean="0"/>
              <a:t>ৃহীত মূলধনের মালিকদের প্রত্যাশিত আয় মেটাতে প্রতিষ্টানকে তার বিনিয়োগের ওপর সর্বনিম্ন যে হারে আয় প্রয়োজন, সে হারকে সাধারণ শেয়ারের মূলধন ব্যয় বলা হয়।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5"/>
                                        </p:tgtEl>
                                        <p:attrNameLst>
                                          <p:attrName>style.color</p:attrName>
                                        </p:attrNameLst>
                                      </p:cBhvr>
                                      <p:to>
                                        <p:clrVal>
                                          <a:schemeClr val="accent2"/>
                                        </p:clrVal>
                                      </p:to>
                                    </p:set>
                                    <p:set>
                                      <p:cBhvr>
                                        <p:cTn id="7" dur="500" autoRev="1" fill="hold"/>
                                        <p:tgtEl>
                                          <p:spTgt spid="5"/>
                                        </p:tgtEl>
                                        <p:attrNameLst>
                                          <p:attrName>fillcolor</p:attrName>
                                        </p:attrNameLst>
                                      </p:cBhvr>
                                      <p:to>
                                        <p:clrVal>
                                          <a:schemeClr val="accent2"/>
                                        </p:clrVal>
                                      </p:to>
                                    </p:set>
                                    <p:set>
                                      <p:cBhvr>
                                        <p:cTn id="8" dur="500" autoRev="1" fill="hold"/>
                                        <p:tgtEl>
                                          <p:spTgt spid="5"/>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0" fill="hold"/>
                                        <p:tgtEl>
                                          <p:spTgt spid="6"/>
                                        </p:tgtEl>
                                        <p:attrNameLst>
                                          <p:attrName>ppt_x</p:attrName>
                                        </p:attrNameLst>
                                      </p:cBhvr>
                                      <p:tavLst>
                                        <p:tav tm="0">
                                          <p:val>
                                            <p:strVal val="#ppt_x"/>
                                          </p:val>
                                        </p:tav>
                                        <p:tav tm="100000">
                                          <p:val>
                                            <p:strVal val="#ppt_x"/>
                                          </p:val>
                                        </p:tav>
                                      </p:tavLst>
                                    </p:anim>
                                    <p:anim calcmode="lin" valueType="num">
                                      <p:cBhvr additive="base">
                                        <p:cTn id="14"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086600" cy="1143000"/>
          </a:xfrm>
          <a:blipFill>
            <a:blip r:embed="rId2"/>
            <a:tile tx="0" ty="0" sx="100000" sy="100000" flip="none" algn="tl"/>
          </a:blipFill>
          <a:ln>
            <a:solidFill>
              <a:srgbClr val="002060"/>
            </a:solidFill>
          </a:ln>
        </p:spPr>
        <p:txBody>
          <a:bodyPr/>
          <a:lstStyle/>
          <a:p>
            <a:r>
              <a:rPr lang="bn-IN" dirty="0" smtClean="0"/>
              <a:t>সংরক্ষিত আয়ের ব্যয় </a:t>
            </a:r>
            <a:endParaRPr lang="en-US" dirty="0"/>
          </a:p>
        </p:txBody>
      </p:sp>
      <p:sp>
        <p:nvSpPr>
          <p:cNvPr id="3" name="Content Placeholder 2"/>
          <p:cNvSpPr>
            <a:spLocks noGrp="1"/>
          </p:cNvSpPr>
          <p:nvPr>
            <p:ph idx="1"/>
          </p:nvPr>
        </p:nvSpPr>
        <p:spPr>
          <a:xfrm>
            <a:off x="0" y="1600200"/>
            <a:ext cx="9144000" cy="5257800"/>
          </a:xfrm>
          <a:solidFill>
            <a:srgbClr val="00B050"/>
          </a:solidFill>
        </p:spPr>
        <p:txBody>
          <a:bodyPr/>
          <a:lstStyle/>
          <a:p>
            <a:endParaRPr lang="en-US" dirty="0"/>
          </a:p>
        </p:txBody>
      </p:sp>
      <p:sp>
        <p:nvSpPr>
          <p:cNvPr id="4" name="Rounded Rectangle 3"/>
          <p:cNvSpPr/>
          <p:nvPr/>
        </p:nvSpPr>
        <p:spPr>
          <a:xfrm>
            <a:off x="0" y="5943600"/>
            <a:ext cx="9144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5" name="Rounded Rectangle 4"/>
          <p:cNvSpPr/>
          <p:nvPr/>
        </p:nvSpPr>
        <p:spPr>
          <a:xfrm>
            <a:off x="0" y="1752600"/>
            <a:ext cx="9144000" cy="38100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rPr>
              <a:t>অর্থের অন্যত্র বিনিয়োগে প্রাপ্ত আয় থেকে বঞ্চিত হওয়াকেই সংরক্ষিত আয়ের সুয়োগ ব্যয় বলে। উদাহরণস্বরুপ, কোনো কোম্পানি অর্জিত মুনাফার সম্পূর্ণ অংশই  শেয়ার মালিকদের বন্টণ না কএর ব্যবসায়ে বিনিয়োগ করলো। যদি শেয়ার মালিকরা এই অর্থ অন্যত্র বিনিয়োগ কএর ১০% হারে আয়ে কর তে পারে, তাহলে এই ১০%ই হবে কোম্পানির সংরক্ষিত আয়ের সুয়োগ ব্যয়।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p:spPr>
        <p:txBody>
          <a:bodyPr/>
          <a:lstStyle/>
          <a:p>
            <a:endParaRPr lang="en-US" dirty="0"/>
          </a:p>
        </p:txBody>
      </p:sp>
      <p:sp>
        <p:nvSpPr>
          <p:cNvPr id="3" name="Content Placeholder 2"/>
          <p:cNvSpPr>
            <a:spLocks noGrp="1"/>
          </p:cNvSpPr>
          <p:nvPr>
            <p:ph idx="1"/>
          </p:nvPr>
        </p:nvSpPr>
        <p:spPr>
          <a:xfrm>
            <a:off x="0" y="1600200"/>
            <a:ext cx="9144000" cy="5257800"/>
          </a:xfrm>
          <a:blipFill>
            <a:blip r:embed="rId2"/>
            <a:tile tx="0" ty="0" sx="100000" sy="100000" flip="none" algn="tl"/>
          </a:blipFill>
          <a:ln>
            <a:solidFill>
              <a:srgbClr val="FF0000"/>
            </a:solidFill>
          </a:ln>
        </p:spPr>
        <p:txBody>
          <a:bodyPr/>
          <a:lstStyle/>
          <a:p>
            <a:endParaRPr lang="en-US" dirty="0"/>
          </a:p>
        </p:txBody>
      </p:sp>
      <p:sp>
        <p:nvSpPr>
          <p:cNvPr id="4" name="Oval 3"/>
          <p:cNvSpPr/>
          <p:nvPr/>
        </p:nvSpPr>
        <p:spPr>
          <a:xfrm>
            <a:off x="1600200" y="304800"/>
            <a:ext cx="6477000" cy="1066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t>গড়</a:t>
            </a:r>
            <a:r>
              <a:rPr lang="en-US" sz="3600" dirty="0" smtClean="0"/>
              <a:t> </a:t>
            </a:r>
            <a:r>
              <a:rPr lang="en-US" sz="3600" dirty="0" err="1" smtClean="0"/>
              <a:t>মূলধনি</a:t>
            </a:r>
            <a:r>
              <a:rPr lang="en-US" sz="3600" dirty="0" smtClean="0"/>
              <a:t> </a:t>
            </a:r>
            <a:r>
              <a:rPr lang="en-US" sz="3600" dirty="0" err="1" smtClean="0"/>
              <a:t>ব্যয়</a:t>
            </a:r>
            <a:r>
              <a:rPr lang="en-US" sz="3600" dirty="0" smtClean="0"/>
              <a:t> </a:t>
            </a:r>
            <a:endParaRPr lang="en-US" sz="3600" dirty="0"/>
          </a:p>
        </p:txBody>
      </p:sp>
      <p:sp>
        <p:nvSpPr>
          <p:cNvPr id="5" name="Rounded Rectangle 4"/>
          <p:cNvSpPr/>
          <p:nvPr/>
        </p:nvSpPr>
        <p:spPr>
          <a:xfrm>
            <a:off x="0" y="5943600"/>
            <a:ext cx="9144000" cy="9144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6" name="Rounded Rectangle 5"/>
          <p:cNvSpPr/>
          <p:nvPr/>
        </p:nvSpPr>
        <p:spPr>
          <a:xfrm>
            <a:off x="228600" y="1752600"/>
            <a:ext cx="8610600" cy="1447800"/>
          </a:xfrm>
          <a:prstGeom prst="round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sz="2800" dirty="0" smtClean="0"/>
              <a:t>প্রতিষ্টানের বিভিন্ন উৎস থেকে সংগৃহীত মূলধনের গড় ব্যয়কে গড় মূলধন ব্যয় বলে। </a:t>
            </a:r>
            <a:endParaRPr lang="en-US" sz="2800" dirty="0"/>
          </a:p>
        </p:txBody>
      </p:sp>
      <p:sp>
        <p:nvSpPr>
          <p:cNvPr id="7" name="Oval 6"/>
          <p:cNvSpPr/>
          <p:nvPr/>
        </p:nvSpPr>
        <p:spPr>
          <a:xfrm>
            <a:off x="2819400" y="3048000"/>
            <a:ext cx="2819400" cy="1371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wordArtVert" rtlCol="0" anchor="ctr"/>
          <a:lstStyle/>
          <a:p>
            <a:pPr algn="ctr"/>
            <a:r>
              <a:rPr lang="bn-IN" sz="2800" dirty="0" smtClean="0">
                <a:solidFill>
                  <a:schemeClr val="tx1"/>
                </a:solidFill>
              </a:rPr>
              <a:t>গাণিতিক সূত্র </a:t>
            </a:r>
            <a:endParaRPr lang="en-US" sz="2800" dirty="0">
              <a:solidFill>
                <a:schemeClr val="tx1"/>
              </a:solidFill>
            </a:endParaRPr>
          </a:p>
        </p:txBody>
      </p:sp>
      <p:sp>
        <p:nvSpPr>
          <p:cNvPr id="8" name="TextBox 7"/>
          <p:cNvSpPr txBox="1"/>
          <p:nvPr/>
        </p:nvSpPr>
        <p:spPr>
          <a:xfrm>
            <a:off x="0" y="4419600"/>
            <a:ext cx="8763000" cy="2308324"/>
          </a:xfrm>
          <a:prstGeom prst="rect">
            <a:avLst/>
          </a:prstGeom>
          <a:noFill/>
        </p:spPr>
        <p:txBody>
          <a:bodyPr wrap="square" rtlCol="0">
            <a:spAutoFit/>
          </a:bodyPr>
          <a:lstStyle/>
          <a:p>
            <a:r>
              <a:rPr lang="bn-IN" sz="2400" dirty="0" smtClean="0"/>
              <a:t>গড় মূলধন ব্যয় =</a:t>
            </a:r>
            <a:r>
              <a:rPr lang="bn-IN" sz="2800" dirty="0" smtClean="0"/>
              <a:t> (</a:t>
            </a:r>
            <a:r>
              <a:rPr lang="bn-IN" sz="2400" dirty="0" smtClean="0"/>
              <a:t>সাধারণ শেয়ারের অংশ </a:t>
            </a:r>
            <a:r>
              <a:rPr lang="en-US" sz="2800" dirty="0" smtClean="0"/>
              <a:t>x </a:t>
            </a:r>
            <a:r>
              <a:rPr lang="en-US" sz="2400" dirty="0" err="1" smtClean="0"/>
              <a:t>সাধারণ</a:t>
            </a:r>
            <a:r>
              <a:rPr lang="en-US" sz="2400" dirty="0" smtClean="0"/>
              <a:t> </a:t>
            </a:r>
            <a:r>
              <a:rPr lang="en-US" sz="2400" dirty="0" err="1" smtClean="0"/>
              <a:t>শেয়ারের</a:t>
            </a:r>
            <a:r>
              <a:rPr lang="en-US" sz="2400" dirty="0" smtClean="0"/>
              <a:t> </a:t>
            </a:r>
            <a:r>
              <a:rPr lang="en-US" sz="2400" dirty="0" err="1" smtClean="0"/>
              <a:t>মূলধন</a:t>
            </a:r>
            <a:r>
              <a:rPr lang="en-US" sz="2400" dirty="0" smtClean="0"/>
              <a:t> </a:t>
            </a:r>
            <a:r>
              <a:rPr lang="en-US" sz="2400" dirty="0" err="1" smtClean="0"/>
              <a:t>ব্যয়</a:t>
            </a:r>
            <a:r>
              <a:rPr lang="en-US" sz="2800" dirty="0" smtClean="0"/>
              <a:t>) +(</a:t>
            </a:r>
            <a:r>
              <a:rPr lang="en-US" sz="2400" dirty="0" err="1" smtClean="0"/>
              <a:t>অগাধিকার</a:t>
            </a:r>
            <a:r>
              <a:rPr lang="en-US" sz="2400" dirty="0" smtClean="0"/>
              <a:t> </a:t>
            </a:r>
            <a:r>
              <a:rPr lang="en-US" sz="2400" dirty="0" err="1" smtClean="0"/>
              <a:t>শেয়ারের</a:t>
            </a:r>
            <a:r>
              <a:rPr lang="en-US" sz="2400" dirty="0" smtClean="0"/>
              <a:t> </a:t>
            </a:r>
            <a:r>
              <a:rPr lang="en-US" sz="2400" dirty="0" err="1" smtClean="0"/>
              <a:t>অংশ</a:t>
            </a:r>
            <a:r>
              <a:rPr lang="en-US" sz="2400" dirty="0" smtClean="0"/>
              <a:t> </a:t>
            </a:r>
            <a:r>
              <a:rPr lang="en-US" sz="2800" dirty="0" smtClean="0"/>
              <a:t>x </a:t>
            </a:r>
            <a:r>
              <a:rPr lang="en-US" sz="2400" dirty="0" err="1" smtClean="0"/>
              <a:t>অগাধিকার</a:t>
            </a:r>
            <a:r>
              <a:rPr lang="en-US" sz="2400" dirty="0" smtClean="0"/>
              <a:t> </a:t>
            </a:r>
            <a:r>
              <a:rPr lang="en-US" sz="2400" dirty="0" err="1" smtClean="0"/>
              <a:t>শেয়ারের</a:t>
            </a:r>
            <a:r>
              <a:rPr lang="en-US" sz="2400" dirty="0" smtClean="0"/>
              <a:t> </a:t>
            </a:r>
            <a:r>
              <a:rPr lang="en-US" sz="2400" dirty="0" err="1" smtClean="0"/>
              <a:t>মূলধন</a:t>
            </a:r>
            <a:r>
              <a:rPr lang="en-US" sz="2400" dirty="0" smtClean="0"/>
              <a:t> </a:t>
            </a:r>
            <a:r>
              <a:rPr lang="en-US" sz="2400" dirty="0" err="1" smtClean="0"/>
              <a:t>ব্যয়</a:t>
            </a:r>
            <a:r>
              <a:rPr lang="en-US" sz="2400" dirty="0" smtClean="0"/>
              <a:t> </a:t>
            </a:r>
            <a:r>
              <a:rPr lang="en-US" sz="2800" dirty="0" smtClean="0"/>
              <a:t>) + ( </a:t>
            </a:r>
            <a:r>
              <a:rPr lang="bn-IN" sz="2400" dirty="0" smtClean="0"/>
              <a:t>ঋণের অংশ</a:t>
            </a:r>
            <a:r>
              <a:rPr lang="bn-IN" sz="2800" dirty="0" smtClean="0"/>
              <a:t> </a:t>
            </a:r>
            <a:r>
              <a:rPr lang="en-US" sz="2800" dirty="0" smtClean="0"/>
              <a:t>X </a:t>
            </a:r>
            <a:r>
              <a:rPr lang="en-US" sz="2400" dirty="0" err="1" smtClean="0"/>
              <a:t>ঋণ</a:t>
            </a:r>
            <a:r>
              <a:rPr lang="en-US" sz="2400" dirty="0" smtClean="0"/>
              <a:t> </a:t>
            </a:r>
            <a:r>
              <a:rPr lang="en-US" sz="2400" dirty="0" err="1" smtClean="0"/>
              <a:t>মূলধনের</a:t>
            </a:r>
            <a:r>
              <a:rPr lang="en-US" sz="2400" dirty="0" smtClean="0"/>
              <a:t> </a:t>
            </a:r>
            <a:r>
              <a:rPr lang="en-US" sz="2400" dirty="0" err="1" smtClean="0"/>
              <a:t>ব্যয়</a:t>
            </a:r>
            <a:r>
              <a:rPr lang="en-US" sz="2800" dirty="0" smtClean="0"/>
              <a:t>)</a:t>
            </a:r>
          </a:p>
          <a:p>
            <a:endParaRPr lang="en-US" sz="2400" dirty="0" smtClean="0"/>
          </a:p>
          <a:p>
            <a:endParaRPr lang="en-US" dirty="0" smtClean="0"/>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xit" presetSubtype="16" fill="hold" grpId="0" nodeType="clickEffect">
                                  <p:stCondLst>
                                    <p:cond delay="0"/>
                                  </p:stCondLst>
                                  <p:childTnLst>
                                    <p:animEffect transition="out" filter="diamond(in)">
                                      <p:cBhvr>
                                        <p:cTn id="10" dur="2000"/>
                                        <p:tgtEl>
                                          <p:spTgt spid="6"/>
                                        </p:tgtEl>
                                      </p:cBhvr>
                                    </p:animEffect>
                                    <p:set>
                                      <p:cBhvr>
                                        <p:cTn id="11" dur="1" fill="hold">
                                          <p:stCondLst>
                                            <p:cond delay="19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0" fill="hold"/>
                                        <p:tgtEl>
                                          <p:spTgt spid="7"/>
                                        </p:tgtEl>
                                        <p:attrNameLst>
                                          <p:attrName>ppt_x</p:attrName>
                                        </p:attrNameLst>
                                      </p:cBhvr>
                                      <p:tavLst>
                                        <p:tav tm="0">
                                          <p:val>
                                            <p:strVal val="#ppt_x"/>
                                          </p:val>
                                        </p:tav>
                                        <p:tav tm="100000">
                                          <p:val>
                                            <p:strVal val="#ppt_x"/>
                                          </p:val>
                                        </p:tav>
                                      </p:tavLst>
                                    </p:anim>
                                    <p:anim calcmode="lin" valueType="num">
                                      <p:cBhvr additive="base">
                                        <p:cTn id="17"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4)">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mph" presetSubtype="2" fill="hold" grpId="1" nodeType="clickEffect">
                                  <p:stCondLst>
                                    <p:cond delay="0"/>
                                  </p:stCondLst>
                                  <p:childTnLst>
                                    <p:anim to="1.5" calcmode="lin" valueType="num">
                                      <p:cBhvr override="childStyle">
                                        <p:cTn id="26" dur="20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5638800" cy="1143000"/>
          </a:xfrm>
          <a:solidFill>
            <a:schemeClr val="accent6">
              <a:lumMod val="60000"/>
              <a:lumOff val="40000"/>
            </a:schemeClr>
          </a:solidFill>
          <a:ln>
            <a:solidFill>
              <a:srgbClr val="FF0000"/>
            </a:solidFill>
          </a:ln>
        </p:spPr>
        <p:txBody>
          <a:bodyPr vert="vert270"/>
          <a:lstStyle/>
          <a:p>
            <a:r>
              <a:rPr lang="en-US" sz="4800" dirty="0" err="1" smtClean="0"/>
              <a:t>শি</a:t>
            </a:r>
            <a:r>
              <a:rPr lang="en-US" dirty="0" err="1" smtClean="0"/>
              <a:t>ক্ষক</a:t>
            </a:r>
            <a:r>
              <a:rPr lang="en-US" dirty="0" smtClean="0"/>
              <a:t> </a:t>
            </a:r>
            <a:r>
              <a:rPr lang="en-US" dirty="0" err="1" smtClean="0">
                <a:solidFill>
                  <a:srgbClr val="FF0000"/>
                </a:solidFill>
              </a:rPr>
              <a:t>পরিচিতি</a:t>
            </a:r>
            <a:r>
              <a:rPr lang="en-US" dirty="0" smtClean="0"/>
              <a:t> </a:t>
            </a:r>
            <a:endParaRPr lang="en-US" dirty="0"/>
          </a:p>
        </p:txBody>
      </p:sp>
      <p:sp>
        <p:nvSpPr>
          <p:cNvPr id="5" name="Frame 4"/>
          <p:cNvSpPr/>
          <p:nvPr/>
        </p:nvSpPr>
        <p:spPr>
          <a:xfrm>
            <a:off x="457200" y="1600200"/>
            <a:ext cx="4114800" cy="4572000"/>
          </a:xfrm>
          <a:prstGeom prst="fram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pic>
        <p:nvPicPr>
          <p:cNvPr id="6" name="Content Placeholder 5" descr="IMG_9206.JPG"/>
          <p:cNvPicPr>
            <a:picLocks noGrp="1" noChangeAspect="1"/>
          </p:cNvPicPr>
          <p:nvPr>
            <p:ph sz="half" idx="1"/>
          </p:nvPr>
        </p:nvPicPr>
        <p:blipFill>
          <a:blip r:embed="rId2" cstate="print"/>
          <a:stretch>
            <a:fillRect/>
          </a:stretch>
        </p:blipFill>
        <p:spPr>
          <a:xfrm rot="16200000">
            <a:off x="533400" y="2667000"/>
            <a:ext cx="3657600" cy="304800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4648200" y="1600200"/>
            <a:ext cx="4038600" cy="4572000"/>
          </a:xfrm>
          <a:prstGeom prst="rect">
            <a:avLst/>
          </a:prstGeom>
          <a:ln>
            <a:solidFill>
              <a:srgbClr val="002060"/>
            </a:solidFill>
          </a:ln>
        </p:spPr>
        <p:style>
          <a:lnRef idx="3">
            <a:schemeClr val="lt1"/>
          </a:lnRef>
          <a:fillRef idx="1">
            <a:schemeClr val="accent3"/>
          </a:fillRef>
          <a:effectRef idx="1">
            <a:schemeClr val="accent3"/>
          </a:effectRef>
          <a:fontRef idx="minor">
            <a:schemeClr val="lt1"/>
          </a:fontRef>
        </p:style>
        <p:txBody>
          <a:bodyPr rtlCol="0" anchor="ctr"/>
          <a:lstStyle/>
          <a:p>
            <a:r>
              <a:rPr lang="bn-IN" sz="2800" dirty="0" smtClean="0">
                <a:solidFill>
                  <a:schemeClr val="tx1"/>
                </a:solidFill>
              </a:rPr>
              <a:t>এম সাখাওয়াত হোসেন</a:t>
            </a:r>
            <a:r>
              <a:rPr lang="bn-IN" sz="3200" dirty="0" smtClean="0">
                <a:solidFill>
                  <a:srgbClr val="FFFF00"/>
                </a:solidFill>
              </a:rPr>
              <a:t> </a:t>
            </a:r>
          </a:p>
          <a:p>
            <a:r>
              <a:rPr lang="bn-IN" sz="2000" dirty="0" smtClean="0">
                <a:solidFill>
                  <a:srgbClr val="002060"/>
                </a:solidFill>
              </a:rPr>
              <a:t>সহকারি শিক্ষক  (ব্যবসায় শিক্ষা ) </a:t>
            </a:r>
          </a:p>
          <a:p>
            <a:r>
              <a:rPr lang="bn-IN" sz="2400" dirty="0" smtClean="0">
                <a:solidFill>
                  <a:srgbClr val="002060"/>
                </a:solidFill>
              </a:rPr>
              <a:t>মোক্তাল হোসেন উচ্চ বিদ্যালয় , সদর ,নেত্রকোনা </a:t>
            </a:r>
          </a:p>
          <a:p>
            <a:r>
              <a:rPr lang="en-US" sz="2400" dirty="0" smtClean="0">
                <a:solidFill>
                  <a:srgbClr val="002060"/>
                </a:solidFill>
                <a:hlinkClick r:id="rId3"/>
              </a:rPr>
              <a:t>shakhawath747@gamil.com</a:t>
            </a:r>
            <a:r>
              <a:rPr lang="en-US" sz="2400" dirty="0" smtClean="0">
                <a:solidFill>
                  <a:srgbClr val="002060"/>
                </a:solidFill>
              </a:rPr>
              <a:t> </a:t>
            </a:r>
            <a:endParaRPr lang="bn-IN" sz="2400" dirty="0" smtClean="0">
              <a:solidFill>
                <a:srgbClr val="002060"/>
              </a:solidFill>
            </a:endParaRPr>
          </a:p>
          <a:p>
            <a:r>
              <a:rPr lang="bn-IN" sz="2400" dirty="0" smtClean="0">
                <a:solidFill>
                  <a:srgbClr val="002060"/>
                </a:solidFill>
              </a:rPr>
              <a:t>   </a:t>
            </a:r>
            <a:r>
              <a:rPr lang="en-US" sz="2400" dirty="0" smtClean="0">
                <a:solidFill>
                  <a:srgbClr val="002060"/>
                </a:solidFill>
              </a:rPr>
              <a:t>Mob: </a:t>
            </a:r>
          </a:p>
          <a:p>
            <a:r>
              <a:rPr lang="bn-IN" sz="2400" dirty="0" smtClean="0">
                <a:solidFill>
                  <a:srgbClr val="002060"/>
                </a:solidFill>
              </a:rPr>
              <a:t>   </a:t>
            </a:r>
            <a:r>
              <a:rPr lang="en-US" sz="2400" dirty="0" smtClean="0">
                <a:solidFill>
                  <a:srgbClr val="002060"/>
                </a:solidFill>
              </a:rPr>
              <a:t>01734475103</a:t>
            </a:r>
            <a:r>
              <a:rPr lang="bn-IN" sz="2400" dirty="0" smtClean="0">
                <a:solidFill>
                  <a:srgbClr val="002060"/>
                </a:solidFill>
              </a:rPr>
              <a:t>  </a:t>
            </a:r>
            <a:r>
              <a:rPr lang="en-US" sz="2400" dirty="0" smtClean="0">
                <a:solidFill>
                  <a:srgbClr val="002060"/>
                </a:solidFill>
              </a:rPr>
              <a:t>01917636486 </a:t>
            </a:r>
            <a:r>
              <a:rPr lang="bn-IN" sz="2400" dirty="0" smtClean="0">
                <a:solidFill>
                  <a:srgbClr val="002060"/>
                </a:solidFill>
              </a:rPr>
              <a:t>  </a:t>
            </a:r>
            <a:endParaRPr lang="en-US" sz="2400" dirty="0">
              <a:solidFill>
                <a:srgbClr val="002060"/>
              </a:solidFill>
            </a:endParaRPr>
          </a:p>
        </p:txBody>
      </p:sp>
      <p:pic>
        <p:nvPicPr>
          <p:cNvPr id="13" name="Content Placeholder 8" descr="ে.jpg"/>
          <p:cNvPicPr>
            <a:picLocks noChangeAspect="1"/>
          </p:cNvPicPr>
          <p:nvPr/>
        </p:nvPicPr>
        <p:blipFill>
          <a:blip r:embed="rId4"/>
          <a:stretch>
            <a:fillRect/>
          </a:stretch>
        </p:blipFill>
        <p:spPr>
          <a:xfrm>
            <a:off x="0" y="304800"/>
            <a:ext cx="2257425" cy="1104900"/>
          </a:xfrm>
          <a:prstGeom prst="rect">
            <a:avLst/>
          </a:prstGeom>
          <a:solidFill>
            <a:srgbClr val="00B050"/>
          </a:solidFill>
          <a:ln>
            <a:solidFill>
              <a:schemeClr val="tx1"/>
            </a:solidFill>
          </a:ln>
        </p:spPr>
      </p:pic>
      <p:pic>
        <p:nvPicPr>
          <p:cNvPr id="14" name="Content Placeholder 8" descr="ে.jpg"/>
          <p:cNvPicPr>
            <a:picLocks noChangeAspect="1"/>
          </p:cNvPicPr>
          <p:nvPr/>
        </p:nvPicPr>
        <p:blipFill>
          <a:blip r:embed="rId4"/>
          <a:stretch>
            <a:fillRect/>
          </a:stretch>
        </p:blipFill>
        <p:spPr>
          <a:xfrm>
            <a:off x="7239001" y="304800"/>
            <a:ext cx="1905000" cy="1066800"/>
          </a:xfrm>
          <a:prstGeom prst="rect">
            <a:avLst/>
          </a:prstGeom>
          <a:solidFill>
            <a:srgbClr val="00B050"/>
          </a:solidFill>
          <a:ln>
            <a:solidFill>
              <a:schemeClr val="tx1"/>
            </a:solidFill>
          </a:ln>
        </p:spPr>
      </p:pic>
      <p:pic>
        <p:nvPicPr>
          <p:cNvPr id="15" name="Content Placeholder 8" descr="ে.jpg"/>
          <p:cNvPicPr>
            <a:picLocks noChangeAspect="1"/>
          </p:cNvPicPr>
          <p:nvPr/>
        </p:nvPicPr>
        <p:blipFill>
          <a:blip r:embed="rId4"/>
          <a:stretch>
            <a:fillRect/>
          </a:stretch>
        </p:blipFill>
        <p:spPr>
          <a:xfrm>
            <a:off x="685800" y="1600200"/>
            <a:ext cx="3200400" cy="685800"/>
          </a:xfrm>
          <a:prstGeom prst="rect">
            <a:avLst/>
          </a:prstGeom>
          <a:solidFill>
            <a:srgbClr val="00B050"/>
          </a:solidFill>
          <a:ln>
            <a:solidFill>
              <a:srgbClr val="FF0000"/>
            </a:solidFill>
          </a:ln>
        </p:spPr>
      </p:pic>
      <p:pic>
        <p:nvPicPr>
          <p:cNvPr id="16" name="Content Placeholder 8" descr="ে.jpg"/>
          <p:cNvPicPr>
            <a:picLocks noChangeAspect="1"/>
          </p:cNvPicPr>
          <p:nvPr/>
        </p:nvPicPr>
        <p:blipFill>
          <a:blip r:embed="rId4"/>
          <a:stretch>
            <a:fillRect/>
          </a:stretch>
        </p:blipFill>
        <p:spPr>
          <a:xfrm>
            <a:off x="457200" y="1600200"/>
            <a:ext cx="457199" cy="4610100"/>
          </a:xfrm>
          <a:prstGeom prst="rect">
            <a:avLst/>
          </a:prstGeom>
          <a:solidFill>
            <a:srgbClr val="00B050"/>
          </a:solidFill>
          <a:ln>
            <a:solidFill>
              <a:srgbClr val="FF0000"/>
            </a:solidFill>
          </a:ln>
        </p:spPr>
      </p:pic>
      <p:pic>
        <p:nvPicPr>
          <p:cNvPr id="17" name="Content Placeholder 8" descr="ে.jpg"/>
          <p:cNvPicPr>
            <a:picLocks noChangeAspect="1"/>
          </p:cNvPicPr>
          <p:nvPr/>
        </p:nvPicPr>
        <p:blipFill>
          <a:blip r:embed="rId4"/>
          <a:stretch>
            <a:fillRect/>
          </a:stretch>
        </p:blipFill>
        <p:spPr>
          <a:xfrm>
            <a:off x="914400" y="5715000"/>
            <a:ext cx="3124200" cy="533400"/>
          </a:xfrm>
          <a:prstGeom prst="rect">
            <a:avLst/>
          </a:prstGeom>
          <a:solidFill>
            <a:srgbClr val="00B050"/>
          </a:solidFill>
          <a:ln>
            <a:solidFill>
              <a:srgbClr val="FF0000"/>
            </a:solidFill>
          </a:ln>
        </p:spPr>
      </p:pic>
      <p:pic>
        <p:nvPicPr>
          <p:cNvPr id="18" name="Content Placeholder 8" descr="ে.jpg"/>
          <p:cNvPicPr>
            <a:picLocks noChangeAspect="1"/>
          </p:cNvPicPr>
          <p:nvPr/>
        </p:nvPicPr>
        <p:blipFill>
          <a:blip r:embed="rId4"/>
          <a:stretch>
            <a:fillRect/>
          </a:stretch>
        </p:blipFill>
        <p:spPr>
          <a:xfrm>
            <a:off x="3886200" y="1600200"/>
            <a:ext cx="685800" cy="4572000"/>
          </a:xfrm>
          <a:prstGeom prst="rect">
            <a:avLst/>
          </a:prstGeom>
          <a:solidFill>
            <a:srgbClr val="00B050"/>
          </a:solidFill>
          <a:ln>
            <a:solidFill>
              <a:srgbClr val="FF0000"/>
            </a:solidFill>
          </a:ln>
        </p:spPr>
      </p:pic>
      <p:sp>
        <p:nvSpPr>
          <p:cNvPr id="19" name="Content Placeholder 18"/>
          <p:cNvSpPr>
            <a:spLocks noGrp="1"/>
          </p:cNvSpPr>
          <p:nvPr>
            <p:ph sz="half" idx="2"/>
          </p:nvPr>
        </p:nvSpPr>
        <p:spPr>
          <a:xfrm>
            <a:off x="4648200" y="1524000"/>
            <a:ext cx="4038600" cy="4602163"/>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0" nodeType="clickEffect" nodePh="1">
                                  <p:stCondLst>
                                    <p:cond delay="0"/>
                                  </p:stCondLst>
                                  <p:endCondLst>
                                    <p:cond evt="begin" delay="0">
                                      <p:tn val="20"/>
                                    </p:cond>
                                  </p:endCondLst>
                                  <p:childTnLst>
                                    <p:animEffect transition="out" filter="diamond(in)">
                                      <p:cBhvr>
                                        <p:cTn id="21" dur="2000"/>
                                        <p:tgtEl>
                                          <p:spTgt spid="19">
                                            <p:txEl>
                                              <p:pRg st="0" end="0"/>
                                            </p:txEl>
                                          </p:spTgt>
                                        </p:tgtEl>
                                      </p:cBhvr>
                                    </p:animEffect>
                                    <p:set>
                                      <p:cBhvr>
                                        <p:cTn id="22" dur="1" fill="hold">
                                          <p:stCondLst>
                                            <p:cond delay="1999"/>
                                          </p:stCondLst>
                                        </p:cTn>
                                        <p:tgtEl>
                                          <p:spTgt spid="1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xfrm>
            <a:off x="0" y="1600200"/>
            <a:ext cx="9144000" cy="5257800"/>
          </a:xfrm>
          <a:solidFill>
            <a:schemeClr val="accent3"/>
          </a:solidFill>
          <a:ln>
            <a:solidFill>
              <a:srgbClr val="FF0000"/>
            </a:solidFill>
          </a:ln>
        </p:spPr>
        <p:txBody>
          <a:bodyPr/>
          <a:lstStyle/>
          <a:p>
            <a:endParaRPr lang="en-US" dirty="0"/>
          </a:p>
        </p:txBody>
      </p:sp>
      <p:sp>
        <p:nvSpPr>
          <p:cNvPr id="4" name="Rounded Rectangle 3"/>
          <p:cNvSpPr/>
          <p:nvPr/>
        </p:nvSpPr>
        <p:spPr>
          <a:xfrm>
            <a:off x="0" y="5943600"/>
            <a:ext cx="9144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5" name="Rounded Rectangle 4"/>
          <p:cNvSpPr/>
          <p:nvPr/>
        </p:nvSpPr>
        <p:spPr>
          <a:xfrm>
            <a:off x="2057400" y="304800"/>
            <a:ext cx="5715000" cy="11430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3600" dirty="0" smtClean="0">
                <a:solidFill>
                  <a:schemeClr val="tx1"/>
                </a:solidFill>
              </a:rPr>
              <a:t>মূল্যায়ন</a:t>
            </a:r>
            <a:r>
              <a:rPr lang="bn-IN" sz="3600" dirty="0" smtClean="0"/>
              <a:t> </a:t>
            </a:r>
            <a:endParaRPr lang="en-US" sz="3600" dirty="0"/>
          </a:p>
        </p:txBody>
      </p:sp>
      <p:sp>
        <p:nvSpPr>
          <p:cNvPr id="6" name="Rounded Rectangle 5"/>
          <p:cNvSpPr/>
          <p:nvPr/>
        </p:nvSpPr>
        <p:spPr>
          <a:xfrm>
            <a:off x="381000" y="1828800"/>
            <a:ext cx="8305800" cy="3810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১।বিনিয়োগকারীদের প্রত্যাশিত আয়কে ব্যবসায়ে </a:t>
            </a:r>
            <a:r>
              <a:rPr lang="en-US" sz="2400" dirty="0" err="1" smtClean="0"/>
              <a:t>কি</a:t>
            </a:r>
            <a:r>
              <a:rPr lang="en-US" sz="2400" dirty="0" smtClean="0"/>
              <a:t> </a:t>
            </a:r>
            <a:r>
              <a:rPr lang="bn-IN" sz="2400" dirty="0" smtClean="0"/>
              <a:t> বলা হয় ? (ক) মূলধন ব্যয়  (খ) মুনাফার হার </a:t>
            </a:r>
          </a:p>
          <a:p>
            <a:pPr algn="ctr"/>
            <a:r>
              <a:rPr lang="bn-IN" sz="2400" dirty="0" smtClean="0"/>
              <a:t>(গ) বি</a:t>
            </a:r>
            <a:r>
              <a:rPr lang="en-US" sz="2400" dirty="0" err="1" smtClean="0"/>
              <a:t>নিয়োগের</a:t>
            </a:r>
            <a:r>
              <a:rPr lang="en-US" sz="2400" dirty="0" smtClean="0"/>
              <a:t> </a:t>
            </a:r>
            <a:r>
              <a:rPr lang="bn-IN" sz="2400" dirty="0" smtClean="0"/>
              <a:t> সুদ (ঘ) তহবিলের উৎস </a:t>
            </a:r>
          </a:p>
          <a:p>
            <a:pPr algn="ctr"/>
            <a:r>
              <a:rPr lang="bn-IN" sz="2400" dirty="0" smtClean="0"/>
              <a:t>২। লভ্যাংশ১= কী? </a:t>
            </a:r>
          </a:p>
          <a:p>
            <a:pPr algn="ctr"/>
            <a:r>
              <a:rPr lang="bn-IN" sz="2400" dirty="0" smtClean="0"/>
              <a:t>(ক) শেয়ারের বর্তমান বাজারমূল্য (খ) বছর শেষে প্রত্যাশিত লভ্যাংশ </a:t>
            </a:r>
          </a:p>
          <a:p>
            <a:pPr algn="ctr"/>
            <a:r>
              <a:rPr lang="bn-IN" sz="2400" dirty="0" smtClean="0"/>
              <a:t>(গ) বছরের শুরুতে লভ্যাংশ  (ঘ) প্রতি শেয়ারের বাজারমূল্য </a:t>
            </a:r>
            <a:endParaRPr lang="en-US" sz="2400" dirty="0"/>
          </a:p>
        </p:txBody>
      </p:sp>
      <p:sp>
        <p:nvSpPr>
          <p:cNvPr id="7" name="Oval 6"/>
          <p:cNvSpPr/>
          <p:nvPr/>
        </p:nvSpPr>
        <p:spPr>
          <a:xfrm>
            <a:off x="2590800" y="28194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Oval 7"/>
          <p:cNvSpPr/>
          <p:nvPr/>
        </p:nvSpPr>
        <p:spPr>
          <a:xfrm>
            <a:off x="5105400" y="3962400"/>
            <a:ext cx="381000" cy="3810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0" fill="hold"/>
                                        <p:tgtEl>
                                          <p:spTgt spid="7"/>
                                        </p:tgtEl>
                                        <p:attrNameLst>
                                          <p:attrName>ppt_x</p:attrName>
                                        </p:attrNameLst>
                                      </p:cBhvr>
                                      <p:tavLst>
                                        <p:tav tm="0">
                                          <p:val>
                                            <p:strVal val="#ppt_x"/>
                                          </p:val>
                                        </p:tav>
                                        <p:tav tm="100000">
                                          <p:val>
                                            <p:strVal val="#ppt_x"/>
                                          </p:val>
                                        </p:tav>
                                      </p:tavLst>
                                    </p:anim>
                                    <p:anim calcmode="lin" valueType="num">
                                      <p:cBhvr additive="base">
                                        <p:cTn id="1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heel(4)">
                                      <p:cBhvr>
                                        <p:cTn id="23" dur="2000"/>
                                        <p:tgtEl>
                                          <p:spTgt spid="6">
                                            <p:txEl>
                                              <p:pRg st="2" end="2"/>
                                            </p:txEl>
                                          </p:spTgt>
                                        </p:tgtEl>
                                      </p:cBhvr>
                                    </p:animEffect>
                                  </p:childTnLst>
                                </p:cTn>
                              </p:par>
                              <p:par>
                                <p:cTn id="24" presetID="21" presetClass="entr" presetSubtype="4"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heel(4)">
                                      <p:cBhvr>
                                        <p:cTn id="26" dur="2000"/>
                                        <p:tgtEl>
                                          <p:spTgt spid="6">
                                            <p:txEl>
                                              <p:pRg st="3" end="3"/>
                                            </p:txEl>
                                          </p:spTgt>
                                        </p:tgtEl>
                                      </p:cBhvr>
                                    </p:animEffect>
                                  </p:childTnLst>
                                </p:cTn>
                              </p:par>
                              <p:par>
                                <p:cTn id="27" presetID="21" presetClass="entr" presetSubtype="4"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heel(4)">
                                      <p:cBhvr>
                                        <p:cTn id="29" dur="20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0" fill="hold"/>
                                        <p:tgtEl>
                                          <p:spTgt spid="8"/>
                                        </p:tgtEl>
                                        <p:attrNameLst>
                                          <p:attrName>ppt_x</p:attrName>
                                        </p:attrNameLst>
                                      </p:cBhvr>
                                      <p:tavLst>
                                        <p:tav tm="0">
                                          <p:val>
                                            <p:strVal val="#ppt_x"/>
                                          </p:val>
                                        </p:tav>
                                        <p:tav tm="100000">
                                          <p:val>
                                            <p:strVal val="#ppt_x"/>
                                          </p:val>
                                        </p:tav>
                                      </p:tavLst>
                                    </p:anim>
                                    <p:anim calcmode="lin" valueType="num">
                                      <p:cBhvr additive="base">
                                        <p:cTn id="3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239000" cy="1143000"/>
          </a:xfrm>
          <a:solidFill>
            <a:srgbClr val="92D050"/>
          </a:solidFill>
        </p:spPr>
        <p:txBody>
          <a:bodyPr/>
          <a:lstStyle/>
          <a:p>
            <a:endParaRPr lang="en-US" dirty="0"/>
          </a:p>
        </p:txBody>
      </p:sp>
      <p:sp>
        <p:nvSpPr>
          <p:cNvPr id="3" name="Content Placeholder 2"/>
          <p:cNvSpPr>
            <a:spLocks noGrp="1"/>
          </p:cNvSpPr>
          <p:nvPr>
            <p:ph idx="1"/>
          </p:nvPr>
        </p:nvSpPr>
        <p:spPr>
          <a:xfrm>
            <a:off x="0" y="1600200"/>
            <a:ext cx="9144000" cy="5257800"/>
          </a:xfrm>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0" y="6019800"/>
            <a:ext cx="9144000" cy="8382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t>এম সাখাওয়াত হোসেন , সহকারি শিক্ষক  (ব্যবসায় শিক্ষা )</a:t>
            </a:r>
            <a:r>
              <a:rPr lang="en-US" dirty="0" smtClean="0"/>
              <a:t> </a:t>
            </a:r>
            <a:r>
              <a:rPr lang="bn-IN" dirty="0" smtClean="0"/>
              <a:t>মোক্তাল হোসেন উচ্চ বিদ্যালয়  সদর ,নেত্রকো</a:t>
            </a:r>
            <a:r>
              <a:rPr lang="en-US" dirty="0" err="1" smtClean="0"/>
              <a:t>না</a:t>
            </a:r>
            <a:endParaRPr lang="en-US" dirty="0"/>
          </a:p>
        </p:txBody>
      </p:sp>
      <p:sp>
        <p:nvSpPr>
          <p:cNvPr id="5" name="Oval 4"/>
          <p:cNvSpPr/>
          <p:nvPr/>
        </p:nvSpPr>
        <p:spPr>
          <a:xfrm>
            <a:off x="1676400" y="228600"/>
            <a:ext cx="6553200" cy="1219200"/>
          </a:xfrm>
          <a:prstGeom prst="ellipse">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4800" dirty="0" smtClean="0">
                <a:solidFill>
                  <a:schemeClr val="tx1"/>
                </a:solidFill>
              </a:rPr>
              <a:t>বাড়ির কাজ </a:t>
            </a:r>
            <a:endParaRPr lang="en-US" sz="4800" dirty="0">
              <a:solidFill>
                <a:schemeClr val="tx1"/>
              </a:solidFill>
            </a:endParaRPr>
          </a:p>
        </p:txBody>
      </p:sp>
      <p:sp>
        <p:nvSpPr>
          <p:cNvPr id="6" name="Oval 5"/>
          <p:cNvSpPr/>
          <p:nvPr/>
        </p:nvSpPr>
        <p:spPr>
          <a:xfrm>
            <a:off x="1066800" y="1828800"/>
            <a:ext cx="5638800" cy="3962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7" name="Content Placeholder 3" descr="428.jpg"/>
          <p:cNvPicPr>
            <a:picLocks noChangeAspect="1"/>
          </p:cNvPicPr>
          <p:nvPr/>
        </p:nvPicPr>
        <p:blipFill>
          <a:blip r:embed="rId3"/>
          <a:stretch>
            <a:fillRect/>
          </a:stretch>
        </p:blipFill>
        <p:spPr>
          <a:xfrm>
            <a:off x="1143000" y="1752600"/>
            <a:ext cx="5638799" cy="40386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Rounded Rectangle 7"/>
          <p:cNvSpPr/>
          <p:nvPr/>
        </p:nvSpPr>
        <p:spPr>
          <a:xfrm>
            <a:off x="7162800" y="1828800"/>
            <a:ext cx="1676400" cy="4114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গড়</a:t>
            </a:r>
            <a:r>
              <a:rPr lang="en-US" sz="2400" dirty="0" smtClean="0"/>
              <a:t> </a:t>
            </a:r>
            <a:r>
              <a:rPr lang="en-US" sz="2400" dirty="0" err="1" smtClean="0"/>
              <a:t>মূলধনি</a:t>
            </a:r>
            <a:r>
              <a:rPr lang="en-US" sz="2400" dirty="0" smtClean="0"/>
              <a:t> </a:t>
            </a:r>
            <a:r>
              <a:rPr lang="en-US" sz="2400" dirty="0" err="1" smtClean="0"/>
              <a:t>ব্য</a:t>
            </a:r>
            <a:r>
              <a:rPr lang="bn-IN" sz="2400" dirty="0" smtClean="0"/>
              <a:t>য়ের </a:t>
            </a:r>
            <a:r>
              <a:rPr lang="bn-IN" sz="2400" dirty="0" smtClean="0">
                <a:solidFill>
                  <a:schemeClr val="tx1"/>
                </a:solidFill>
              </a:rPr>
              <a:t>গাণিতিক সূত্রটি লিখ? </a:t>
            </a:r>
            <a:endParaRPr lang="en-US" sz="2400" dirty="0" smtClean="0">
              <a:solidFill>
                <a:schemeClr val="tx1"/>
              </a:solidFill>
            </a:endParaRPr>
          </a:p>
          <a:p>
            <a:pPr algn="ct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770" decel="100000"/>
                                        <p:tgtEl>
                                          <p:spTgt spid="8"/>
                                        </p:tgtEl>
                                      </p:cBhvr>
                                    </p:animEffect>
                                    <p:animScale>
                                      <p:cBhvr>
                                        <p:cTn id="25" dur="770" decel="100000"/>
                                        <p:tgtEl>
                                          <p:spTgt spid="8"/>
                                        </p:tgtEl>
                                      </p:cBhvr>
                                      <p:from x="10000" y="10000"/>
                                      <p:to x="200000" y="450000"/>
                                    </p:animScale>
                                    <p:animScale>
                                      <p:cBhvr>
                                        <p:cTn id="26" dur="1230" accel="100000" fill="hold">
                                          <p:stCondLst>
                                            <p:cond delay="770"/>
                                          </p:stCondLst>
                                        </p:cTn>
                                        <p:tgtEl>
                                          <p:spTgt spid="8"/>
                                        </p:tgtEl>
                                      </p:cBhvr>
                                      <p:from x="200000" y="450000"/>
                                      <p:to x="100000" y="100000"/>
                                    </p:animScale>
                                    <p:set>
                                      <p:cBhvr>
                                        <p:cTn id="27" dur="770" fill="hold"/>
                                        <p:tgtEl>
                                          <p:spTgt spid="8"/>
                                        </p:tgtEl>
                                        <p:attrNameLst>
                                          <p:attrName>ppt_x</p:attrName>
                                        </p:attrNameLst>
                                      </p:cBhvr>
                                      <p:to>
                                        <p:strVal val="(0.5)"/>
                                      </p:to>
                                    </p:set>
                                    <p:anim from="(0.5)" to="(#ppt_x)" calcmode="lin" valueType="num">
                                      <p:cBhvr>
                                        <p:cTn id="28" dur="1230" accel="100000" fill="hold">
                                          <p:stCondLst>
                                            <p:cond delay="770"/>
                                          </p:stCondLst>
                                        </p:cTn>
                                        <p:tgtEl>
                                          <p:spTgt spid="8"/>
                                        </p:tgtEl>
                                        <p:attrNameLst>
                                          <p:attrName>ppt_x</p:attrName>
                                        </p:attrNameLst>
                                      </p:cBhvr>
                                    </p:anim>
                                    <p:set>
                                      <p:cBhvr>
                                        <p:cTn id="29" dur="770" fill="hold"/>
                                        <p:tgtEl>
                                          <p:spTgt spid="8"/>
                                        </p:tgtEl>
                                        <p:attrNameLst>
                                          <p:attrName>ppt_y</p:attrName>
                                        </p:attrNameLst>
                                      </p:cBhvr>
                                      <p:to>
                                        <p:strVal val="(#ppt_y+0.4)"/>
                                      </p:to>
                                    </p:set>
                                    <p:anim from="(#ppt_y+0.4)" to="(#ppt_y)" calcmode="lin" valueType="num">
                                      <p:cBhvr>
                                        <p:cTn id="30" dur="1230" accel="100000" fill="hold">
                                          <p:stCondLst>
                                            <p:cond delay="770"/>
                                          </p:stCondLst>
                                        </p:cTn>
                                        <p:tgtEl>
                                          <p:spTgt spid="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781800" cy="1143000"/>
          </a:xfrm>
          <a:solidFill>
            <a:srgbClr val="FFFF00"/>
          </a:solidFill>
          <a:ln>
            <a:solidFill>
              <a:srgbClr val="FF0000"/>
            </a:solidFill>
          </a:ln>
        </p:spPr>
        <p:txBody>
          <a:bodyPr/>
          <a:lstStyle/>
          <a:p>
            <a:r>
              <a:rPr lang="bn-IN" dirty="0" smtClean="0"/>
              <a:t>সবাইকে ধন্যবাদ </a:t>
            </a:r>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5" name="Rectangle 4"/>
          <p:cNvSpPr/>
          <p:nvPr/>
        </p:nvSpPr>
        <p:spPr>
          <a:xfrm>
            <a:off x="2514600" y="1905000"/>
            <a:ext cx="4800600" cy="3733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2" descr="C:\Users\sagor khan\Downloads\A56.jpg"/>
          <p:cNvPicPr>
            <a:picLocks noChangeAspect="1" noChangeArrowheads="1"/>
          </p:cNvPicPr>
          <p:nvPr/>
        </p:nvPicPr>
        <p:blipFill>
          <a:blip r:embed="rId3"/>
          <a:srcRect/>
          <a:stretch>
            <a:fillRect/>
          </a:stretch>
        </p:blipFill>
        <p:spPr bwMode="auto">
          <a:xfrm>
            <a:off x="2590800" y="1981200"/>
            <a:ext cx="4648199" cy="3733800"/>
          </a:xfrm>
          <a:prstGeom prst="rect">
            <a:avLst/>
          </a:prstGeom>
          <a:ln w="88900" cap="sq" cmpd="thickThin">
            <a:solidFill>
              <a:srgbClr val="FF0000"/>
            </a:solidFill>
            <a:prstDash val="solid"/>
            <a:miter lim="800000"/>
          </a:ln>
          <a:effectLst>
            <a:innerShdw blurRad="76200">
              <a:srgbClr val="000000"/>
            </a:innerShdw>
          </a:effectLst>
        </p:spPr>
      </p:pic>
      <p:pic>
        <p:nvPicPr>
          <p:cNvPr id="1027" name="Picture 3" descr="C:\Users\sagor khan\Downloads\a143.png"/>
          <p:cNvPicPr>
            <a:picLocks noChangeAspect="1" noChangeArrowheads="1"/>
          </p:cNvPicPr>
          <p:nvPr/>
        </p:nvPicPr>
        <p:blipFill>
          <a:blip r:embed="rId4"/>
          <a:srcRect/>
          <a:stretch>
            <a:fillRect/>
          </a:stretch>
        </p:blipFill>
        <p:spPr bwMode="auto">
          <a:xfrm>
            <a:off x="3048000" y="2362200"/>
            <a:ext cx="3657600" cy="253365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2000"/>
                                        <p:tgtEl>
                                          <p:spTgt spid="1027"/>
                                        </p:tgtEl>
                                      </p:cBhvr>
                                    </p:animEffect>
                                    <p:anim calcmode="lin" valueType="num">
                                      <p:cBhvr>
                                        <p:cTn id="15" dur="2000" fill="hold"/>
                                        <p:tgtEl>
                                          <p:spTgt spid="1027"/>
                                        </p:tgtEl>
                                        <p:attrNameLst>
                                          <p:attrName>style.rotation</p:attrName>
                                        </p:attrNameLst>
                                      </p:cBhvr>
                                      <p:tavLst>
                                        <p:tav tm="0">
                                          <p:val>
                                            <p:fltVal val="720"/>
                                          </p:val>
                                        </p:tav>
                                        <p:tav tm="100000">
                                          <p:val>
                                            <p:fltVal val="0"/>
                                          </p:val>
                                        </p:tav>
                                      </p:tavLst>
                                    </p:anim>
                                    <p:anim calcmode="lin" valueType="num">
                                      <p:cBhvr>
                                        <p:cTn id="16" dur="2000" fill="hold"/>
                                        <p:tgtEl>
                                          <p:spTgt spid="1027"/>
                                        </p:tgtEl>
                                        <p:attrNameLst>
                                          <p:attrName>ppt_h</p:attrName>
                                        </p:attrNameLst>
                                      </p:cBhvr>
                                      <p:tavLst>
                                        <p:tav tm="0">
                                          <p:val>
                                            <p:fltVal val="0"/>
                                          </p:val>
                                        </p:tav>
                                        <p:tav tm="100000">
                                          <p:val>
                                            <p:strVal val="#ppt_h"/>
                                          </p:val>
                                        </p:tav>
                                      </p:tavLst>
                                    </p:anim>
                                    <p:anim calcmode="lin" valueType="num">
                                      <p:cBhvr>
                                        <p:cTn id="17" dur="2000" fill="hold"/>
                                        <p:tgtEl>
                                          <p:spTgt spid="102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477000" cy="1143000"/>
          </a:xfrm>
          <a:solidFill>
            <a:srgbClr val="FFC000"/>
          </a:solidFill>
          <a:ln>
            <a:solidFill>
              <a:srgbClr val="002060"/>
            </a:solidFill>
          </a:ln>
        </p:spPr>
        <p:txBody>
          <a:bodyPr/>
          <a:lstStyle/>
          <a:p>
            <a:endParaRPr lang="en-US" dirty="0"/>
          </a:p>
        </p:txBody>
      </p:sp>
      <p:sp>
        <p:nvSpPr>
          <p:cNvPr id="3" name="Content Placeholder 2"/>
          <p:cNvSpPr>
            <a:spLocks noGrp="1"/>
          </p:cNvSpPr>
          <p:nvPr>
            <p:ph sz="half" idx="1"/>
          </p:nvPr>
        </p:nvSpPr>
        <p:spPr>
          <a:blipFill>
            <a:blip r:embed="rId2"/>
            <a:tile tx="0" ty="0" sx="100000" sy="100000" flip="none" algn="tl"/>
          </a:blipFill>
          <a:ln>
            <a:solidFill>
              <a:srgbClr val="FF0000"/>
            </a:solidFill>
          </a:ln>
        </p:spPr>
        <p:txBody>
          <a:bodyPr/>
          <a:lstStyle/>
          <a:p>
            <a:endParaRPr lang="en-US" dirty="0"/>
          </a:p>
        </p:txBody>
      </p:sp>
      <p:sp>
        <p:nvSpPr>
          <p:cNvPr id="4" name="Content Placeholder 3"/>
          <p:cNvSpPr>
            <a:spLocks noGrp="1"/>
          </p:cNvSpPr>
          <p:nvPr>
            <p:ph sz="half" idx="2"/>
          </p:nvPr>
        </p:nvSpPr>
        <p:spPr>
          <a:blipFill>
            <a:blip r:embed="rId3"/>
            <a:tile tx="0" ty="0" sx="100000" sy="100000" flip="none" algn="tl"/>
          </a:blipFill>
          <a:ln>
            <a:solidFill>
              <a:srgbClr val="FF0000"/>
            </a:solidFill>
          </a:ln>
        </p:spPr>
        <p:txBody>
          <a:bodyPr/>
          <a:lstStyle/>
          <a:p>
            <a:endParaRPr lang="en-US" dirty="0"/>
          </a:p>
        </p:txBody>
      </p:sp>
      <p:sp>
        <p:nvSpPr>
          <p:cNvPr id="5" name="Rectangle 4"/>
          <p:cNvSpPr/>
          <p:nvPr/>
        </p:nvSpPr>
        <p:spPr>
          <a:xfrm>
            <a:off x="685800" y="1905000"/>
            <a:ext cx="3505200" cy="3733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2" descr="C:\Users\sagor khan\Downloads\c1.jpg"/>
          <p:cNvPicPr>
            <a:picLocks noChangeAspect="1" noChangeArrowheads="1"/>
          </p:cNvPicPr>
          <p:nvPr/>
        </p:nvPicPr>
        <p:blipFill>
          <a:blip r:embed="rId4"/>
          <a:srcRect/>
          <a:stretch>
            <a:fillRect/>
          </a:stretch>
        </p:blipFill>
        <p:spPr bwMode="auto">
          <a:xfrm>
            <a:off x="685800" y="1828800"/>
            <a:ext cx="3505200" cy="3962400"/>
          </a:xfrm>
          <a:prstGeom prst="rect">
            <a:avLst/>
          </a:prstGeom>
          <a:ln>
            <a:solidFill>
              <a:schemeClr val="tx1"/>
            </a:solidFill>
          </a:ln>
          <a:effectLst>
            <a:softEdge rad="112500"/>
          </a:effectLst>
        </p:spPr>
      </p:pic>
      <p:sp>
        <p:nvSpPr>
          <p:cNvPr id="7" name="Rounded Rectangle 6"/>
          <p:cNvSpPr/>
          <p:nvPr/>
        </p:nvSpPr>
        <p:spPr>
          <a:xfrm>
            <a:off x="4876800" y="1752600"/>
            <a:ext cx="3505200" cy="41910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sz="2000" dirty="0" smtClean="0"/>
              <a:t>   শ্রেনিঃনবম ও দশম</a:t>
            </a:r>
          </a:p>
          <a:p>
            <a:r>
              <a:rPr lang="bn-IN" sz="2000" dirty="0" smtClean="0"/>
              <a:t>   বিষয়ঃফিন্যান্স ও ব্যাংকিং </a:t>
            </a:r>
          </a:p>
          <a:p>
            <a:r>
              <a:rPr lang="bn-IN" sz="2000" dirty="0" smtClean="0"/>
              <a:t>   অধ্যায়ঃ</a:t>
            </a:r>
            <a:r>
              <a:rPr lang="en-US" sz="2000" dirty="0" err="1" smtClean="0"/>
              <a:t>ষষ্ঠ</a:t>
            </a:r>
            <a:r>
              <a:rPr lang="en-US" sz="2000" dirty="0" smtClean="0"/>
              <a:t> </a:t>
            </a:r>
            <a:r>
              <a:rPr lang="bn-IN" sz="2000" dirty="0" smtClean="0"/>
              <a:t> </a:t>
            </a:r>
          </a:p>
          <a:p>
            <a:r>
              <a:rPr lang="bn-IN" sz="2000" dirty="0" smtClean="0"/>
              <a:t>   </a:t>
            </a:r>
            <a:r>
              <a:rPr lang="bn-IN" sz="2000" dirty="0" smtClean="0">
                <a:solidFill>
                  <a:srgbClr val="FF0000"/>
                </a:solidFill>
              </a:rPr>
              <a:t>পাঠ শিরোনামঃ</a:t>
            </a:r>
            <a:r>
              <a:rPr lang="en-US" sz="2000" dirty="0" err="1" smtClean="0">
                <a:solidFill>
                  <a:srgbClr val="FF0000"/>
                </a:solidFill>
              </a:rPr>
              <a:t>মূলধন</a:t>
            </a:r>
            <a:r>
              <a:rPr lang="en-US" sz="2000" dirty="0" smtClean="0">
                <a:solidFill>
                  <a:srgbClr val="FF0000"/>
                </a:solidFill>
              </a:rPr>
              <a:t> </a:t>
            </a:r>
            <a:r>
              <a:rPr lang="en-US" sz="2000" dirty="0" err="1" smtClean="0">
                <a:solidFill>
                  <a:srgbClr val="FF0000"/>
                </a:solidFill>
              </a:rPr>
              <a:t>ব্যয়</a:t>
            </a:r>
            <a:r>
              <a:rPr lang="en-US" sz="2000" dirty="0" smtClean="0">
                <a:solidFill>
                  <a:srgbClr val="FF0000"/>
                </a:solidFill>
              </a:rPr>
              <a:t> </a:t>
            </a:r>
            <a:endParaRPr lang="bn-IN" sz="2000" dirty="0" smtClean="0">
              <a:solidFill>
                <a:srgbClr val="FF0000"/>
              </a:solidFill>
            </a:endParaRPr>
          </a:p>
          <a:p>
            <a:r>
              <a:rPr lang="bn-IN" sz="2000" dirty="0" smtClean="0"/>
              <a:t>    সময়ঃ৪০মিনিট  </a:t>
            </a:r>
          </a:p>
          <a:p>
            <a:r>
              <a:rPr lang="bn-IN" sz="2000" dirty="0" smtClean="0"/>
              <a:t>    তারিখঃ০০০০০০০০ </a:t>
            </a:r>
            <a:endParaRPr lang="en-US" sz="2000" dirty="0" smtClean="0"/>
          </a:p>
        </p:txBody>
      </p:sp>
      <p:sp>
        <p:nvSpPr>
          <p:cNvPr id="8" name="Oval 7"/>
          <p:cNvSpPr/>
          <p:nvPr/>
        </p:nvSpPr>
        <p:spPr>
          <a:xfrm>
            <a:off x="1905000" y="304800"/>
            <a:ext cx="5867400" cy="1143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lang="bn-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পাঠ পরিচিতি </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ounded Rectangle 8"/>
          <p:cNvSpPr/>
          <p:nvPr/>
        </p:nvSpPr>
        <p:spPr>
          <a:xfrm>
            <a:off x="228600" y="5943600"/>
            <a:ext cx="8763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0" fill="hold"/>
                                        <p:tgtEl>
                                          <p:spTgt spid="6"/>
                                        </p:tgtEl>
                                        <p:attrNameLst>
                                          <p:attrName>ppt_x</p:attrName>
                                        </p:attrNameLst>
                                      </p:cBhvr>
                                      <p:tavLst>
                                        <p:tav tm="0">
                                          <p:val>
                                            <p:strVal val="#ppt_x"/>
                                          </p:val>
                                        </p:tav>
                                        <p:tav tm="100000">
                                          <p:val>
                                            <p:strVal val="#ppt_x"/>
                                          </p:val>
                                        </p:tav>
                                      </p:tavLst>
                                    </p:anim>
                                    <p:anim calcmode="lin" valueType="num">
                                      <p:cBhvr additive="base">
                                        <p:cTn id="1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4)">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457200" y="5791200"/>
            <a:ext cx="8305800" cy="9144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solidFill>
                <a:schemeClr val="tx1"/>
              </a:solidFill>
            </a:endParaRPr>
          </a:p>
        </p:txBody>
      </p:sp>
      <p:sp>
        <p:nvSpPr>
          <p:cNvPr id="5" name="Rounded Rectangle 4"/>
          <p:cNvSpPr/>
          <p:nvPr/>
        </p:nvSpPr>
        <p:spPr>
          <a:xfrm>
            <a:off x="2133600" y="304800"/>
            <a:ext cx="5410200" cy="10668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4000" dirty="0" smtClean="0">
                <a:solidFill>
                  <a:srgbClr val="002060"/>
                </a:solidFill>
              </a:rPr>
              <a:t>আজকের পাঠ </a:t>
            </a:r>
            <a:endParaRPr lang="en-US" sz="4000" dirty="0">
              <a:solidFill>
                <a:srgbClr val="002060"/>
              </a:solidFill>
            </a:endParaRPr>
          </a:p>
        </p:txBody>
      </p:sp>
      <p:sp>
        <p:nvSpPr>
          <p:cNvPr id="6" name="Rounded Rectangle 5"/>
          <p:cNvSpPr/>
          <p:nvPr/>
        </p:nvSpPr>
        <p:spPr>
          <a:xfrm>
            <a:off x="685800" y="1905000"/>
            <a:ext cx="4724400" cy="3429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k5.jpg"/>
          <p:cNvPicPr>
            <a:picLocks noChangeAspect="1" noChangeArrowheads="1"/>
          </p:cNvPicPr>
          <p:nvPr/>
        </p:nvPicPr>
        <p:blipFill>
          <a:blip r:embed="rId3"/>
          <a:srcRect/>
          <a:stretch>
            <a:fillRect/>
          </a:stretch>
        </p:blipFill>
        <p:spPr bwMode="auto">
          <a:xfrm>
            <a:off x="914400" y="2133600"/>
            <a:ext cx="4191000" cy="3023016"/>
          </a:xfrm>
          <a:prstGeom prst="rect">
            <a:avLst/>
          </a:prstGeom>
          <a:ln>
            <a:solidFill>
              <a:srgbClr val="FF0000"/>
            </a:solidFill>
          </a:ln>
          <a:effectLst>
            <a:softEdge rad="112500"/>
          </a:effectLst>
        </p:spPr>
      </p:pic>
      <p:sp>
        <p:nvSpPr>
          <p:cNvPr id="8" name="Horizontal Scroll 7"/>
          <p:cNvSpPr/>
          <p:nvPr/>
        </p:nvSpPr>
        <p:spPr>
          <a:xfrm>
            <a:off x="5638800" y="1981200"/>
            <a:ext cx="2819400" cy="3048000"/>
          </a:xfrm>
          <a:prstGeom prst="horizontalScroll">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মূলধন ব্যয়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0" fill="hold"/>
                                        <p:tgtEl>
                                          <p:spTgt spid="1026"/>
                                        </p:tgtEl>
                                        <p:attrNameLst>
                                          <p:attrName>ppt_x</p:attrName>
                                        </p:attrNameLst>
                                      </p:cBhvr>
                                      <p:tavLst>
                                        <p:tav tm="0">
                                          <p:val>
                                            <p:strVal val="#ppt_x"/>
                                          </p:val>
                                        </p:tav>
                                        <p:tav tm="100000">
                                          <p:val>
                                            <p:strVal val="#ppt_x"/>
                                          </p:val>
                                        </p:tav>
                                      </p:tavLst>
                                    </p:anim>
                                    <p:anim calcmode="lin" valueType="num">
                                      <p:cBhvr additive="base">
                                        <p:cTn id="20"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vert="horz"/>
          <a:lstStyle/>
          <a:p>
            <a:r>
              <a:rPr lang="bn-IN" u="sng" dirty="0" smtClean="0"/>
              <a:t>শিখনফল</a:t>
            </a:r>
            <a:r>
              <a:rPr lang="bn-IN" dirty="0" smtClean="0"/>
              <a:t> </a:t>
            </a:r>
            <a:endParaRPr lang="en-US" dirty="0"/>
          </a:p>
        </p:txBody>
      </p:sp>
      <p:sp>
        <p:nvSpPr>
          <p:cNvPr id="3" name="Content Placeholder 2"/>
          <p:cNvSpPr>
            <a:spLocks noGrp="1"/>
          </p:cNvSpPr>
          <p:nvPr>
            <p:ph idx="1"/>
          </p:nvPr>
        </p:nvSpPr>
        <p:spPr>
          <a:xfrm>
            <a:off x="0" y="1600200"/>
            <a:ext cx="9144000" cy="5257800"/>
          </a:xfrm>
          <a:blipFill>
            <a:blip r:embed="rId2"/>
            <a:tile tx="0" ty="0" sx="100000" sy="100000" flip="none" algn="tl"/>
          </a:blipFill>
          <a:ln>
            <a:solidFill>
              <a:srgbClr val="002060"/>
            </a:solidFill>
          </a:ln>
        </p:spPr>
        <p:txBody>
          <a:bodyPr/>
          <a:lstStyle/>
          <a:p>
            <a:endParaRPr lang="en-US" dirty="0"/>
          </a:p>
        </p:txBody>
      </p:sp>
      <p:sp>
        <p:nvSpPr>
          <p:cNvPr id="4" name="Rounded Rectangle 3"/>
          <p:cNvSpPr/>
          <p:nvPr/>
        </p:nvSpPr>
        <p:spPr>
          <a:xfrm>
            <a:off x="0" y="6096000"/>
            <a:ext cx="91440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solidFill>
                <a:schemeClr val="tx1"/>
              </a:solidFill>
            </a:endParaRPr>
          </a:p>
        </p:txBody>
      </p:sp>
      <p:sp>
        <p:nvSpPr>
          <p:cNvPr id="5" name="Oval 4"/>
          <p:cNvSpPr/>
          <p:nvPr/>
        </p:nvSpPr>
        <p:spPr>
          <a:xfrm>
            <a:off x="457200" y="1676400"/>
            <a:ext cx="8229600" cy="4114800"/>
          </a:xfrm>
          <a:prstGeom prst="ellipse">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u="sng" dirty="0" smtClean="0"/>
              <a:t>পাঠ শেষে শিক্ষার্থীরা- </a:t>
            </a:r>
          </a:p>
          <a:p>
            <a:pPr algn="ctr"/>
            <a:r>
              <a:rPr lang="bn-IN" sz="2400" dirty="0" smtClean="0"/>
              <a:t>১।মূলধন ব্যয়ের ধারণা ব্যাখ্যা করতে পারবে। </a:t>
            </a:r>
          </a:p>
          <a:p>
            <a:pPr algn="ctr"/>
            <a:r>
              <a:rPr lang="bn-IN" sz="2400" dirty="0" smtClean="0"/>
              <a:t>২।মূলধন ব্যয় নির্ণয়ের </a:t>
            </a:r>
            <a:r>
              <a:rPr lang="bn-IN" sz="2400" smtClean="0"/>
              <a:t>তাৎপর্য </a:t>
            </a:r>
            <a:r>
              <a:rPr lang="bn-IN" sz="2400" smtClean="0"/>
              <a:t>বর্ণনা করতে </a:t>
            </a:r>
            <a:r>
              <a:rPr lang="bn-IN" sz="2400" dirty="0" smtClean="0"/>
              <a:t>পারবে। </a:t>
            </a:r>
          </a:p>
          <a:p>
            <a:pPr algn="ctr"/>
            <a:r>
              <a:rPr lang="bn-IN" sz="2400" dirty="0" smtClean="0"/>
              <a:t>৩।মূলধন খরচ নির্ণয় করতে পারবে।</a:t>
            </a:r>
          </a:p>
          <a:p>
            <a:pPr algn="ctr"/>
            <a:r>
              <a:rPr lang="bn-IN" sz="2400" dirty="0" smtClean="0"/>
              <a:t>৪।মূলধন খরচের ভিত্তিতে বিভিন্ন উৎসের মূল্যায়ন করতে পারবে। </a:t>
            </a:r>
          </a:p>
          <a:p>
            <a:pPr algn="ctr"/>
            <a:r>
              <a:rPr lang="bn-IN" sz="2400" dirty="0" smtClean="0"/>
              <a:t>৫। গাণিতিক সমস্যার প্রয়োজনীয় সূত্রাবলি ব্যাখ্যা করতে পারবে।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172200" cy="1143000"/>
          </a:xfrm>
          <a:blipFill>
            <a:blip r:embed="rId2"/>
            <a:tile tx="0" ty="0" sx="100000" sy="100000" flip="none" algn="tl"/>
          </a:blipFill>
          <a:ln>
            <a:solidFill>
              <a:srgbClr val="0070C0"/>
            </a:solidFill>
          </a:ln>
        </p:spPr>
        <p:txBody>
          <a:bodyPr/>
          <a:lstStyle/>
          <a:p>
            <a:r>
              <a:rPr lang="bn-IN" dirty="0" smtClean="0"/>
              <a:t>মূলধন ব্যয়ের ধারণা </a:t>
            </a:r>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Rounded Rectangle 3"/>
          <p:cNvSpPr/>
          <p:nvPr/>
        </p:nvSpPr>
        <p:spPr>
          <a:xfrm>
            <a:off x="0" y="5943600"/>
            <a:ext cx="9144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 সদর ,নেত্রকো</a:t>
            </a:r>
            <a:r>
              <a:rPr lang="en-US" dirty="0" err="1" smtClean="0">
                <a:solidFill>
                  <a:schemeClr val="tx1"/>
                </a:solidFill>
              </a:rPr>
              <a:t>না</a:t>
            </a:r>
            <a:endParaRPr lang="en-US" dirty="0">
              <a:solidFill>
                <a:schemeClr val="tx1"/>
              </a:solidFill>
            </a:endParaRPr>
          </a:p>
        </p:txBody>
      </p:sp>
      <p:sp>
        <p:nvSpPr>
          <p:cNvPr id="5" name="Oval 4"/>
          <p:cNvSpPr/>
          <p:nvPr/>
        </p:nvSpPr>
        <p:spPr>
          <a:xfrm>
            <a:off x="1295400" y="1676400"/>
            <a:ext cx="3505200" cy="2057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বিভিন্ন উৎস থেকে সংগৃহীত তহবিল </a:t>
            </a:r>
            <a:endParaRPr lang="en-US" sz="2400" dirty="0"/>
          </a:p>
        </p:txBody>
      </p:sp>
      <p:sp>
        <p:nvSpPr>
          <p:cNvPr id="6" name="Oval 5"/>
          <p:cNvSpPr/>
          <p:nvPr/>
        </p:nvSpPr>
        <p:spPr>
          <a:xfrm>
            <a:off x="4648200" y="1676400"/>
            <a:ext cx="3505200" cy="2133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মালিক বা বিনিয়োগকারীদের প্রত্যাশিত আয় </a:t>
            </a:r>
            <a:endParaRPr lang="en-US" sz="2400" dirty="0"/>
          </a:p>
        </p:txBody>
      </p:sp>
      <p:sp>
        <p:nvSpPr>
          <p:cNvPr id="7" name="Oval 6"/>
          <p:cNvSpPr/>
          <p:nvPr/>
        </p:nvSpPr>
        <p:spPr>
          <a:xfrm>
            <a:off x="3048000" y="3429000"/>
            <a:ext cx="3429000" cy="2209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প্রতিষ্টানকে তার বিনিয়োগের ওপর সর্বনিম্ন যে হারে আয় করতে হবে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1"/>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4)">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2060"/>
            </a:solidFill>
          </a:ln>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Content Placeholder 2"/>
          <p:cNvSpPr>
            <a:spLocks noGrp="1"/>
          </p:cNvSpPr>
          <p:nvPr>
            <p:ph idx="1"/>
          </p:nvPr>
        </p:nvSpPr>
        <p:spPr>
          <a:blipFill>
            <a:blip r:embed="rId2"/>
            <a:tile tx="0" ty="0" sx="100000" sy="100000" flip="none" algn="tl"/>
          </a:blipFill>
        </p:spPr>
        <p:txBody>
          <a:bodyPr/>
          <a:lstStyle/>
          <a:p>
            <a:endParaRPr lang="en-US" dirty="0"/>
          </a:p>
        </p:txBody>
      </p:sp>
      <p:sp>
        <p:nvSpPr>
          <p:cNvPr id="4" name="Oval 3"/>
          <p:cNvSpPr/>
          <p:nvPr/>
        </p:nvSpPr>
        <p:spPr>
          <a:xfrm>
            <a:off x="1981200" y="304800"/>
            <a:ext cx="6172200" cy="10668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মূলধন ব্যয় নির্ণেয়ের তাৎপর্য</a:t>
            </a:r>
            <a:endParaRPr lang="en-US" sz="2800" dirty="0"/>
          </a:p>
        </p:txBody>
      </p:sp>
      <p:sp>
        <p:nvSpPr>
          <p:cNvPr id="5" name="Rounded Rectangle 4"/>
          <p:cNvSpPr/>
          <p:nvPr/>
        </p:nvSpPr>
        <p:spPr>
          <a:xfrm>
            <a:off x="0" y="6019800"/>
            <a:ext cx="9144000" cy="8382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solidFill>
                <a:schemeClr val="tx1"/>
              </a:solidFill>
            </a:endParaRPr>
          </a:p>
        </p:txBody>
      </p:sp>
      <p:sp>
        <p:nvSpPr>
          <p:cNvPr id="6" name="Rounded Rectangle 5"/>
          <p:cNvSpPr/>
          <p:nvPr/>
        </p:nvSpPr>
        <p:spPr>
          <a:xfrm>
            <a:off x="914400" y="1676400"/>
            <a:ext cx="70104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মূলধন ব্যয় নির্ণেয়ের তাৎপর্য</a:t>
            </a:r>
            <a:endParaRPr lang="en-US" sz="2800" dirty="0"/>
          </a:p>
        </p:txBody>
      </p:sp>
      <p:sp>
        <p:nvSpPr>
          <p:cNvPr id="7" name="Rectangle 6"/>
          <p:cNvSpPr/>
          <p:nvPr/>
        </p:nvSpPr>
        <p:spPr>
          <a:xfrm>
            <a:off x="457200" y="2667000"/>
            <a:ext cx="3124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বিনিয়োগ সিদ্ধান্ত সংক্রান্ত </a:t>
            </a:r>
            <a:endParaRPr lang="en-US" sz="2400" dirty="0"/>
          </a:p>
        </p:txBody>
      </p:sp>
      <p:sp>
        <p:nvSpPr>
          <p:cNvPr id="8" name="Rectangle 7"/>
          <p:cNvSpPr/>
          <p:nvPr/>
        </p:nvSpPr>
        <p:spPr>
          <a:xfrm>
            <a:off x="5562600" y="2667000"/>
            <a:ext cx="3124200" cy="914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মূলধন কাঠামো সংক্রান্ত </a:t>
            </a:r>
            <a:endParaRPr lang="en-US" sz="2400" dirty="0"/>
          </a:p>
        </p:txBody>
      </p:sp>
      <p:sp>
        <p:nvSpPr>
          <p:cNvPr id="9" name="Oval 8"/>
          <p:cNvSpPr/>
          <p:nvPr/>
        </p:nvSpPr>
        <p:spPr>
          <a:xfrm>
            <a:off x="381000" y="3886200"/>
            <a:ext cx="3886200" cy="19050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তহবিলের খরচ জেনে তা অপেক্ষা বেশি আয় করা সম্ভব , এমন প্রকল্পে বিনিয়োগ করা উচিত</a:t>
            </a:r>
            <a:r>
              <a:rPr lang="bn-IN" dirty="0" smtClean="0">
                <a:solidFill>
                  <a:schemeClr val="tx1"/>
                </a:solidFill>
              </a:rPr>
              <a:t> । </a:t>
            </a:r>
            <a:endParaRPr lang="en-US" dirty="0">
              <a:solidFill>
                <a:schemeClr val="tx1"/>
              </a:solidFill>
            </a:endParaRPr>
          </a:p>
        </p:txBody>
      </p:sp>
      <p:sp>
        <p:nvSpPr>
          <p:cNvPr id="10" name="Oval 9"/>
          <p:cNvSpPr/>
          <p:nvPr/>
        </p:nvSpPr>
        <p:spPr>
          <a:xfrm>
            <a:off x="4800600" y="3962400"/>
            <a:ext cx="3886200" cy="19812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কাম্য  ঋন নীতি অনুযায়ী সঠিক মূলধন কাঠামো মূলধন ব্যয় সর্বনিম্ন রাখতে সহায়তা করে</a:t>
            </a:r>
            <a:r>
              <a:rPr lang="bn-IN" dirty="0" smtClean="0">
                <a:solidFill>
                  <a:schemeClr val="tx1"/>
                </a:solidFill>
              </a:rPr>
              <a:t>। </a:t>
            </a:r>
            <a:endParaRPr lang="en-US" dirty="0">
              <a:solidFill>
                <a:schemeClr val="tx1"/>
              </a:solidFill>
            </a:endParaRPr>
          </a:p>
        </p:txBody>
      </p:sp>
      <p:sp>
        <p:nvSpPr>
          <p:cNvPr id="11" name="Down Arrow 10"/>
          <p:cNvSpPr/>
          <p:nvPr/>
        </p:nvSpPr>
        <p:spPr>
          <a:xfrm>
            <a:off x="1905000" y="2362200"/>
            <a:ext cx="484632" cy="304800"/>
          </a:xfrm>
          <a:prstGeom prst="downArrow">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Down Arrow 11"/>
          <p:cNvSpPr/>
          <p:nvPr/>
        </p:nvSpPr>
        <p:spPr>
          <a:xfrm>
            <a:off x="7086600" y="2362200"/>
            <a:ext cx="484632" cy="38100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Down Arrow 12"/>
          <p:cNvSpPr/>
          <p:nvPr/>
        </p:nvSpPr>
        <p:spPr>
          <a:xfrm>
            <a:off x="1752600" y="3581400"/>
            <a:ext cx="484632" cy="381000"/>
          </a:xfrm>
          <a:prstGeom prst="downArrow">
            <a:avLst/>
          </a:prstGeom>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Down Arrow 13"/>
          <p:cNvSpPr/>
          <p:nvPr/>
        </p:nvSpPr>
        <p:spPr>
          <a:xfrm>
            <a:off x="6477000" y="3581400"/>
            <a:ext cx="484632" cy="38100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4)">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0" fill="hold"/>
                                        <p:tgtEl>
                                          <p:spTgt spid="10"/>
                                        </p:tgtEl>
                                        <p:attrNameLst>
                                          <p:attrName>ppt_x</p:attrName>
                                        </p:attrNameLst>
                                      </p:cBhvr>
                                      <p:tavLst>
                                        <p:tav tm="0">
                                          <p:val>
                                            <p:strVal val="#ppt_x"/>
                                          </p:val>
                                        </p:tav>
                                        <p:tav tm="100000">
                                          <p:val>
                                            <p:strVal val="#ppt_x"/>
                                          </p:val>
                                        </p:tav>
                                      </p:tavLst>
                                    </p:anim>
                                    <p:anim calcmode="lin" valueType="num">
                                      <p:cBhvr additive="base">
                                        <p:cTn id="34"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endParaRPr lang="en-US" dirty="0"/>
          </a:p>
        </p:txBody>
      </p:sp>
      <p:sp>
        <p:nvSpPr>
          <p:cNvPr id="3" name="Content Placeholder 2"/>
          <p:cNvSpPr>
            <a:spLocks noGrp="1"/>
          </p:cNvSpPr>
          <p:nvPr>
            <p:ph idx="1"/>
          </p:nvPr>
        </p:nvSpPr>
        <p:spPr>
          <a:solidFill>
            <a:srgbClr val="FFFF00"/>
          </a:solidFill>
        </p:spPr>
        <p:txBody>
          <a:bodyPr/>
          <a:lstStyle/>
          <a:p>
            <a:endParaRPr lang="en-US" dirty="0"/>
          </a:p>
        </p:txBody>
      </p:sp>
      <p:sp>
        <p:nvSpPr>
          <p:cNvPr id="4" name="Rounded Rectangle 3"/>
          <p:cNvSpPr/>
          <p:nvPr/>
        </p:nvSpPr>
        <p:spPr>
          <a:xfrm>
            <a:off x="0" y="6096000"/>
            <a:ext cx="9144000" cy="7620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5" name="Rounded Rectangle 4"/>
          <p:cNvSpPr/>
          <p:nvPr/>
        </p:nvSpPr>
        <p:spPr>
          <a:xfrm>
            <a:off x="2362200" y="381000"/>
            <a:ext cx="4648200" cy="9906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600" dirty="0" smtClean="0">
                <a:solidFill>
                  <a:schemeClr val="tx1"/>
                </a:solidFill>
              </a:rPr>
              <a:t>মূলধন ব্যয় নির্ণয় </a:t>
            </a:r>
            <a:endParaRPr lang="en-US" sz="3600" dirty="0">
              <a:solidFill>
                <a:schemeClr val="tx1"/>
              </a:solidFill>
            </a:endParaRPr>
          </a:p>
        </p:txBody>
      </p:sp>
      <p:sp>
        <p:nvSpPr>
          <p:cNvPr id="6" name="Oval 5"/>
          <p:cNvSpPr/>
          <p:nvPr/>
        </p:nvSpPr>
        <p:spPr>
          <a:xfrm>
            <a:off x="2895600" y="3200400"/>
            <a:ext cx="2743200" cy="14478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rPr>
              <a:t>মূলধন কাঠামো </a:t>
            </a:r>
            <a:endParaRPr lang="en-US" sz="3200" dirty="0">
              <a:solidFill>
                <a:schemeClr val="tx1"/>
              </a:solidFill>
            </a:endParaRPr>
          </a:p>
        </p:txBody>
      </p:sp>
      <p:sp>
        <p:nvSpPr>
          <p:cNvPr id="7" name="Oval 6"/>
          <p:cNvSpPr/>
          <p:nvPr/>
        </p:nvSpPr>
        <p:spPr>
          <a:xfrm>
            <a:off x="914400" y="3048000"/>
            <a:ext cx="2133600" cy="1676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সংরক্ষিত আয় </a:t>
            </a:r>
            <a:endParaRPr lang="en-US" sz="2400" dirty="0"/>
          </a:p>
        </p:txBody>
      </p:sp>
      <p:sp>
        <p:nvSpPr>
          <p:cNvPr id="8" name="Oval 7"/>
          <p:cNvSpPr/>
          <p:nvPr/>
        </p:nvSpPr>
        <p:spPr>
          <a:xfrm>
            <a:off x="2895600" y="1676400"/>
            <a:ext cx="2133600" cy="1676400"/>
          </a:xfrm>
          <a:prstGeom prst="ellipse">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সাধারণ শেয়ার  মূলধন </a:t>
            </a:r>
            <a:endParaRPr lang="en-US" sz="2400" dirty="0"/>
          </a:p>
        </p:txBody>
      </p:sp>
      <p:sp>
        <p:nvSpPr>
          <p:cNvPr id="10" name="Oval 9"/>
          <p:cNvSpPr/>
          <p:nvPr/>
        </p:nvSpPr>
        <p:spPr>
          <a:xfrm>
            <a:off x="2819400" y="4495800"/>
            <a:ext cx="2133600" cy="1676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smtClean="0"/>
              <a:t>ঋণ মূলধন ব্যয়  </a:t>
            </a:r>
            <a:endParaRPr lang="en-US" sz="2400" dirty="0"/>
          </a:p>
        </p:txBody>
      </p:sp>
      <p:sp>
        <p:nvSpPr>
          <p:cNvPr id="11" name="Oval 10"/>
          <p:cNvSpPr/>
          <p:nvPr/>
        </p:nvSpPr>
        <p:spPr>
          <a:xfrm>
            <a:off x="5334000" y="3124200"/>
            <a:ext cx="2286000" cy="1676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অগ্রাধিকার শেয়ার মূলধন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4)">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0" fill="hold"/>
                                        <p:tgtEl>
                                          <p:spTgt spid="7"/>
                                        </p:tgtEl>
                                        <p:attrNameLst>
                                          <p:attrName>ppt_x</p:attrName>
                                        </p:attrNameLst>
                                      </p:cBhvr>
                                      <p:tavLst>
                                        <p:tav tm="0">
                                          <p:val>
                                            <p:strVal val="#ppt_x"/>
                                          </p:val>
                                        </p:tav>
                                        <p:tav tm="100000">
                                          <p:val>
                                            <p:strVal val="#ppt_x"/>
                                          </p:val>
                                        </p:tav>
                                      </p:tavLst>
                                    </p:anim>
                                    <p:anim calcmode="lin" valueType="num">
                                      <p:cBhvr additive="base">
                                        <p:cTn id="37"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324600" cy="1143000"/>
          </a:xfrm>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blipFill>
            <a:blip r:embed="rId3"/>
            <a:tile tx="0" ty="0" sx="100000" sy="100000" flip="none" algn="tl"/>
          </a:blipFill>
        </p:spPr>
        <p:txBody>
          <a:bodyPr/>
          <a:lstStyle/>
          <a:p>
            <a:endParaRPr lang="en-US" dirty="0"/>
          </a:p>
        </p:txBody>
      </p:sp>
      <p:sp>
        <p:nvSpPr>
          <p:cNvPr id="4" name="Rounded Rectangle 3"/>
          <p:cNvSpPr/>
          <p:nvPr/>
        </p:nvSpPr>
        <p:spPr>
          <a:xfrm>
            <a:off x="0" y="6096000"/>
            <a:ext cx="9144000" cy="7620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p>
          <a:p>
            <a:r>
              <a:rPr lang="bn-IN" dirty="0" smtClean="0">
                <a:solidFill>
                  <a:schemeClr val="tx1"/>
                </a:solidFill>
              </a:rPr>
              <a:t>    সহকারি শিক্ষক  (ব্যবসায় শিক্ষা )</a:t>
            </a:r>
            <a:r>
              <a:rPr lang="en-US" dirty="0" smtClean="0">
                <a:solidFill>
                  <a:schemeClr val="tx1"/>
                </a:solidFill>
              </a:rPr>
              <a:t> </a:t>
            </a:r>
            <a:r>
              <a:rPr lang="bn-IN" dirty="0" smtClean="0">
                <a:solidFill>
                  <a:schemeClr val="tx1"/>
                </a:solidFill>
              </a:rPr>
              <a:t>মোক্তাল হোসেন উচ্চ বিদ্যালয়  সদর ,নেত্রকো</a:t>
            </a:r>
            <a:r>
              <a:rPr lang="en-US" dirty="0" err="1" smtClean="0">
                <a:solidFill>
                  <a:schemeClr val="tx1"/>
                </a:solidFill>
              </a:rPr>
              <a:t>না</a:t>
            </a:r>
            <a:endParaRPr lang="en-US" dirty="0"/>
          </a:p>
        </p:txBody>
      </p:sp>
      <p:sp>
        <p:nvSpPr>
          <p:cNvPr id="6" name="Oval 5"/>
          <p:cNvSpPr/>
          <p:nvPr/>
        </p:nvSpPr>
        <p:spPr>
          <a:xfrm>
            <a:off x="2057400" y="304800"/>
            <a:ext cx="5638800" cy="10668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ঋণ মূলধন ব্যয় </a:t>
            </a:r>
            <a:endParaRPr lang="en-US" sz="3600" dirty="0"/>
          </a:p>
        </p:txBody>
      </p:sp>
      <p:sp>
        <p:nvSpPr>
          <p:cNvPr id="8" name="Rounded Rectangle 7"/>
          <p:cNvSpPr/>
          <p:nvPr/>
        </p:nvSpPr>
        <p:spPr>
          <a:xfrm>
            <a:off x="609600" y="1752600"/>
            <a:ext cx="8001000" cy="13716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sz="2800" dirty="0" smtClean="0"/>
              <a:t>ব্যবসায় প্রতিষ্ঠান ঋণ নিয়ে মূলধন গঠন করলে ঋণের সুদ হিসেবে যে ব্যয় হয় সেটিই ঋণ মূলধন বলে</a:t>
            </a:r>
            <a:r>
              <a:rPr lang="bn-IN" dirty="0" smtClean="0"/>
              <a:t>। </a:t>
            </a:r>
            <a:endParaRPr lang="en-US" dirty="0"/>
          </a:p>
        </p:txBody>
      </p:sp>
      <p:sp>
        <p:nvSpPr>
          <p:cNvPr id="9" name="Oval 8"/>
          <p:cNvSpPr/>
          <p:nvPr/>
        </p:nvSpPr>
        <p:spPr>
          <a:xfrm>
            <a:off x="3048000" y="3124200"/>
            <a:ext cx="3886200" cy="990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গাণিতিক</a:t>
            </a:r>
            <a:r>
              <a:rPr lang="en-US" sz="2400" dirty="0" smtClean="0"/>
              <a:t> </a:t>
            </a:r>
            <a:r>
              <a:rPr lang="bn-IN" sz="2400" smtClean="0"/>
              <a:t>সুত্র </a:t>
            </a:r>
            <a:r>
              <a:rPr lang="en-US" sz="2400" smtClean="0"/>
              <a:t> </a:t>
            </a:r>
            <a:endParaRPr lang="en-US" sz="2400" dirty="0"/>
          </a:p>
        </p:txBody>
      </p:sp>
      <p:sp>
        <p:nvSpPr>
          <p:cNvPr id="10" name="Rounded Rectangle 9"/>
          <p:cNvSpPr/>
          <p:nvPr/>
        </p:nvSpPr>
        <p:spPr>
          <a:xfrm>
            <a:off x="457200" y="4114800"/>
            <a:ext cx="8229600" cy="12954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কর</a:t>
            </a:r>
            <a:r>
              <a:rPr lang="en-US" sz="2400" dirty="0" smtClean="0"/>
              <a:t> –</a:t>
            </a:r>
            <a:r>
              <a:rPr lang="en-US" sz="2400" dirty="0" err="1" smtClean="0"/>
              <a:t>সম</a:t>
            </a:r>
            <a:r>
              <a:rPr lang="bn-IN" sz="2400" dirty="0" smtClean="0"/>
              <a:t>ন্বয়কৃ্ত ঋণ মূলধন ব্যয়ঃ</a:t>
            </a:r>
            <a:r>
              <a:rPr lang="en-US" sz="2400" dirty="0" smtClean="0"/>
              <a:t>ক</a:t>
            </a:r>
            <a:r>
              <a:rPr lang="bn-IN" sz="2400" dirty="0" smtClean="0"/>
              <a:t>রপূর্ব ঋণ মূলধন ব্যয় </a:t>
            </a:r>
            <a:r>
              <a:rPr lang="en-US" sz="2400" dirty="0" smtClean="0"/>
              <a:t>×</a:t>
            </a:r>
            <a:r>
              <a:rPr lang="bn-IN" sz="2400" dirty="0" smtClean="0"/>
              <a:t>(১- কর হার) </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0" fill="hold"/>
                                        <p:tgtEl>
                                          <p:spTgt spid="10"/>
                                        </p:tgtEl>
                                        <p:attrNameLst>
                                          <p:attrName>ppt_x</p:attrName>
                                        </p:attrNameLst>
                                      </p:cBhvr>
                                      <p:tavLst>
                                        <p:tav tm="0">
                                          <p:val>
                                            <p:strVal val="#ppt_x"/>
                                          </p:val>
                                        </p:tav>
                                        <p:tav tm="100000">
                                          <p:val>
                                            <p:strVal val="#ppt_x"/>
                                          </p:val>
                                        </p:tav>
                                      </p:tavLst>
                                    </p:anim>
                                    <p:anim calcmode="lin" valueType="num">
                                      <p:cBhvr additive="base">
                                        <p:cTn id="17"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1070</Words>
  <Application>Microsoft Office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আজকের ক্লাসে সবাইকে </vt:lpstr>
      <vt:lpstr>শিক্ষক পরিচিতি </vt:lpstr>
      <vt:lpstr>Slide 3</vt:lpstr>
      <vt:lpstr>Slide 4</vt:lpstr>
      <vt:lpstr>শিখনফল </vt:lpstr>
      <vt:lpstr>মূলধন ব্যয়ের ধারণা </vt:lpstr>
      <vt:lpstr>Slide 7</vt:lpstr>
      <vt:lpstr>Slide 8</vt:lpstr>
      <vt:lpstr>Slide 9</vt:lpstr>
      <vt:lpstr>একক কাজ </vt:lpstr>
      <vt:lpstr>Slide 11</vt:lpstr>
      <vt:lpstr>Slide 12</vt:lpstr>
      <vt:lpstr>Slide 13</vt:lpstr>
      <vt:lpstr>Slide 14</vt:lpstr>
      <vt:lpstr>স্থিরহারে লভ্যাংশ বৃদ্ধি পদ্ধতি </vt:lpstr>
      <vt:lpstr>দলীয় কাজ </vt:lpstr>
      <vt:lpstr>Slide 17</vt:lpstr>
      <vt:lpstr>সংরক্ষিত আয়ের ব্যয় </vt:lpstr>
      <vt:lpstr>Slide 19</vt:lpstr>
      <vt:lpstr>Slide 20</vt:lpstr>
      <vt:lpstr>Slide 21</vt:lpstr>
      <vt:lpstr>সবাইকে ধন্যবাদ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80</cp:revision>
  <dcterms:created xsi:type="dcterms:W3CDTF">2020-07-14T06:01:52Z</dcterms:created>
  <dcterms:modified xsi:type="dcterms:W3CDTF">2020-10-27T21:02:57Z</dcterms:modified>
</cp:coreProperties>
</file>