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83" r:id="rId2"/>
    <p:sldId id="287" r:id="rId3"/>
    <p:sldId id="284" r:id="rId4"/>
    <p:sldId id="258" r:id="rId5"/>
    <p:sldId id="259" r:id="rId6"/>
    <p:sldId id="260" r:id="rId7"/>
    <p:sldId id="261" r:id="rId8"/>
    <p:sldId id="262" r:id="rId9"/>
    <p:sldId id="272" r:id="rId10"/>
    <p:sldId id="289" r:id="rId11"/>
    <p:sldId id="273" r:id="rId12"/>
    <p:sldId id="264" r:id="rId13"/>
    <p:sldId id="265" r:id="rId14"/>
    <p:sldId id="266" r:id="rId15"/>
    <p:sldId id="267" r:id="rId16"/>
    <p:sldId id="268" r:id="rId17"/>
    <p:sldId id="274" r:id="rId18"/>
    <p:sldId id="269" r:id="rId19"/>
    <p:sldId id="270" r:id="rId20"/>
    <p:sldId id="271" r:id="rId21"/>
    <p:sldId id="275" r:id="rId22"/>
    <p:sldId id="276" r:id="rId23"/>
    <p:sldId id="279" r:id="rId24"/>
  </p:sldIdLst>
  <p:sldSz cx="100584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F11F7-29B8-1E40-9204-D86CEC917A51}" type="datetimeFigureOut">
              <a:rPr lang="en-US" smtClean="0"/>
              <a:t>20-Nov-20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6513" y="1143000"/>
            <a:ext cx="4244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ECE09-C2EF-2C4C-B3E5-73F7CD909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0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20-Nov-20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55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0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20-Nov-20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29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842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6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20-Nov-20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5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20-Nov-20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6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20-Nov-20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8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6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20-Nov-20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8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20-Nov-20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2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20-Nov-20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11.jpe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ijaneid@gmail.com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BBFCA3-1E70-499B-B3CB-28A48303A43C}"/>
              </a:ext>
            </a:extLst>
          </p:cNvPr>
          <p:cNvGrpSpPr/>
          <p:nvPr/>
        </p:nvGrpSpPr>
        <p:grpSpPr>
          <a:xfrm>
            <a:off x="168809" y="154746"/>
            <a:ext cx="9706707" cy="6972850"/>
            <a:chOff x="395785" y="150126"/>
            <a:chExt cx="8420670" cy="5186682"/>
          </a:xfrm>
        </p:grpSpPr>
        <p:sp>
          <p:nvSpPr>
            <p:cNvPr id="6" name="Oval 5"/>
            <p:cNvSpPr/>
            <p:nvPr/>
          </p:nvSpPr>
          <p:spPr>
            <a:xfrm>
              <a:off x="395785" y="150126"/>
              <a:ext cx="4039739" cy="3193577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94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 </a:t>
              </a:r>
              <a:endParaRPr lang="en-US" sz="594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264" y="1780530"/>
              <a:ext cx="3712191" cy="3556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188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1" y="602562"/>
            <a:ext cx="1156117" cy="113792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61" y="235605"/>
            <a:ext cx="1163396" cy="108556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83" y="143691"/>
            <a:ext cx="1137920" cy="107147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02" y="104566"/>
            <a:ext cx="1137920" cy="109937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478" y="253243"/>
            <a:ext cx="1117600" cy="83312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261" y="645436"/>
            <a:ext cx="1036321" cy="109788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485" y="2246883"/>
            <a:ext cx="1170369" cy="119052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424" y="3489850"/>
            <a:ext cx="1150811" cy="105664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855" y="5124735"/>
            <a:ext cx="1198579" cy="119637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80" y="6161429"/>
            <a:ext cx="1097971" cy="106274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65" y="6161428"/>
            <a:ext cx="1137920" cy="111866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990" y="6161429"/>
            <a:ext cx="1235233" cy="111866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82" y="5115036"/>
            <a:ext cx="1311200" cy="119653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29" y="5792960"/>
            <a:ext cx="1219705" cy="131368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6" y="3280811"/>
            <a:ext cx="1194759" cy="100584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3" y="2367141"/>
            <a:ext cx="1169529" cy="85344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3952775" y="2835399"/>
            <a:ext cx="2113280" cy="10116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92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987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প্রানি </a:t>
            </a:r>
          </a:p>
          <a:p>
            <a:r>
              <a:rPr lang="bn-IN" sz="2987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শ্রেনিবিন্যাস</a:t>
            </a:r>
            <a:endParaRPr lang="en-US" sz="2987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1832744" y="1568667"/>
            <a:ext cx="2044739" cy="12251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021713" y="1358084"/>
            <a:ext cx="16510" cy="13207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135968" y="1387555"/>
            <a:ext cx="2165497" cy="14424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890929" y="3868897"/>
            <a:ext cx="1998851" cy="15913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803460" y="3272209"/>
            <a:ext cx="2057104" cy="685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021713" y="3935214"/>
            <a:ext cx="18174" cy="20516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106752" y="3868896"/>
            <a:ext cx="2266468" cy="18692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078353" y="3340802"/>
            <a:ext cx="2539537" cy="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862114">
            <a:off x="2280310" y="1709962"/>
            <a:ext cx="136713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6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1-</a:t>
            </a:r>
            <a:r>
              <a:rPr lang="bn-IN" sz="256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পরিফেরা</a:t>
            </a:r>
            <a:r>
              <a:rPr lang="bn-IN" sz="2560" dirty="0">
                <a:solidFill>
                  <a:srgbClr val="002060"/>
                </a:solidFill>
              </a:rPr>
              <a:t> </a:t>
            </a:r>
            <a:endParaRPr lang="en-US" sz="2560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5400000">
            <a:off x="4481769" y="2013041"/>
            <a:ext cx="1547735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6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2-</a:t>
            </a:r>
            <a:r>
              <a:rPr lang="bn-IN" sz="256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নিডারিয়া</a:t>
            </a:r>
            <a:endParaRPr lang="en-US" sz="2560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9537513">
            <a:off x="5885018" y="1721359"/>
            <a:ext cx="221797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6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3-</a:t>
            </a:r>
            <a:r>
              <a:rPr lang="bn-IN" sz="256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প্লাটিহেলমিনথিস</a:t>
            </a:r>
            <a:endParaRPr lang="en-US" sz="2560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33791" y="2831137"/>
            <a:ext cx="154432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6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4-</a:t>
            </a:r>
            <a:r>
              <a:rPr lang="bn-IN" sz="256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নেমাটোডা</a:t>
            </a:r>
            <a:endParaRPr lang="en-US" sz="2560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2366530">
            <a:off x="6492760" y="4322622"/>
            <a:ext cx="176655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6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256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অ্যানেলিডা</a:t>
            </a:r>
            <a:endParaRPr lang="en-US" sz="2560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5400000">
            <a:off x="4389156" y="4707471"/>
            <a:ext cx="186488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56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6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6-</a:t>
            </a:r>
            <a:r>
              <a:rPr lang="bn-IN" sz="256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আর্থ্রোপোডা</a:t>
            </a:r>
            <a:endParaRPr lang="en-US" sz="2560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32293" y="3437405"/>
            <a:ext cx="195048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133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133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133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একাইনোডারমাটা</a:t>
            </a:r>
            <a:endParaRPr lang="en-US" sz="2133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19143323">
            <a:off x="2355376" y="4581674"/>
            <a:ext cx="17068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56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56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56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মলাস্কা</a:t>
            </a:r>
            <a:endParaRPr lang="en-US" sz="256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7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88C06-8762-40F7-A6EA-8786FFCF3184}"/>
              </a:ext>
            </a:extLst>
          </p:cNvPr>
          <p:cNvSpPr/>
          <p:nvPr/>
        </p:nvSpPr>
        <p:spPr>
          <a:xfrm>
            <a:off x="510030" y="917774"/>
            <a:ext cx="3457059" cy="72814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cap="all" dirty="0" err="1">
                <a:ln w="9000" cmpd="sng">
                  <a:noFill/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জোড়ায়কাজ</a:t>
            </a:r>
            <a:endParaRPr lang="en-US" sz="4000" b="1" cap="all" dirty="0">
              <a:ln w="9000" cmpd="sng">
                <a:noFill/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BF849D-7012-48EC-8DCE-4E273FBF4299}"/>
              </a:ext>
            </a:extLst>
          </p:cNvPr>
          <p:cNvSpPr/>
          <p:nvPr/>
        </p:nvSpPr>
        <p:spPr>
          <a:xfrm>
            <a:off x="2015837" y="5502546"/>
            <a:ext cx="6026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v"/>
            </a:pP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প্রাণ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াম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48E24830-8E9B-8B4D-BA37-79704153B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790" y="612325"/>
            <a:ext cx="4739904" cy="3317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1246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kj.jpg">
            <a:extLst>
              <a:ext uri="{FF2B5EF4-FFF2-40B4-BE49-F238E27FC236}">
                <a16:creationId xmlns:a16="http://schemas.microsoft.com/office/drawing/2014/main" id="{0ED22D67-77B7-4E71-B9B4-4B61910250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077" t="8631" r="10799"/>
          <a:stretch/>
        </p:blipFill>
        <p:spPr>
          <a:xfrm>
            <a:off x="6934200" y="1448032"/>
            <a:ext cx="3124200" cy="288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04F582-05D1-42E7-8F07-AA01161A40C3}"/>
              </a:ext>
            </a:extLst>
          </p:cNvPr>
          <p:cNvSpPr txBox="1"/>
          <p:nvPr/>
        </p:nvSpPr>
        <p:spPr>
          <a:xfrm>
            <a:off x="6831733" y="4571128"/>
            <a:ext cx="312420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স্পনজিলা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87EC1E86-5547-4B25-8F37-2AC34B730BA0}"/>
              </a:ext>
            </a:extLst>
          </p:cNvPr>
          <p:cNvSpPr/>
          <p:nvPr/>
        </p:nvSpPr>
        <p:spPr>
          <a:xfrm>
            <a:off x="3482216" y="242391"/>
            <a:ext cx="2801160" cy="62287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পরিফেরা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EA1D09-45F1-4E17-BB9D-8DC674A95E60}"/>
              </a:ext>
            </a:extLst>
          </p:cNvPr>
          <p:cNvSpPr txBox="1"/>
          <p:nvPr/>
        </p:nvSpPr>
        <p:spPr>
          <a:xfrm>
            <a:off x="425037" y="1214121"/>
            <a:ext cx="581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স্বভাব ও বাসস্থানঃ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পরিফেরা পর্বের প্রাণীরা সাধারণত স্পঞ্জ নামে পরিচিত। পৃথিবীর সর্বত্রই এদের পাওয়া যায়। এদের অধিকাংশ প্রজাতি সামুদ্রিক। তবে কিছু কিছু প্রাণী স্বাধু পানিতে দলবদ্ধভাবে বসবাস করে।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02B628-96F2-421E-95D8-B9CD8B09EB4A}"/>
              </a:ext>
            </a:extLst>
          </p:cNvPr>
          <p:cNvSpPr txBox="1"/>
          <p:nvPr/>
        </p:nvSpPr>
        <p:spPr>
          <a:xfrm>
            <a:off x="400309" y="3170932"/>
            <a:ext cx="60416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্যঃ 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এরা সরলতম বহুকোষী প্রাণী।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এদের দেহপ্রাচীর অসংখ্য ছিদ্রযুক্ত। এই ছিদ্রপথে পানির সাথে অক্সিজেন ও খাদ্যবস্তু প্রবেশ করে।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এদের কোনো পৃথক সুগঠিত কলা, অঙ্গ ও তন্ত্র থাকে না। </a:t>
            </a:r>
          </a:p>
          <a:p>
            <a:pPr marL="514350" indent="-514350" algn="just"/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উদাহরণঃ স্পঞ্জিলা, স্কাইফা।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1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kj.jpg">
            <a:extLst>
              <a:ext uri="{FF2B5EF4-FFF2-40B4-BE49-F238E27FC236}">
                <a16:creationId xmlns:a16="http://schemas.microsoft.com/office/drawing/2014/main" id="{7941CF5B-12F1-4C4C-B312-F980D3BD8F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1221" y="773201"/>
            <a:ext cx="3411217" cy="3065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F30B2E-1CEC-42C8-AB34-AB167FB045EC}"/>
              </a:ext>
            </a:extLst>
          </p:cNvPr>
          <p:cNvSpPr txBox="1"/>
          <p:nvPr/>
        </p:nvSpPr>
        <p:spPr>
          <a:xfrm>
            <a:off x="7291155" y="4128705"/>
            <a:ext cx="1893788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হাইড্রা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ED3B1BF1-083C-459C-A4E7-88FF8725F9FF}"/>
              </a:ext>
            </a:extLst>
          </p:cNvPr>
          <p:cNvSpPr/>
          <p:nvPr/>
        </p:nvSpPr>
        <p:spPr>
          <a:xfrm>
            <a:off x="3218193" y="214993"/>
            <a:ext cx="2864082" cy="719483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নিডারিয়া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E112BC-2BE7-4D0F-8DA3-96444D487787}"/>
              </a:ext>
            </a:extLst>
          </p:cNvPr>
          <p:cNvSpPr txBox="1"/>
          <p:nvPr/>
        </p:nvSpPr>
        <p:spPr>
          <a:xfrm>
            <a:off x="295241" y="980354"/>
            <a:ext cx="58459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স্বভাব ও বাসস্থানঃ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প্রায় সর্বত্র এদের পাওয়া যায়। অধিকাংশ সামুদ্রিক তবে অনেক প্রজাতি খাল, বিল, নদী, ঝর্ণা ইত্যাদিতে পাওয়া যায়। এরা বিচিত্র বর্ণ ও আকার আকৃতির হয়। কিছু প্রাণী এককভাবে আবার কিছু দলবদ্ধভাবে কলনী তৈরি করে বসবাস করে।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F3705F-B3B4-4B7C-A516-CFC8212DA115}"/>
              </a:ext>
            </a:extLst>
          </p:cNvPr>
          <p:cNvSpPr txBox="1"/>
          <p:nvPr/>
        </p:nvSpPr>
        <p:spPr>
          <a:xfrm>
            <a:off x="295241" y="3210625"/>
            <a:ext cx="58459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্যঃ 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এদের দেহ এক্টোডার্ম ও এন্ডোডার্ম নামক দুটি ভ্রূণীয় কোষস্তর দিয়ে গঠিত।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এদের দেহ গহ্বরকে সিলেন্টরন বলে।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এক্টোডার্মে নিডোব্লাস্ট নামে এক ধরনের কোষ থাকে যা শিকার ধরা ও আত্মরক্ষার কাজে ব্যবহৃত হয়।</a:t>
            </a:r>
          </a:p>
          <a:p>
            <a:pPr marL="514350" indent="-514350" algn="just"/>
            <a:r>
              <a:rPr lang="bn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উদাহরণঃ হাইড্রা, ওবেলিয়া।</a:t>
            </a:r>
          </a:p>
        </p:txBody>
      </p:sp>
    </p:spTree>
    <p:extLst>
      <p:ext uri="{BB962C8B-B14F-4D97-AF65-F5344CB8AC3E}">
        <p14:creationId xmlns:p14="http://schemas.microsoft.com/office/powerpoint/2010/main" val="213820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CD390D31-140A-439A-881D-48E1348ED8E8}"/>
              </a:ext>
            </a:extLst>
          </p:cNvPr>
          <p:cNvSpPr/>
          <p:nvPr/>
        </p:nvSpPr>
        <p:spPr>
          <a:xfrm>
            <a:off x="3020223" y="211577"/>
            <a:ext cx="4017953" cy="75055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প্লাটিহেলমিনথিস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F71833-EC26-4E7B-AE0E-85A795B5A3AA}"/>
              </a:ext>
            </a:extLst>
          </p:cNvPr>
          <p:cNvSpPr txBox="1"/>
          <p:nvPr/>
        </p:nvSpPr>
        <p:spPr>
          <a:xfrm>
            <a:off x="301677" y="1079738"/>
            <a:ext cx="4843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স্বভাব ও বাসস্থানঃ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 পর্বের প্রাণীদের জীবনযাত্রা বেশ বৈচিত্রপূর্ণ। এদের কিছু বহিঃপরজীবি এবং কিছু অন্তঃপরজীবি হিসাবে অন্য প্রাণীর দেহের অভ্যান্তরে বাস করে। কিছু স্বাদু পানিতে আবার কিছু লবণাক্ত পানিতে এবং কিছু ভেজা ও স্যাঁসসেঁতে জায়গায় বাস করে।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EB53F9-93DD-473B-ABD5-D8C4E272FAEA}"/>
              </a:ext>
            </a:extLst>
          </p:cNvPr>
          <p:cNvSpPr txBox="1"/>
          <p:nvPr/>
        </p:nvSpPr>
        <p:spPr>
          <a:xfrm>
            <a:off x="455915" y="3922695"/>
            <a:ext cx="488230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্যঃ 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এদের দেহ চ্যাপ্টা, এরা উভলিঙ্গ ও অন্তঃপরজীবি।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দেহ পুরু কিউটিকেল দ্বারা আবৃত।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দেহে চোষক ও আংটা থাকে। </a:t>
            </a:r>
          </a:p>
          <a:p>
            <a:pPr marL="514350" indent="-514350" algn="just"/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উদাহরণঃ হাইড্রা, ওবেলিয়া।</a:t>
            </a:r>
          </a:p>
        </p:txBody>
      </p:sp>
      <p:pic>
        <p:nvPicPr>
          <p:cNvPr id="12" name="Picture 11" descr="imageskj.jpg">
            <a:extLst>
              <a:ext uri="{FF2B5EF4-FFF2-40B4-BE49-F238E27FC236}">
                <a16:creationId xmlns:a16="http://schemas.microsoft.com/office/drawing/2014/main" id="{93B924DD-197D-4EEA-A4F7-A6FB1B9D76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9504" y="1943414"/>
            <a:ext cx="3885458" cy="1961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66CE8F-B047-40F1-881A-D7AE8E698128}"/>
              </a:ext>
            </a:extLst>
          </p:cNvPr>
          <p:cNvSpPr txBox="1"/>
          <p:nvPr/>
        </p:nvSpPr>
        <p:spPr>
          <a:xfrm>
            <a:off x="6363118" y="4495098"/>
            <a:ext cx="3124200" cy="58477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চিত্রঃ যকৃত কৃমি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0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6227346F-141B-43ED-8CD6-F6ADB4B2012A}"/>
              </a:ext>
            </a:extLst>
          </p:cNvPr>
          <p:cNvSpPr/>
          <p:nvPr/>
        </p:nvSpPr>
        <p:spPr>
          <a:xfrm>
            <a:off x="3854005" y="104100"/>
            <a:ext cx="2885242" cy="886499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নেমাটোডা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EA9B91-D469-44E2-A62D-13E103BE2714}"/>
              </a:ext>
            </a:extLst>
          </p:cNvPr>
          <p:cNvSpPr txBox="1"/>
          <p:nvPr/>
        </p:nvSpPr>
        <p:spPr>
          <a:xfrm>
            <a:off x="282614" y="1099782"/>
            <a:ext cx="5782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স্বভাব ও বাসস্থানঃ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পর্বের অনেক প্রাণী অন্তুঃপরজীবি হিসাবে প্রাণির অন্ত্র ও রক্তে বসবাস করে। আবার এ পর্বের অনেক প্রাণীই মুক্তজীবি। এরা পানি ও মাটিতে বাস করে।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280B52-C4DC-44FC-8375-B81C02C8ECC7}"/>
              </a:ext>
            </a:extLst>
          </p:cNvPr>
          <p:cNvSpPr txBox="1"/>
          <p:nvPr/>
        </p:nvSpPr>
        <p:spPr>
          <a:xfrm>
            <a:off x="404420" y="3145660"/>
            <a:ext cx="541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্যঃ 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দেহ নলাকার ও পুরু ত্বক দ্বারা আবৃত।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পৌষ্টিক নালি সম্পূর্ণ, মুখ ও পায়ু ছিদ্র উপস্থিত।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 ও সংবহনতন্ত্র অনুপস্থিত।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একনালিঙ্গ।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দেহ অনাবৃত  ও প্রকৃত সিলোম নেই। </a:t>
            </a:r>
          </a:p>
          <a:p>
            <a:pPr marL="514350" indent="-514350" algn="just"/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উদাহরণঃ গোলকৃমি ও ফাইলেরিয়া কৃমি। </a:t>
            </a:r>
          </a:p>
        </p:txBody>
      </p:sp>
      <p:pic>
        <p:nvPicPr>
          <p:cNvPr id="12" name="Picture 11" descr="imageskj.jpg">
            <a:extLst>
              <a:ext uri="{FF2B5EF4-FFF2-40B4-BE49-F238E27FC236}">
                <a16:creationId xmlns:a16="http://schemas.microsoft.com/office/drawing/2014/main" id="{0948EE77-138C-4A2A-AFE8-4C52E9D156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2017" y="1676750"/>
            <a:ext cx="3418630" cy="2812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8CCCE4-5E10-4FBD-B1A9-900CE3B620CE}"/>
              </a:ext>
            </a:extLst>
          </p:cNvPr>
          <p:cNvSpPr txBox="1"/>
          <p:nvPr/>
        </p:nvSpPr>
        <p:spPr>
          <a:xfrm>
            <a:off x="6515710" y="4981697"/>
            <a:ext cx="3124200" cy="461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চিত্রঃ গোলকৃমি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65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47F20832-98A3-4D31-9FF5-65F0A03ABE31}"/>
              </a:ext>
            </a:extLst>
          </p:cNvPr>
          <p:cNvSpPr/>
          <p:nvPr/>
        </p:nvSpPr>
        <p:spPr>
          <a:xfrm>
            <a:off x="2989728" y="67814"/>
            <a:ext cx="3586232" cy="87038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অন্যানেলিডা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28CDF8-8A55-4FE9-8D37-E569E4A5410D}"/>
              </a:ext>
            </a:extLst>
          </p:cNvPr>
          <p:cNvSpPr txBox="1"/>
          <p:nvPr/>
        </p:nvSpPr>
        <p:spPr>
          <a:xfrm>
            <a:off x="313588" y="938198"/>
            <a:ext cx="57714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স্বভাব ও বাসস্থানঃ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প্রায় সকল নাতিশীতোষ্ণ ও উষ্ণমণ্ডলীয় অঞ্চলে এ পর্বের প্রাণীদের পাওয়া যায়। এদের বহু প্রজাতি স্বাদু পানিতে এবং কিছু প্রজাতি অগভীর সমুদ্রে বাস করে। কিছু প্রজাতি পাথর ও মাটিতে গর্ত খুঁড়ে বসবাস করে। অনেক প্রাণী স্যাঁতসেঁতে মাটিতেও বসবাস করে।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F9FB27-46F5-41E3-8956-4E85EDDA58BE}"/>
              </a:ext>
            </a:extLst>
          </p:cNvPr>
          <p:cNvSpPr txBox="1"/>
          <p:nvPr/>
        </p:nvSpPr>
        <p:spPr>
          <a:xfrm>
            <a:off x="313588" y="3545532"/>
            <a:ext cx="5771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্যঃ 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এদের দেহ নলাকার ও খন্ডায়িত। 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নেফ্রেডিয়া নামক রেচন অঙ্গ থাকে। 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খন্ডে সিটা থাকে(জোঁকে থাকে না)। সিটা চলাচলে সহায়তা করে। </a:t>
            </a:r>
          </a:p>
          <a:p>
            <a:pPr marL="514350" indent="-514350" algn="just"/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উদাহরণঃ কেঁচো ও জোঁক।</a:t>
            </a:r>
          </a:p>
        </p:txBody>
      </p:sp>
      <p:pic>
        <p:nvPicPr>
          <p:cNvPr id="12" name="Picture 11" descr="imageskj.jpg">
            <a:extLst>
              <a:ext uri="{FF2B5EF4-FFF2-40B4-BE49-F238E27FC236}">
                <a16:creationId xmlns:a16="http://schemas.microsoft.com/office/drawing/2014/main" id="{E6B4D5F9-820D-42A1-BA7F-F9E1BD7730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5156" y="1651996"/>
            <a:ext cx="3399901" cy="256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724545-CD42-446E-96BE-1B4AE8452A39}"/>
              </a:ext>
            </a:extLst>
          </p:cNvPr>
          <p:cNvSpPr txBox="1"/>
          <p:nvPr/>
        </p:nvSpPr>
        <p:spPr>
          <a:xfrm>
            <a:off x="6919415" y="4311670"/>
            <a:ext cx="224879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কেঁ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চো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49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61859316-E866-423F-B33C-BB86CC3FDC34}"/>
              </a:ext>
            </a:extLst>
          </p:cNvPr>
          <p:cNvSpPr/>
          <p:nvPr/>
        </p:nvSpPr>
        <p:spPr>
          <a:xfrm>
            <a:off x="1221827" y="4649979"/>
            <a:ext cx="7614745" cy="16132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অন্যানেলিডা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C5242375-EEB7-5843-BCA2-26FB51D92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4" y="307719"/>
            <a:ext cx="5454052" cy="342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72146A-5791-4AA8-A5AD-AF3385856CE4}"/>
              </a:ext>
            </a:extLst>
          </p:cNvPr>
          <p:cNvSpPr/>
          <p:nvPr/>
        </p:nvSpPr>
        <p:spPr>
          <a:xfrm>
            <a:off x="6045464" y="532323"/>
            <a:ext cx="32415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70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9A890BEC-3305-432E-ACD6-72C35F3F312D}"/>
              </a:ext>
            </a:extLst>
          </p:cNvPr>
          <p:cNvSpPr/>
          <p:nvPr/>
        </p:nvSpPr>
        <p:spPr>
          <a:xfrm>
            <a:off x="3079320" y="101223"/>
            <a:ext cx="3899759" cy="108275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আর্থোপোডা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254F51-BE9E-46A6-ACD3-91EB318A387A}"/>
              </a:ext>
            </a:extLst>
          </p:cNvPr>
          <p:cNvSpPr txBox="1"/>
          <p:nvPr/>
        </p:nvSpPr>
        <p:spPr>
          <a:xfrm>
            <a:off x="302886" y="1183977"/>
            <a:ext cx="6040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স্বভাব ও বাসস্থানঃ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পর্ব প্রাণীজগতের সবচেয়ে বৃহৎ পর্ব। এরা পৃথিবীর প্রায় সর্বত্র সকল পরিবেশে বাস করতে সক্ষম। এদের বহু প্রজাতি অন্তঃ ও বহিঃ পরজীবি হিসাবে বাস করে। বহু প্রাণী স্থলে, স্বাদু পানিতে ও সমুদ্রে বাস করে। এ পর্বের অনেক প্রাণী ডানার সাহায্যে উড়তে পারে।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AE9CB4-6EA9-4496-8FD8-76C63BFF4DDE}"/>
              </a:ext>
            </a:extLst>
          </p:cNvPr>
          <p:cNvSpPr txBox="1"/>
          <p:nvPr/>
        </p:nvSpPr>
        <p:spPr>
          <a:xfrm>
            <a:off x="259798" y="3519907"/>
            <a:ext cx="6343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্যঃ 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দেহ বিভিন্ন অঞ্চলে বিভক্ত ও সন্ধিযুক্ত উপাঙ্গ বিদ্যমান। </a:t>
            </a: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মাথায় একজোড়া পুঞ্জাক্ষি ও অ্যান্টেনা বিদ্যমান। </a:t>
            </a: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নরম দেহ কাইটিন সম্মৃদ্ধ শক্ত আবরণী দ্বারা আবৃত। </a:t>
            </a: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এদের দেহের রক্তপূর্ণ গহ্বর হিমোসিল নামে পরিচিত। </a:t>
            </a:r>
          </a:p>
          <a:p>
            <a:pPr marL="514350" indent="-514350" algn="just"/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উদাহরণঃ প্রজাপতি, আরশোলা, চিংড়ি।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67DD5A-CE6E-4213-8586-89A3848B9F8F}"/>
              </a:ext>
            </a:extLst>
          </p:cNvPr>
          <p:cNvSpPr txBox="1"/>
          <p:nvPr/>
        </p:nvSpPr>
        <p:spPr>
          <a:xfrm>
            <a:off x="6948838" y="4541575"/>
            <a:ext cx="2514600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চিত্রঃ প্রজাপতি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612" y="1214651"/>
            <a:ext cx="2934697" cy="281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2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8EAB6C38-ED1E-4280-9143-D08797B5C5FB}"/>
              </a:ext>
            </a:extLst>
          </p:cNvPr>
          <p:cNvSpPr/>
          <p:nvPr/>
        </p:nvSpPr>
        <p:spPr>
          <a:xfrm>
            <a:off x="3432517" y="296070"/>
            <a:ext cx="2218592" cy="762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মলাস্কা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48A1E5-D1B6-4DC0-88B2-DE15D24F5BEA}"/>
              </a:ext>
            </a:extLst>
          </p:cNvPr>
          <p:cNvSpPr txBox="1"/>
          <p:nvPr/>
        </p:nvSpPr>
        <p:spPr>
          <a:xfrm>
            <a:off x="293532" y="1321238"/>
            <a:ext cx="633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স্বভাব ও বাসস্থানঃ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 পর্বের প্রাণীদের গঠন, বাসস্থান ও স্বভাব বৈচিত্রপূর্ণ। এরা পৃথিবীর প্রায় সকল পরিবেশে বাস করে। প্রায় সবাই সামুদ্রিক এবং সাগরের স্তরে বাস করে। কিছু প্রাজাতি পাহাড় অঞ্চলে, বনে-জঙ্গলে ও স্বাদু পানিতেও বাস করে।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0C188C-6108-45DD-8924-DA88D1336D97}"/>
              </a:ext>
            </a:extLst>
          </p:cNvPr>
          <p:cNvSpPr txBox="1"/>
          <p:nvPr/>
        </p:nvSpPr>
        <p:spPr>
          <a:xfrm>
            <a:off x="544083" y="3534770"/>
            <a:ext cx="6075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্যঃ 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bn-IN" sz="2400" dirty="0"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এদের দেহ নরম। নরম দেহটি সাধারণত একটি শক্ত খোলস দ্বারা আবৃত থাকে।</a:t>
            </a:r>
          </a:p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bn-IN" sz="2400" dirty="0"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পেশিবহুল পা দিয়ে এরা চলাচল করে। </a:t>
            </a:r>
          </a:p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bn-IN" sz="2400" dirty="0"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ফুসফুস বা ফুলকার সাহায্যে শ্বসনকার্য চালায়। </a:t>
            </a:r>
          </a:p>
          <a:p>
            <a:pPr marL="514350" indent="-514350" algn="just"/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	</a:t>
            </a:r>
            <a:r>
              <a:rPr lang="bn-IN" sz="2400" dirty="0"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উদাহরণঃ শামুক, ঝিনুক।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CFFA3E-AF37-4603-B235-3FBB96D33BBB}"/>
              </a:ext>
            </a:extLst>
          </p:cNvPr>
          <p:cNvSpPr txBox="1"/>
          <p:nvPr/>
        </p:nvSpPr>
        <p:spPr>
          <a:xfrm>
            <a:off x="7367060" y="4794852"/>
            <a:ext cx="251460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চিত্রঃ শামুক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।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3" name="Picture 12" descr="fg.jpg">
            <a:extLst>
              <a:ext uri="{FF2B5EF4-FFF2-40B4-BE49-F238E27FC236}">
                <a16:creationId xmlns:a16="http://schemas.microsoft.com/office/drawing/2014/main" id="{2F27C54E-4DEF-4041-A2E3-E4EC1D2D90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9780" y="2030774"/>
            <a:ext cx="2706332" cy="2216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4630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2603" y="2445595"/>
            <a:ext cx="6925897" cy="3058463"/>
            <a:chOff x="1865401" y="1811017"/>
            <a:chExt cx="8395027" cy="3707228"/>
          </a:xfrm>
        </p:grpSpPr>
        <p:sp>
          <p:nvSpPr>
            <p:cNvPr id="3" name="Rectangle 2"/>
            <p:cNvSpPr/>
            <p:nvPr/>
          </p:nvSpPr>
          <p:spPr>
            <a:xfrm>
              <a:off x="6009150" y="1811017"/>
              <a:ext cx="4251278" cy="365759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bn-BD" sz="198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মিজানুর রহমান</a:t>
              </a:r>
            </a:p>
            <a:p>
              <a:pPr algn="ctr">
                <a:defRPr/>
              </a:pPr>
              <a:r>
                <a:rPr lang="bn-BD" sz="198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>
                <a:defRPr/>
              </a:pPr>
              <a:r>
                <a:rPr lang="bn-BD" sz="198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চৌধুরাণী গার্লস স্কুল এন্ড কলেজ </a:t>
              </a:r>
            </a:p>
            <a:p>
              <a:pPr algn="ctr">
                <a:defRPr/>
              </a:pPr>
              <a:r>
                <a:rPr lang="bn-BD" sz="198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পীরগাছা,রংপুর ।</a:t>
              </a:r>
            </a:p>
            <a:p>
              <a:pPr algn="ctr">
                <a:defRPr/>
              </a:pPr>
              <a:r>
                <a:rPr lang="en-US" sz="165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E-mail</a:t>
              </a:r>
              <a:r>
                <a:rPr lang="en-US" sz="16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 </a:t>
              </a:r>
              <a:r>
                <a:rPr lang="en-US" sz="16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mija</a:t>
              </a:r>
              <a:r>
                <a:rPr lang="bn-BD" sz="16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neid</a:t>
              </a:r>
              <a:r>
                <a:rPr lang="en-US" sz="16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@gmail.com</a:t>
              </a:r>
              <a:endParaRPr lang="en-US" sz="16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en-US" sz="165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Mobile : </a:t>
              </a:r>
              <a:r>
                <a:rPr lang="en-US" sz="165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01715572082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401" y="1860645"/>
              <a:ext cx="3657600" cy="36576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  <p:sp>
        <p:nvSpPr>
          <p:cNvPr id="5" name="Title 7"/>
          <p:cNvSpPr txBox="1">
            <a:spLocks/>
          </p:cNvSpPr>
          <p:nvPr/>
        </p:nvSpPr>
        <p:spPr>
          <a:xfrm>
            <a:off x="1539468" y="506929"/>
            <a:ext cx="6815691" cy="942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75438" tIns="37719" rIns="75438" bIns="37719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96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</a:t>
            </a:r>
            <a:r>
              <a:rPr lang="en-US" sz="3960" b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ক্ষক </a:t>
            </a:r>
            <a:r>
              <a:rPr lang="bn-BD" sz="3960" b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endParaRPr lang="en-US" sz="3960" b="1" dirty="0"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7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287E2D74-A7A4-40B2-89AC-A0C95F0A040D}"/>
              </a:ext>
            </a:extLst>
          </p:cNvPr>
          <p:cNvSpPr/>
          <p:nvPr/>
        </p:nvSpPr>
        <p:spPr>
          <a:xfrm>
            <a:off x="2899806" y="163086"/>
            <a:ext cx="3855836" cy="58754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একাইনোডারমাটা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DED97C-F974-4185-ABAA-757A05691D9E}"/>
              </a:ext>
            </a:extLst>
          </p:cNvPr>
          <p:cNvSpPr txBox="1"/>
          <p:nvPr/>
        </p:nvSpPr>
        <p:spPr>
          <a:xfrm>
            <a:off x="301677" y="1364575"/>
            <a:ext cx="5893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স্বভাব ও বাসস্থানঃ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 পর্বের সকল প্রাণী সামুদ্রিক। পৃথিবীর সকল মহাসাগরে এবং সকল গভীরতায় এদের বসবাস করতে দেখা যায়। এদের স্থলে বা মিঠা পানিতে পাওয়া যায় না। এরা অধিকাংশ মুক্তজীবি।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B2C1CA-FDB2-400B-BDA6-8836C5FF7407}"/>
              </a:ext>
            </a:extLst>
          </p:cNvPr>
          <p:cNvSpPr txBox="1"/>
          <p:nvPr/>
        </p:nvSpPr>
        <p:spPr>
          <a:xfrm>
            <a:off x="291544" y="3801715"/>
            <a:ext cx="5893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্যঃ 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এদের দেহ নরম। নরম দেহটি সাধারণত একটি শক্ত খোলস দ্বারা আবৃত থাকে।</a:t>
            </a: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পেশিবহুল পা দিয়ে এরা চলাচল করে। </a:t>
            </a: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ফুসফুস বা ফুলকার সাহায্যে শ্বসনকার্য চালায়। </a:t>
            </a:r>
          </a:p>
          <a:p>
            <a:pPr marL="514350" indent="-514350" algn="just"/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উদাহরণঃ তাঁরামাছ, সমুদ্র শশা।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72308-4121-44A3-84EE-37BBA038BEA0}"/>
              </a:ext>
            </a:extLst>
          </p:cNvPr>
          <p:cNvSpPr txBox="1"/>
          <p:nvPr/>
        </p:nvSpPr>
        <p:spPr>
          <a:xfrm>
            <a:off x="6804669" y="4415923"/>
            <a:ext cx="251460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চিত্রঃ তাঁরামাছ।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images.jpg">
            <a:extLst>
              <a:ext uri="{FF2B5EF4-FFF2-40B4-BE49-F238E27FC236}">
                <a16:creationId xmlns:a16="http://schemas.microsoft.com/office/drawing/2014/main" id="{FF0C3935-5BBD-4A5C-9330-7A950187C9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1269" y="1854163"/>
            <a:ext cx="3581400" cy="2454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2533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4B4B37E-192A-4394-BDB7-C0B8EC79BD83}"/>
              </a:ext>
            </a:extLst>
          </p:cNvPr>
          <p:cNvSpPr txBox="1"/>
          <p:nvPr/>
        </p:nvSpPr>
        <p:spPr>
          <a:xfrm>
            <a:off x="1190142" y="3950586"/>
            <a:ext cx="7427742" cy="156966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পর্বে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পরিফেরা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যকৃত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কৃমি,ফিতা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ণ?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066374" y="348992"/>
            <a:ext cx="3101146" cy="1318561"/>
          </a:xfrm>
          <a:prstGeom prst="round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60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</a:t>
            </a:r>
            <a:r>
              <a:rPr lang="en-US" sz="6000" b="1" kern="0" spc="50" dirty="0" err="1">
                <a:ln w="11430"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000" b="1" kern="0" spc="50" dirty="0">
              <a:ln w="11430"/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88" y="348992"/>
            <a:ext cx="2230793" cy="223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8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18AABD-A980-41BC-81A0-A7575D636A86}"/>
              </a:ext>
            </a:extLst>
          </p:cNvPr>
          <p:cNvSpPr/>
          <p:nvPr/>
        </p:nvSpPr>
        <p:spPr>
          <a:xfrm>
            <a:off x="6987654" y="701335"/>
            <a:ext cx="280129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>
                <a:ln w="11430"/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>
                <a:ln w="11430"/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GB" sz="4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A95B63-C607-4618-9C6A-BD68A49895E0}"/>
              </a:ext>
            </a:extLst>
          </p:cNvPr>
          <p:cNvSpPr/>
          <p:nvPr/>
        </p:nvSpPr>
        <p:spPr>
          <a:xfrm>
            <a:off x="358726" y="5790114"/>
            <a:ext cx="87782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প্রাণ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" y="163773"/>
            <a:ext cx="6442094" cy="433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70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28692C-1E78-4EA3-92A5-5CD6A4D20EF2}"/>
              </a:ext>
            </a:extLst>
          </p:cNvPr>
          <p:cNvGrpSpPr/>
          <p:nvPr/>
        </p:nvGrpSpPr>
        <p:grpSpPr>
          <a:xfrm>
            <a:off x="0" y="1"/>
            <a:ext cx="9833317" cy="6977574"/>
            <a:chOff x="613732" y="770874"/>
            <a:chExt cx="8762279" cy="562115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F4241B-3CF3-41A7-B200-5B4C824D4840}"/>
                </a:ext>
              </a:extLst>
            </p:cNvPr>
            <p:cNvSpPr txBox="1"/>
            <p:nvPr/>
          </p:nvSpPr>
          <p:spPr>
            <a:xfrm>
              <a:off x="613732" y="770874"/>
              <a:ext cx="4954554" cy="2366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894199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bn-IN" sz="16418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r>
                <a:rPr lang="bn-IN" sz="16418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418" b="1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 descr="images.jpg">
              <a:extLst>
                <a:ext uri="{FF2B5EF4-FFF2-40B4-BE49-F238E27FC236}">
                  <a16:creationId xmlns:a16="http://schemas.microsoft.com/office/drawing/2014/main" id="{FF0C3935-5BBD-4A5C-9330-7A950187C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1775" y="3188529"/>
              <a:ext cx="4674236" cy="32035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5021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91093" y="1263356"/>
            <a:ext cx="5348361" cy="4777740"/>
            <a:chOff x="2091093" y="1263356"/>
            <a:chExt cx="5348361" cy="4777740"/>
          </a:xfrm>
        </p:grpSpPr>
        <p:grpSp>
          <p:nvGrpSpPr>
            <p:cNvPr id="3" name="Group 2"/>
            <p:cNvGrpSpPr/>
            <p:nvPr/>
          </p:nvGrpSpPr>
          <p:grpSpPr>
            <a:xfrm>
              <a:off x="2091093" y="1263356"/>
              <a:ext cx="5348361" cy="4777740"/>
              <a:chOff x="1365738" y="227462"/>
              <a:chExt cx="6482862" cy="5791200"/>
            </a:xfrm>
          </p:grpSpPr>
          <p:sp>
            <p:nvSpPr>
              <p:cNvPr id="2" name="Flowchart: Process 1"/>
              <p:cNvSpPr/>
              <p:nvPr/>
            </p:nvSpPr>
            <p:spPr>
              <a:xfrm>
                <a:off x="1371600" y="228600"/>
                <a:ext cx="6477000" cy="1253836"/>
              </a:xfrm>
              <a:prstGeom prst="flowChartProcess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5940" b="1" dirty="0">
                    <a:ln w="19050">
                      <a:solidFill>
                        <a:srgbClr val="1F497D">
                          <a:tint val="1000"/>
                        </a:srgb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পাঠ পরিচিতি</a:t>
                </a:r>
                <a:endParaRPr lang="en-US" sz="594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Flowchart: Process 6"/>
              <p:cNvSpPr/>
              <p:nvPr/>
            </p:nvSpPr>
            <p:spPr>
              <a:xfrm>
                <a:off x="1365738" y="227462"/>
                <a:ext cx="6477000" cy="1253836"/>
              </a:xfrm>
              <a:prstGeom prst="flowChartProcess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5940" b="1" dirty="0">
                    <a:ln w="19050">
                      <a:solidFill>
                        <a:srgbClr val="1F497D">
                          <a:tint val="1000"/>
                        </a:srgbClr>
                      </a:solidFill>
                      <a:prstDash val="solid"/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পাঠ পরিচিতি</a:t>
                </a:r>
                <a:endParaRPr lang="en-US" sz="594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371600" y="1980062"/>
                <a:ext cx="6477000" cy="40386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bn-BD" sz="297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     শ্রেণি : অষ্টম </a:t>
                </a:r>
              </a:p>
              <a:p>
                <a:pPr>
                  <a:defRPr/>
                </a:pPr>
                <a:r>
                  <a:rPr lang="bn-BD" sz="297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     বিষয় : বিজ্ঞান     </a:t>
                </a:r>
                <a:endParaRPr lang="en-US" sz="297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>
                  <a:defRPr/>
                </a:pPr>
                <a:r>
                  <a:rPr lang="bn-BD" sz="297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97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2970" dirty="0" err="1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অধ্যায়</a:t>
                </a:r>
                <a:r>
                  <a:rPr lang="en-US" sz="297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: </a:t>
                </a:r>
                <a:r>
                  <a:rPr lang="bn-BD" sz="297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প</a:t>
                </a:r>
                <a:r>
                  <a:rPr lang="en-US" sz="297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্</a:t>
                </a:r>
                <a:r>
                  <a:rPr lang="bn-BD" sz="297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র</a:t>
                </a:r>
                <a:r>
                  <a:rPr lang="en-US" sz="2970" dirty="0" err="1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থম</a:t>
                </a:r>
                <a:r>
                  <a:rPr lang="en-US" sz="297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97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970" dirty="0">
                    <a:solidFill>
                      <a:schemeClr val="tx1"/>
                    </a:solidFill>
                    <a:latin typeface="NikoshBAN"/>
                    <a:cs typeface="NikoshBAN"/>
                  </a:rPr>
                  <a:t>  </a:t>
                </a:r>
                <a:r>
                  <a:rPr lang="bn-BD" sz="297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pPr>
                  <a:defRPr/>
                </a:pPr>
                <a:r>
                  <a:rPr lang="bn-BD" sz="297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en-US" sz="231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প</a:t>
                </a:r>
                <a:r>
                  <a:rPr lang="bn-BD" sz="231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্</a:t>
                </a:r>
                <a:r>
                  <a:rPr lang="en-US" sz="231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র</a:t>
                </a:r>
                <a:r>
                  <a:rPr lang="bn-BD" sz="231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া</a:t>
                </a:r>
                <a:r>
                  <a:rPr lang="en-US" sz="231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ণ</a:t>
                </a:r>
                <a:r>
                  <a:rPr lang="bn-BD" sz="231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িজ</a:t>
                </a:r>
                <a:r>
                  <a:rPr lang="en-US" sz="231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গ</a:t>
                </a:r>
                <a:r>
                  <a:rPr lang="bn-BD" sz="231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ত</a:t>
                </a:r>
                <a:r>
                  <a:rPr lang="en-US" sz="231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ে</a:t>
                </a:r>
                <a:r>
                  <a:rPr lang="bn-BD" sz="231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র</a:t>
                </a:r>
                <a:r>
                  <a:rPr lang="en-US" sz="231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শ্রেণিবিন্যাস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sz="264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>
                  <a:defRPr/>
                </a:pPr>
                <a:r>
                  <a:rPr lang="bn-BD" sz="2970" dirty="0">
                    <a:latin typeface="NikoshBAN" pitchFamily="2" charset="0"/>
                    <a:cs typeface="NikoshBAN" pitchFamily="2" charset="0"/>
                  </a:rPr>
                  <a:t>      সময় : </a:t>
                </a:r>
                <a:r>
                  <a:rPr lang="en-US" sz="2970" dirty="0"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bn-BD" sz="2970" dirty="0">
                    <a:latin typeface="NikoshBAN" pitchFamily="2" charset="0"/>
                    <a:cs typeface="NikoshBAN" pitchFamily="2" charset="0"/>
                  </a:rPr>
                  <a:t>০ মিনিট</a:t>
                </a:r>
              </a:p>
              <a:p>
                <a:pPr>
                  <a:defRPr/>
                </a:pPr>
                <a:r>
                  <a:rPr lang="bn-BD" sz="2970" dirty="0">
                    <a:latin typeface="NikoshBAN" pitchFamily="2" charset="0"/>
                    <a:cs typeface="NikoshBAN" pitchFamily="2" charset="0"/>
                  </a:rPr>
                  <a:t>     তারিখ : </a:t>
                </a:r>
                <a:r>
                  <a:rPr lang="en-US" sz="2970" dirty="0">
                    <a:latin typeface="NikoshBAN" pitchFamily="2" charset="0"/>
                    <a:cs typeface="NikoshBAN" pitchFamily="2" charset="0"/>
                  </a:rPr>
                  <a:t>20 </a:t>
                </a:r>
                <a:r>
                  <a:rPr lang="bn-BD" sz="2970" dirty="0">
                    <a:latin typeface="NikoshBAN" pitchFamily="2" charset="0"/>
                    <a:cs typeface="NikoshBAN" pitchFamily="2" charset="0"/>
                  </a:rPr>
                  <a:t> - </a:t>
                </a:r>
                <a:r>
                  <a:rPr lang="en-US" sz="2970" dirty="0">
                    <a:latin typeface="NikoshBAN" pitchFamily="2" charset="0"/>
                    <a:cs typeface="NikoshBAN" pitchFamily="2" charset="0"/>
                  </a:rPr>
                  <a:t>11</a:t>
                </a:r>
                <a:r>
                  <a:rPr lang="bn-BD" sz="2970" dirty="0">
                    <a:latin typeface="NikoshBAN" pitchFamily="2" charset="0"/>
                    <a:cs typeface="NikoshBAN" pitchFamily="2" charset="0"/>
                  </a:rPr>
                  <a:t> - 2020 খ্রিঃ  </a:t>
                </a:r>
                <a:endParaRPr lang="en-US" sz="297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464C239B-47B0-4240-ABC0-8E3E65B9E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103" y="2947640"/>
              <a:ext cx="1687553" cy="198985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35983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.jpg">
            <a:extLst>
              <a:ext uri="{FF2B5EF4-FFF2-40B4-BE49-F238E27FC236}">
                <a16:creationId xmlns:a16="http://schemas.microsoft.com/office/drawing/2014/main" id="{50808B1F-DD96-446A-BCD6-A8805B39CF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968" y="4529798"/>
            <a:ext cx="2827582" cy="2218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imageskj.jpg">
            <a:extLst>
              <a:ext uri="{FF2B5EF4-FFF2-40B4-BE49-F238E27FC236}">
                <a16:creationId xmlns:a16="http://schemas.microsoft.com/office/drawing/2014/main" id="{062FBD2B-68CE-4C6F-9C54-19D9825434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716" y="1323546"/>
            <a:ext cx="3228634" cy="2010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imageskj.jpg">
            <a:extLst>
              <a:ext uri="{FF2B5EF4-FFF2-40B4-BE49-F238E27FC236}">
                <a16:creationId xmlns:a16="http://schemas.microsoft.com/office/drawing/2014/main" id="{AACDC8FC-8B24-4EF6-BDED-CFC04BA6CFA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8701" y="4529797"/>
            <a:ext cx="3034983" cy="2218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imageskj.jpg">
            <a:extLst>
              <a:ext uri="{FF2B5EF4-FFF2-40B4-BE49-F238E27FC236}">
                <a16:creationId xmlns:a16="http://schemas.microsoft.com/office/drawing/2014/main" id="{7F4E82FC-F932-4C7B-A6E3-CFB225E603A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7115" y="1323546"/>
            <a:ext cx="3336569" cy="2010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fg.jpg">
            <a:extLst>
              <a:ext uri="{FF2B5EF4-FFF2-40B4-BE49-F238E27FC236}">
                <a16:creationId xmlns:a16="http://schemas.microsoft.com/office/drawing/2014/main" id="{7B604953-1043-4BBC-B0B5-E985DE69DD8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8877" y="1323834"/>
            <a:ext cx="2827583" cy="2010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images.jpg">
            <a:extLst>
              <a:ext uri="{FF2B5EF4-FFF2-40B4-BE49-F238E27FC236}">
                <a16:creationId xmlns:a16="http://schemas.microsoft.com/office/drawing/2014/main" id="{91DB5789-0680-4FCC-83CA-9C5B5C661C4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8482" y="4415870"/>
            <a:ext cx="3228634" cy="2358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650948" y="252062"/>
            <a:ext cx="3982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ছবি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লক্ষ্য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কর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2234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2AD3E-FD31-4D76-92C5-14CC44850E11}"/>
              </a:ext>
            </a:extLst>
          </p:cNvPr>
          <p:cNvSpPr/>
          <p:nvPr/>
        </p:nvSpPr>
        <p:spPr>
          <a:xfrm>
            <a:off x="1086867" y="702121"/>
            <a:ext cx="7624689" cy="762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0" name="Picture 9" descr="f.jpg">
            <a:extLst>
              <a:ext uri="{FF2B5EF4-FFF2-40B4-BE49-F238E27FC236}">
                <a16:creationId xmlns:a16="http://schemas.microsoft.com/office/drawing/2014/main" id="{8AD588D5-1506-46DA-A6D8-EC2A3D49D8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517" y="2072262"/>
            <a:ext cx="4231695" cy="2358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522DB2-C6C3-4A06-B8CB-D35403CB130E}"/>
              </a:ext>
            </a:extLst>
          </p:cNvPr>
          <p:cNvSpPr txBox="1"/>
          <p:nvPr/>
        </p:nvSpPr>
        <p:spPr>
          <a:xfrm>
            <a:off x="2254484" y="5288493"/>
            <a:ext cx="5289453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BD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</a:p>
        </p:txBody>
      </p:sp>
      <p:pic>
        <p:nvPicPr>
          <p:cNvPr id="12" name="Picture 11" descr="fg.jpg">
            <a:extLst>
              <a:ext uri="{FF2B5EF4-FFF2-40B4-BE49-F238E27FC236}">
                <a16:creationId xmlns:a16="http://schemas.microsoft.com/office/drawing/2014/main" id="{CEF100DE-955F-B14D-9FCD-DFDF19E267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0606" y="2072262"/>
            <a:ext cx="3907139" cy="2358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1521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FB1E6977-96D0-45B9-BA79-7685626F5329}"/>
              </a:ext>
            </a:extLst>
          </p:cNvPr>
          <p:cNvSpPr/>
          <p:nvPr/>
        </p:nvSpPr>
        <p:spPr>
          <a:xfrm>
            <a:off x="1562217" y="362012"/>
            <a:ext cx="6906680" cy="1414463"/>
          </a:xfrm>
          <a:prstGeom prst="downArrowCallou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n w="0"/>
              <a:solidFill>
                <a:schemeClr val="tx1"/>
              </a:solidFill>
            </a:endParaRPr>
          </a:p>
        </p:txBody>
      </p:sp>
      <p:pic>
        <p:nvPicPr>
          <p:cNvPr id="13" name="Picture 12" descr="fg.jpg">
            <a:extLst>
              <a:ext uri="{FF2B5EF4-FFF2-40B4-BE49-F238E27FC236}">
                <a16:creationId xmlns:a16="http://schemas.microsoft.com/office/drawing/2014/main" id="{C0E674EC-1943-614B-8C70-9FE1E464C0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3756" y="1871355"/>
            <a:ext cx="5536243" cy="3054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204897" y="5443845"/>
            <a:ext cx="57551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6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BD" sz="6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6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6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6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 পর্ব </a:t>
            </a:r>
            <a:endParaRPr lang="en-US" sz="6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579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66823-1A81-461A-BEDA-54B7F9E6E87E}"/>
              </a:ext>
            </a:extLst>
          </p:cNvPr>
          <p:cNvSpPr/>
          <p:nvPr/>
        </p:nvSpPr>
        <p:spPr>
          <a:xfrm>
            <a:off x="4026164" y="476516"/>
            <a:ext cx="236363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19F212-074C-4ED4-A3CD-2D7CD094813D}"/>
              </a:ext>
            </a:extLst>
          </p:cNvPr>
          <p:cNvSpPr/>
          <p:nvPr/>
        </p:nvSpPr>
        <p:spPr>
          <a:xfrm>
            <a:off x="740243" y="3657600"/>
            <a:ext cx="8577914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প্রাণীর পর্ব গুলোর নাম বলতে  পারবে 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প্রাণীর পর্ব গুলোর  ব্যাখ্যা করতে পারবে ।  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78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5159E64-6FDD-4539-A285-ADBBF6864CFA}"/>
              </a:ext>
            </a:extLst>
          </p:cNvPr>
          <p:cNvSpPr txBox="1"/>
          <p:nvPr/>
        </p:nvSpPr>
        <p:spPr>
          <a:xfrm>
            <a:off x="386862" y="4504047"/>
            <a:ext cx="9284676" cy="20621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প্রাণীদেহে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বিভিন্নপ্রাণীর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মিল,অমিল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অনুযাযী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জীবজগৎকে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বিন্যস্ত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5" name="Picture 14" descr="f.jpg">
            <a:extLst>
              <a:ext uri="{FF2B5EF4-FFF2-40B4-BE49-F238E27FC236}">
                <a16:creationId xmlns:a16="http://schemas.microsoft.com/office/drawing/2014/main" id="{D960A177-A45F-4E69-8C42-0ECEFFB7B1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9449" y="1802344"/>
            <a:ext cx="1987708" cy="1516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fg.jpg">
            <a:extLst>
              <a:ext uri="{FF2B5EF4-FFF2-40B4-BE49-F238E27FC236}">
                <a16:creationId xmlns:a16="http://schemas.microsoft.com/office/drawing/2014/main" id="{34EDBB39-1300-4319-8BBF-4CF6849169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3947" y="2007000"/>
            <a:ext cx="1987707" cy="1527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ages.jpg">
            <a:extLst>
              <a:ext uri="{FF2B5EF4-FFF2-40B4-BE49-F238E27FC236}">
                <a16:creationId xmlns:a16="http://schemas.microsoft.com/office/drawing/2014/main" id="{AC05E4CF-02C9-7642-86BB-294B5FFF730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3526" y="1406559"/>
            <a:ext cx="2827583" cy="165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667490" y="183824"/>
            <a:ext cx="236475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6434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409612-933C-4912-9FD8-641CF94E915A}"/>
              </a:ext>
            </a:extLst>
          </p:cNvPr>
          <p:cNvSpPr/>
          <p:nvPr/>
        </p:nvSpPr>
        <p:spPr>
          <a:xfrm>
            <a:off x="3929443" y="5491053"/>
            <a:ext cx="42146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 ক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87" y="242411"/>
            <a:ext cx="3338286" cy="467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568285" y="996287"/>
            <a:ext cx="3534771" cy="110799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490</TotalTime>
  <Words>974</Words>
  <Application>Microsoft Office PowerPoint</Application>
  <PresentationFormat>Custom</PresentationFormat>
  <Paragraphs>117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Microsoft YaHei</vt:lpstr>
      <vt:lpstr>Calibri</vt:lpstr>
      <vt:lpstr>Calibri Light</vt:lpstr>
      <vt:lpstr>Kalpurush</vt:lpstr>
      <vt:lpstr>Nikosh</vt:lpstr>
      <vt:lpstr>NikoshBAN</vt:lpstr>
      <vt:lpstr>Rockwell</vt:lpstr>
      <vt:lpstr>SutonnyMJ</vt:lpstr>
      <vt:lpstr>Times New Roman</vt:lpstr>
      <vt:lpstr>Vrinda</vt:lpstr>
      <vt:lpstr>Wingdings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Mijan</cp:lastModifiedBy>
  <cp:revision>191</cp:revision>
  <dcterms:created xsi:type="dcterms:W3CDTF">2019-11-22T12:41:43Z</dcterms:created>
  <dcterms:modified xsi:type="dcterms:W3CDTF">2020-11-20T17:07:10Z</dcterms:modified>
</cp:coreProperties>
</file>