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58" r:id="rId6"/>
    <p:sldId id="259" r:id="rId7"/>
    <p:sldId id="269" r:id="rId8"/>
    <p:sldId id="268" r:id="rId9"/>
    <p:sldId id="262" r:id="rId10"/>
    <p:sldId id="263" r:id="rId11"/>
    <p:sldId id="264" r:id="rId12"/>
    <p:sldId id="265" r:id="rId13"/>
    <p:sldId id="273" r:id="rId14"/>
    <p:sldId id="274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6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2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A083-673D-4E20-897A-E1F852AA8AE9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01802-042A-421C-B1DD-A8FDE802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1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2548" y="239151"/>
            <a:ext cx="52894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/>
              <a:t>স্বাগতম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0128" y="66510"/>
            <a:ext cx="3924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u="sng" dirty="0" smtClean="0">
                <a:solidFill>
                  <a:srgbClr val="FF0000"/>
                </a:solidFill>
              </a:rPr>
              <a:t>অভেদ</a:t>
            </a:r>
            <a:endParaRPr lang="en-US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07433" y="880780"/>
                <a:ext cx="645707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০১</m:t>
                    </m:r>
                    <m:r>
                      <a:rPr lang="bn-IN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।</m:t>
                    </m:r>
                    <m:r>
                      <a:rPr lang="bn-IN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433" y="880780"/>
                <a:ext cx="6457071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294228" y="1954491"/>
            <a:ext cx="74840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এখানে </a:t>
            </a:r>
            <a:r>
              <a:rPr lang="en-US" sz="3600" dirty="0" smtClean="0"/>
              <a:t>a=3 </a:t>
            </a:r>
            <a:r>
              <a:rPr lang="bn-IN" sz="3600" dirty="0" smtClean="0"/>
              <a:t>এবং </a:t>
            </a:r>
            <a:r>
              <a:rPr lang="en-US" sz="3600" dirty="0" smtClean="0"/>
              <a:t>b=2 </a:t>
            </a:r>
            <a:r>
              <a:rPr lang="bn-IN" sz="3600" dirty="0" smtClean="0"/>
              <a:t>হল</a:t>
            </a:r>
          </a:p>
          <a:p>
            <a:r>
              <a:rPr lang="bn-IN" sz="3600" dirty="0" smtClean="0"/>
              <a:t>বামপক্ষ=</a:t>
            </a:r>
            <a:r>
              <a:rPr lang="en-US" sz="3600" dirty="0" smtClean="0"/>
              <a:t>5  </a:t>
            </a:r>
            <a:r>
              <a:rPr lang="bn-IN" sz="3600" dirty="0" smtClean="0"/>
              <a:t>এবং ডানপক্ষ=</a:t>
            </a:r>
            <a:r>
              <a:rPr lang="en-US" sz="3600" dirty="0" smtClean="0"/>
              <a:t>5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26942" y="3337798"/>
            <a:ext cx="4986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আবার </a:t>
            </a:r>
            <a:r>
              <a:rPr lang="en-US" sz="3600" dirty="0" smtClean="0"/>
              <a:t>a=2 ,b=1 </a:t>
            </a:r>
            <a:r>
              <a:rPr lang="bn-IN" sz="3600" dirty="0" smtClean="0"/>
              <a:t>হলে </a:t>
            </a:r>
          </a:p>
          <a:p>
            <a:r>
              <a:rPr lang="bn-IN" sz="3600" dirty="0" smtClean="0"/>
              <a:t>বামপক্ষ=</a:t>
            </a:r>
            <a:r>
              <a:rPr lang="en-US" sz="3600" dirty="0" smtClean="0"/>
              <a:t>3 </a:t>
            </a:r>
            <a:r>
              <a:rPr lang="bn-IN" sz="3600" dirty="0" smtClean="0"/>
              <a:t>এবং ডানপক্ষ=</a:t>
            </a:r>
            <a:r>
              <a:rPr lang="en-US" sz="3600" dirty="0" smtClean="0"/>
              <a:t>3</a:t>
            </a:r>
            <a:r>
              <a:rPr lang="bn-IN" sz="36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28468" y="4690328"/>
            <a:ext cx="5384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আবার </a:t>
            </a:r>
            <a:r>
              <a:rPr lang="en-US" sz="3600" dirty="0" smtClean="0"/>
              <a:t>a=4 ,b=2 </a:t>
            </a:r>
            <a:r>
              <a:rPr lang="bn-IN" sz="3600" dirty="0" smtClean="0"/>
              <a:t>হলে </a:t>
            </a:r>
          </a:p>
          <a:p>
            <a:r>
              <a:rPr lang="bn-IN" sz="3600" dirty="0" smtClean="0"/>
              <a:t>বামপক্ষ =</a:t>
            </a:r>
            <a:r>
              <a:rPr lang="en-US" sz="3600" dirty="0" smtClean="0"/>
              <a:t>12</a:t>
            </a:r>
            <a:r>
              <a:rPr lang="bn-IN" sz="3600" dirty="0" smtClean="0"/>
              <a:t>এবংডানপক্ষ=</a:t>
            </a:r>
            <a:r>
              <a:rPr lang="en-US" sz="3600" dirty="0" smtClean="0"/>
              <a:t>12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12882" y="1860973"/>
            <a:ext cx="5634110" cy="31700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(</a:t>
            </a:r>
            <a:r>
              <a:rPr lang="en-US" sz="4000" dirty="0" smtClean="0"/>
              <a:t>I</a:t>
            </a:r>
            <a:r>
              <a:rPr lang="bn-IN" sz="4000" dirty="0" smtClean="0"/>
              <a:t>)সমান চিহ্নের দুই পাশে </a:t>
            </a:r>
          </a:p>
          <a:p>
            <a:r>
              <a:rPr lang="bn-IN" sz="4000" dirty="0" smtClean="0"/>
              <a:t>সমান ঘাত বিশিষ্ট দুইটি বহুপদী থাকে</a:t>
            </a:r>
          </a:p>
          <a:p>
            <a:r>
              <a:rPr lang="bn-IN" sz="4000" dirty="0" smtClean="0"/>
              <a:t>(</a:t>
            </a:r>
            <a:r>
              <a:rPr lang="en-US" sz="4000" dirty="0" smtClean="0"/>
              <a:t>ii</a:t>
            </a:r>
            <a:r>
              <a:rPr lang="bn-IN" sz="4000" dirty="0" smtClean="0"/>
              <a:t>)চলকের অসংখ্য মান </a:t>
            </a:r>
          </a:p>
          <a:p>
            <a:r>
              <a:rPr lang="bn-IN" sz="4000" dirty="0" smtClean="0"/>
              <a:t>দ্বারা সিদ্ধ হবে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47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8117" y="562708"/>
            <a:ext cx="5809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</a:rPr>
              <a:t>অন্য একটি উদাহরণঃ</a:t>
            </a:r>
            <a:endParaRPr lang="bn-IN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83545" y="1364566"/>
                <a:ext cx="648520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>
                    <a:solidFill>
                      <a:srgbClr val="FF0000"/>
                    </a:solidFill>
                  </a:rPr>
                  <a:t>০১।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545" y="1364566"/>
                <a:ext cx="6485206" cy="584775"/>
              </a:xfrm>
              <a:prstGeom prst="rect">
                <a:avLst/>
              </a:prstGeom>
              <a:blipFill rotWithShape="0">
                <a:blip r:embed="rId3"/>
                <a:stretch>
                  <a:fillRect l="-2350" t="-11458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23745" y="2000421"/>
            <a:ext cx="68791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sz="2800" b="1" dirty="0" smtClean="0"/>
              <a:t>x=1 </a:t>
            </a:r>
            <a:r>
              <a:rPr lang="bn-IN" sz="2800" b="1" dirty="0" smtClean="0"/>
              <a:t>হলে বামপক্ষ=</a:t>
            </a:r>
            <a:r>
              <a:rPr lang="en-US" sz="2800" b="1" dirty="0" smtClean="0"/>
              <a:t>0 </a:t>
            </a:r>
            <a:r>
              <a:rPr lang="bn-IN" sz="2800" b="1" dirty="0" smtClean="0"/>
              <a:t>এবং ডানপক্ষ=০</a:t>
            </a:r>
          </a:p>
          <a:p>
            <a:r>
              <a:rPr lang="en-US" sz="2800" b="1" dirty="0" smtClean="0"/>
              <a:t>(ii) x=2 </a:t>
            </a:r>
            <a:r>
              <a:rPr lang="bn-IN" sz="2800" b="1" dirty="0" smtClean="0"/>
              <a:t>হলে বামপক্ষ =</a:t>
            </a:r>
            <a:r>
              <a:rPr lang="en-US" sz="2800" b="1" dirty="0" smtClean="0"/>
              <a:t>7 </a:t>
            </a:r>
            <a:r>
              <a:rPr lang="bn-IN" sz="2800" b="1" dirty="0" smtClean="0"/>
              <a:t>এবং ডানপক্ষ=</a:t>
            </a:r>
            <a:r>
              <a:rPr lang="en-US" sz="2800" b="1" dirty="0" smtClean="0"/>
              <a:t>7</a:t>
            </a:r>
          </a:p>
          <a:p>
            <a:r>
              <a:rPr lang="en-US" sz="2800" b="1" dirty="0" smtClean="0"/>
              <a:t>(iii) x=3 </a:t>
            </a:r>
            <a:r>
              <a:rPr lang="bn-IN" sz="2800" b="1" dirty="0" smtClean="0"/>
              <a:t>হ</a:t>
            </a:r>
            <a:r>
              <a:rPr lang="en-US" sz="2800" b="1" dirty="0" err="1" smtClean="0"/>
              <a:t>লে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বামপক্ষ</a:t>
            </a:r>
            <a:r>
              <a:rPr lang="en-US" sz="2800" b="1" dirty="0" smtClean="0"/>
              <a:t>=26</a:t>
            </a:r>
            <a:r>
              <a:rPr lang="bn-IN" sz="2800" b="1" dirty="0" smtClean="0"/>
              <a:t> এবং ডানপক্ষ=</a:t>
            </a:r>
            <a:r>
              <a:rPr lang="en-US" sz="2800" b="1" dirty="0" smtClean="0"/>
              <a:t>26</a:t>
            </a:r>
          </a:p>
          <a:p>
            <a:r>
              <a:rPr lang="en-US" sz="2800" b="1" dirty="0" smtClean="0"/>
              <a:t>(iv) x=4 </a:t>
            </a:r>
            <a:r>
              <a:rPr lang="bn-IN" sz="2800" b="1" dirty="0" smtClean="0"/>
              <a:t>হলে বামপক্ষ=</a:t>
            </a:r>
            <a:r>
              <a:rPr lang="en-US" sz="2800" b="1" dirty="0" smtClean="0"/>
              <a:t>63 </a:t>
            </a:r>
            <a:r>
              <a:rPr lang="bn-IN" sz="2800" b="1" dirty="0" smtClean="0"/>
              <a:t>এবং ডানপক্ষ =</a:t>
            </a:r>
            <a:r>
              <a:rPr lang="en-US" sz="2800" b="1" dirty="0" smtClean="0"/>
              <a:t>63</a:t>
            </a:r>
          </a:p>
          <a:p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03714" y="3873424"/>
            <a:ext cx="7750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এখানে চলকের সর্বোচ্চ ঘাত </a:t>
            </a:r>
            <a:r>
              <a:rPr lang="en-US" sz="2800" dirty="0" smtClean="0"/>
              <a:t>3</a:t>
            </a:r>
            <a:r>
              <a:rPr lang="bn-IN" sz="2800" dirty="0" smtClean="0"/>
              <a:t> কিন্তু তিনের অধিক অর্থ্যাৎ চলকের অসংখ্য মানের জন্য সত্য।</a:t>
            </a:r>
          </a:p>
          <a:p>
            <a:r>
              <a:rPr lang="bn-IN" sz="2800" dirty="0" smtClean="0"/>
              <a:t>ফলে এটি একটি অভেদ 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49346" y="5258419"/>
            <a:ext cx="9575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7030A0"/>
                </a:solidFill>
              </a:rPr>
              <a:t>আমরা এম সি কিউ এর জন্য এভাবে মনে রাখতে পারি ---সকল বীজগণিতীয় সূত্র অভেদ। 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5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4682" y="380805"/>
            <a:ext cx="35733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20832" y="2471753"/>
                <a:ext cx="9105364" cy="3139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          </a:t>
                </a:r>
                <a:endParaRPr lang="en-US" sz="3600" dirty="0" smtClean="0"/>
              </a:p>
              <a:p>
                <a:r>
                  <a:rPr lang="en-US" sz="3600" dirty="0" smtClean="0"/>
                  <a:t>(ক)  4ab=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    </a:t>
                </a:r>
                <a:endParaRPr lang="bn-IN" sz="3600" dirty="0" smtClean="0"/>
              </a:p>
              <a:p>
                <a:r>
                  <a:rPr lang="en-US" sz="3600" dirty="0" smtClean="0"/>
                  <a:t> (খ)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 smtClean="0"/>
              </a:p>
              <a:p>
                <a:r>
                  <a:rPr lang="en-US" sz="3600" dirty="0" smtClean="0"/>
                  <a:t>(গ)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      (ঘ)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3600" dirty="0" smtClean="0"/>
              </a:p>
              <a:p>
                <a:r>
                  <a:rPr lang="bn-IN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832" y="2471753"/>
                <a:ext cx="9105364" cy="3139321"/>
              </a:xfrm>
              <a:prstGeom prst="rect">
                <a:avLst/>
              </a:prstGeom>
              <a:blipFill rotWithShape="0">
                <a:blip r:embed="rId3"/>
                <a:stretch>
                  <a:fillRect l="-2008" b="-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962141" y="1700904"/>
            <a:ext cx="5998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অভেদ ?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1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4542" y="393895"/>
            <a:ext cx="316523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4862" y="2489982"/>
            <a:ext cx="99930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cs typeface="NikoshBAN" panose="02000000000000000000" pitchFamily="2" charset="0"/>
              </a:rPr>
              <a:t>০১। </a:t>
            </a:r>
            <a:r>
              <a:rPr lang="en-US" sz="4400" dirty="0" smtClean="0">
                <a:cs typeface="NikoshBAN" panose="02000000000000000000" pitchFamily="2" charset="0"/>
              </a:rPr>
              <a:t>2a + 5 = 47 </a:t>
            </a:r>
            <a:r>
              <a:rPr lang="bn-IN" sz="4400" dirty="0" smtClean="0">
                <a:cs typeface="NikoshBAN" panose="02000000000000000000" pitchFamily="2" charset="0"/>
              </a:rPr>
              <a:t>সমীকরণটিতে চলক কোনটি ?</a:t>
            </a:r>
          </a:p>
          <a:p>
            <a:r>
              <a:rPr lang="bn-IN" sz="4400" dirty="0" smtClean="0">
                <a:cs typeface="NikoshBAN" panose="02000000000000000000" pitchFamily="2" charset="0"/>
              </a:rPr>
              <a:t>০২। সকল সমীকরণ অভেদ নয় কেন? </a:t>
            </a:r>
            <a:endParaRPr lang="en-US" sz="44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5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07434" y="604912"/>
            <a:ext cx="6091311" cy="10832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053883" y="2363372"/>
                <a:ext cx="9594166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6000" dirty="0" smtClean="0">
                    <a:cs typeface="NikoshBAN" panose="02000000000000000000" pitchFamily="2" charset="0"/>
                  </a:rPr>
                  <a:t>##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6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6000" dirty="0" smtClean="0">
                    <a:cs typeface="NikoshBAN" panose="02000000000000000000" pitchFamily="2" charset="0"/>
                  </a:rPr>
                  <a:t>+ 6 = 0 </a:t>
                </a:r>
                <a:r>
                  <a:rPr lang="bn-IN" sz="6000" dirty="0" smtClean="0">
                    <a:cs typeface="NikoshBAN" panose="02000000000000000000" pitchFamily="2" charset="0"/>
                  </a:rPr>
                  <a:t>সম্পর্কটি সমীকরণ কিন্তু অভেদ নয় –গাণিতিক ভাবে ব্যাখ্যা করো । </a:t>
                </a:r>
                <a:endParaRPr lang="en-US" sz="6000" dirty="0"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883" y="2363372"/>
                <a:ext cx="9594166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3875" t="-7463" b="-13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2" y="6105377"/>
            <a:ext cx="4953000" cy="546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03" y="6105377"/>
            <a:ext cx="4953000" cy="54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4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459865" y="1755639"/>
            <a:ext cx="6634896" cy="2962275"/>
            <a:chOff x="3282532" y="1966655"/>
            <a:chExt cx="5924770" cy="296227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532" y="1966655"/>
              <a:ext cx="5924770" cy="2962275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704504" y="2963670"/>
              <a:ext cx="308082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56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443" y="1559294"/>
            <a:ext cx="5576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পরিচিতিঃ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মাছুম বিল্লাহ </a:t>
            </a:r>
            <a:endParaRPr lang="en-US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(গণিত)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দৌলতপুর মুহসিন মাধ্যমিক বিদ্যালয়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দৌলতপুর খুলনা ।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341144" y="-103031"/>
            <a:ext cx="2699044" cy="260032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Below"/>
              <a:lightRig rig="threePt" dir="t"/>
            </a:scene3d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40188" y="1970468"/>
            <a:ext cx="360608" cy="4533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15282" y="1370303"/>
            <a:ext cx="5576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পাঠ পরিচিতিঃ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অধ্যায়ঃ০৫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নামঃএক চলকবিশিষ্ট সমীকরণ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বিষয়বস্তুঃসমীকরণ ও অভেদ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endParaRPr lang="bn-IN" sz="36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9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46" y="1223493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#</a:t>
            </a:r>
            <a:r>
              <a:rPr lang="en-US" sz="6600" dirty="0" smtClean="0"/>
              <a:t>2x  -10 =0 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6458755" y="2733162"/>
            <a:ext cx="57332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সম্পর্কটিকে কী বলে?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6597" y="3725491"/>
            <a:ext cx="466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চলক ।</a:t>
            </a:r>
          </a:p>
        </p:txBody>
      </p:sp>
      <p:sp>
        <p:nvSpPr>
          <p:cNvPr id="5" name="Oval 4"/>
          <p:cNvSpPr/>
          <p:nvPr/>
        </p:nvSpPr>
        <p:spPr>
          <a:xfrm>
            <a:off x="6123904" y="115909"/>
            <a:ext cx="334851" cy="65038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45499" y="1685940"/>
                <a:ext cx="45204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 ( x+ y) ( x-y)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499" y="1685940"/>
                <a:ext cx="4520484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2632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5911" y="2733162"/>
            <a:ext cx="58985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সম্পর্কটিতে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কী বলে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7921" y="4110211"/>
            <a:ext cx="5428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ইহা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অভেদ ।</a:t>
            </a:r>
          </a:p>
        </p:txBody>
      </p:sp>
    </p:spTree>
    <p:extLst>
      <p:ext uri="{BB962C8B-B14F-4D97-AF65-F5344CB8AC3E}">
        <p14:creationId xmlns:p14="http://schemas.microsoft.com/office/powerpoint/2010/main" val="14200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790164" y="270457"/>
            <a:ext cx="7379595" cy="1481070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1234" y="2434107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 ও অভেদ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4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0683" y="1657643"/>
            <a:ext cx="756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2141" y="347003"/>
            <a:ext cx="4745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2283" y="1657643"/>
            <a:ext cx="106615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চলকের ধারণা ব্যাখ্যা করতে পারবে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 ও অভেদের পার্থক্য করতে পারবে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96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86732" y="326590"/>
            <a:ext cx="43469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চলকঃ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1926" y="2428434"/>
            <a:ext cx="751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চলক একটি অজ্ঞাত রাশি </a:t>
            </a:r>
            <a:r>
              <a:rPr lang="bn-IN" sz="4400" dirty="0" smtClean="0"/>
              <a:t>।</a:t>
            </a:r>
            <a:endParaRPr lang="bn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56671" y="3304595"/>
            <a:ext cx="6168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যেমনঃ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X+5=10 </a:t>
            </a:r>
            <a:r>
              <a:rPr lang="bn-IN" sz="3600" dirty="0" smtClean="0">
                <a:solidFill>
                  <a:srgbClr val="FF0000"/>
                </a:solidFill>
              </a:rPr>
              <a:t> </a:t>
            </a:r>
            <a:r>
              <a:rPr lang="bn-IN" sz="3600" dirty="0" smtClean="0"/>
              <a:t>এখানে </a:t>
            </a:r>
            <a:r>
              <a:rPr lang="en-US" sz="4800" dirty="0" smtClean="0">
                <a:solidFill>
                  <a:srgbClr val="FF0000"/>
                </a:solidFill>
              </a:rPr>
              <a:t>x </a:t>
            </a:r>
            <a:r>
              <a:rPr lang="bn-IN" sz="4800" dirty="0" smtClean="0">
                <a:solidFill>
                  <a:srgbClr val="FF0000"/>
                </a:solidFill>
              </a:rPr>
              <a:t>  </a:t>
            </a:r>
            <a:r>
              <a:rPr lang="bn-IN" sz="3600" dirty="0" smtClean="0"/>
              <a:t>চলক।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4388" y="4783016"/>
            <a:ext cx="753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সমাধান করে সাধারণত চলকের মান নির্ণয় করি।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4388" y="1448972"/>
            <a:ext cx="8567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যখন কোনো অক্ষর প্রতীক কোনো সেটের উপাদান বোঝায় তখন তাকে চলক বলে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699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783" y="316521"/>
            <a:ext cx="589084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সমীকরণঃ</a:t>
            </a:r>
            <a:endParaRPr lang="bn-IN" sz="3600" dirty="0" smtClean="0"/>
          </a:p>
          <a:p>
            <a:r>
              <a:rPr lang="bn-IN" sz="3600" dirty="0" smtClean="0"/>
              <a:t>০১। সমান সমান চিহ্নের দুই পাশে দুইটি বহুপদী অথবা এক পাশে শূণ্য থাকতে পারে ।</a:t>
            </a:r>
          </a:p>
          <a:p>
            <a:r>
              <a:rPr lang="bn-IN" sz="3600" dirty="0" smtClean="0"/>
              <a:t>০২।উভয় পক্ষের বহুপদীর মাত্রা অসমান হতে পারে।</a:t>
            </a:r>
          </a:p>
          <a:p>
            <a:r>
              <a:rPr lang="bn-IN" sz="3600" dirty="0" smtClean="0"/>
              <a:t>০৩। চলকের এক বা একাধিক মানের জন্য সমতাটি সত্য হয় ।চলকের মানের সংখ্যা সর্বাধিক মাত্রার সমান হতে পারে। 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88723" y="1301262"/>
                <a:ext cx="4888523" cy="3162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0050" indent="-400050">
                  <a:buAutoNum type="romanLcParenBoth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6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600" b="1" dirty="0" smtClean="0"/>
                  <a:t>=5x-6</a:t>
                </a:r>
              </a:p>
              <a:p>
                <a:r>
                  <a:rPr lang="en-US" sz="6600" b="1" dirty="0" smtClean="0"/>
                  <a:t>(ii) 2x+1=5x-2</a:t>
                </a:r>
              </a:p>
              <a:p>
                <a:r>
                  <a:rPr lang="en-US" sz="6600" b="1" dirty="0" smtClean="0"/>
                  <a:t>(iii) 2x-6=0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723" y="1301262"/>
                <a:ext cx="4888523" cy="3162341"/>
              </a:xfrm>
              <a:prstGeom prst="rect">
                <a:avLst/>
              </a:prstGeom>
              <a:blipFill rotWithShape="0">
                <a:blip r:embed="rId3"/>
                <a:stretch>
                  <a:fillRect l="-8479" t="-5588" r="-8354" b="-1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91598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4783" y="316521"/>
            <a:ext cx="589084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সমীকরণঃ</a:t>
            </a:r>
            <a:endParaRPr lang="bn-IN" sz="3600" dirty="0" smtClean="0"/>
          </a:p>
          <a:p>
            <a:r>
              <a:rPr lang="bn-IN" sz="3600" dirty="0" smtClean="0"/>
              <a:t>০১। সমান সমান চিহ্নের দুই পাশে দুইটি বহুপদী অথবা এক পাশে শূণ্য থাকতে পারে ।</a:t>
            </a:r>
          </a:p>
          <a:p>
            <a:r>
              <a:rPr lang="bn-IN" sz="3600" dirty="0" smtClean="0"/>
              <a:t>০২।উভয় পক্ষের বহুপদীর মাত্রা অসমান হতে পারে।</a:t>
            </a:r>
          </a:p>
          <a:p>
            <a:r>
              <a:rPr lang="bn-IN" sz="3600" dirty="0" smtClean="0"/>
              <a:t>০৩। চলকের এক বা একাধিক মানের জন্য সমতাটি সত্য হয় ।চলকের মানের সংখ্যা সর্বাধিক মাত্রার সমান হতে পারে। 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88723" y="1301262"/>
                <a:ext cx="4888523" cy="3162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00050" indent="-400050">
                  <a:buAutoNum type="romanLcParenBoth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66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6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6600" b="1" dirty="0" smtClean="0"/>
                  <a:t>=5x-6</a:t>
                </a:r>
              </a:p>
              <a:p>
                <a:r>
                  <a:rPr lang="en-US" sz="6600" b="1" dirty="0" smtClean="0"/>
                  <a:t>(ii) 2x+1=5x-2</a:t>
                </a:r>
              </a:p>
              <a:p>
                <a:r>
                  <a:rPr lang="en-US" sz="6600" b="1" dirty="0" smtClean="0"/>
                  <a:t>(iii) 2x-6=0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723" y="1301262"/>
                <a:ext cx="4888523" cy="3162341"/>
              </a:xfrm>
              <a:prstGeom prst="rect">
                <a:avLst/>
              </a:prstGeom>
              <a:blipFill rotWithShape="0">
                <a:blip r:embed="rId2"/>
                <a:stretch>
                  <a:fillRect l="-8479" t="-5588" r="-8354" b="-1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4789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8364" y="251628"/>
            <a:ext cx="6274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       সমীকরণ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47301" y="1082625"/>
                <a:ext cx="9727812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200" dirty="0" smtClean="0"/>
                  <a:t>০১।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-5x+6=0</a:t>
                </a:r>
                <a:r>
                  <a:rPr lang="bn-IN" sz="3200" dirty="0" smtClean="0"/>
                  <a:t> সমীকরণের মূল কতটি?</a:t>
                </a:r>
              </a:p>
              <a:p>
                <a:r>
                  <a:rPr lang="bn-IN" sz="3200" dirty="0" smtClean="0"/>
                  <a:t>  </a:t>
                </a:r>
              </a:p>
              <a:p>
                <a:r>
                  <a:rPr lang="bn-IN" sz="3200" dirty="0" smtClean="0"/>
                  <a:t> উঃ যেহেতু সমীকরনের সর্বোচ্চ ঘাত দুই তাই এই সমীকরণের সর্বোচ্চ দুইটি মূল থাকবে। </a:t>
                </a:r>
                <a:r>
                  <a:rPr lang="en-US" sz="3200" dirty="0" smtClean="0"/>
                  <a:t>x=2 </a:t>
                </a:r>
                <a:r>
                  <a:rPr lang="bn-IN" sz="3200" dirty="0" smtClean="0"/>
                  <a:t>এবং </a:t>
                </a:r>
                <a:r>
                  <a:rPr lang="en-US" sz="3200" dirty="0" smtClean="0"/>
                  <a:t>x=3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301" y="1082625"/>
                <a:ext cx="9727812" cy="2062103"/>
              </a:xfrm>
              <a:prstGeom prst="rect">
                <a:avLst/>
              </a:prstGeom>
              <a:blipFill rotWithShape="0">
                <a:blip r:embed="rId3"/>
                <a:stretch>
                  <a:fillRect l="-1566" t="-4438" b="-9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3487" y="3778460"/>
            <a:ext cx="105190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নোটঃ যেহেতু সমীকরনের সর্বোচ্চ ঘাত দুই তাই দুইটির বেশি মূল দ্বারা এই সমীকরণ সিদ্ধ হবে না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অর্থ্যাৎ সমীকরনের ক্ষেত্রে সর্বোচ্চ ঘাতের সমান বা তার থেকে কম সংখ্যক নির্দিষ্ট মান দ্বারা সমীকরণ সিদ্ধ হয় । </a:t>
            </a:r>
          </a:p>
        </p:txBody>
      </p:sp>
    </p:spTree>
    <p:extLst>
      <p:ext uri="{BB962C8B-B14F-4D97-AF65-F5344CB8AC3E}">
        <p14:creationId xmlns:p14="http://schemas.microsoft.com/office/powerpoint/2010/main" val="24779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630</Words>
  <Application>Microsoft Office PowerPoint</Application>
  <PresentationFormat>Custom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Masum</dc:creator>
  <cp:lastModifiedBy>hp</cp:lastModifiedBy>
  <cp:revision>39</cp:revision>
  <dcterms:created xsi:type="dcterms:W3CDTF">2020-09-04T13:08:15Z</dcterms:created>
  <dcterms:modified xsi:type="dcterms:W3CDTF">2020-11-20T03:31:49Z</dcterms:modified>
</cp:coreProperties>
</file>