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60" r:id="rId2"/>
    <p:sldId id="265" r:id="rId3"/>
    <p:sldId id="264" r:id="rId4"/>
    <p:sldId id="269" r:id="rId5"/>
    <p:sldId id="270" r:id="rId6"/>
    <p:sldId id="256" r:id="rId7"/>
    <p:sldId id="271" r:id="rId8"/>
    <p:sldId id="266" r:id="rId9"/>
    <p:sldId id="272" r:id="rId10"/>
    <p:sldId id="273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0DC9"/>
    <a:srgbClr val="004AD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82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n-IN"/>
              <a:t>নম্বর</a:t>
            </a:r>
            <a:r>
              <a:rPr lang="bn-IN" baseline="0"/>
              <a:t> বিন্যাস</a:t>
            </a:r>
            <a:endParaRPr lang="bn-IN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Sheet1!$G$6</c:f>
              <c:strCache>
                <c:ptCount val="1"/>
                <c:pt idx="0">
                  <c:v>ছাত্র সংখ্যা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Sheet1!$F$7:$F$12</c:f>
              <c:strCache>
                <c:ptCount val="6"/>
                <c:pt idx="0">
                  <c:v>0-30</c:v>
                </c:pt>
                <c:pt idx="1">
                  <c:v>30-40</c:v>
                </c:pt>
                <c:pt idx="2">
                  <c:v>40-50</c:v>
                </c:pt>
                <c:pt idx="3">
                  <c:v>50-60</c:v>
                </c:pt>
                <c:pt idx="4">
                  <c:v>60-70</c:v>
                </c:pt>
                <c:pt idx="5">
                  <c:v>70-100</c:v>
                </c:pt>
              </c:strCache>
            </c:strRef>
          </c:cat>
          <c:val>
            <c:numRef>
              <c:f>Sheet1!$G$7:$G$12</c:f>
              <c:numCache>
                <c:formatCode>General</c:formatCode>
                <c:ptCount val="6"/>
                <c:pt idx="0">
                  <c:v>8</c:v>
                </c:pt>
                <c:pt idx="1">
                  <c:v>16</c:v>
                </c:pt>
                <c:pt idx="2">
                  <c:v>23</c:v>
                </c:pt>
                <c:pt idx="3">
                  <c:v>18</c:v>
                </c:pt>
                <c:pt idx="4">
                  <c:v>15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0951808"/>
        <c:axId val="1450948544"/>
      </c:barChart>
      <c:catAx>
        <c:axId val="14509518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bn-IN"/>
                  <a:t>প্রাপ্ত</a:t>
                </a:r>
                <a:r>
                  <a:rPr lang="bn-IN" baseline="0"/>
                  <a:t> নম্বরব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0948544"/>
        <c:crosses val="autoZero"/>
        <c:auto val="1"/>
        <c:lblAlgn val="ctr"/>
        <c:lblOffset val="100"/>
        <c:noMultiLvlLbl val="0"/>
      </c:catAx>
      <c:valAx>
        <c:axId val="1450948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bn-IN"/>
                  <a:t>ছাত্র</a:t>
                </a:r>
                <a:r>
                  <a:rPr lang="bn-IN" baseline="0"/>
                  <a:t> সংখ্যা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0951808"/>
        <c:crosses val="autoZero"/>
        <c:crossBetween val="between"/>
      </c:valAx>
      <c:spPr>
        <a:noFill/>
        <a:ln w="381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49217-372A-4072-A275-DB20A194C6E6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8D87A-1352-4493-8976-F243E0C27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01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8D87A-1352-4493-8976-F243E0C276E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7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914083-1BE1-4D11-A401-3CCEECF9DD4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14301" y="7961"/>
            <a:ext cx="94488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glow rad="12700"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endParaRPr lang="en-US" sz="19900" dirty="0"/>
          </a:p>
        </p:txBody>
      </p:sp>
      <p:sp>
        <p:nvSpPr>
          <p:cNvPr id="6" name="Rectangle 5"/>
          <p:cNvSpPr/>
          <p:nvPr/>
        </p:nvSpPr>
        <p:spPr>
          <a:xfrm>
            <a:off x="1143000" y="838200"/>
            <a:ext cx="6934199" cy="31547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19900" b="1" cap="none" spc="0" dirty="0" smtClean="0">
                <a:ln w="28575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19900" b="1" cap="none" spc="0" dirty="0">
              <a:ln w="28575">
                <a:solidFill>
                  <a:srgbClr val="FF0000"/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76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4200" y="0"/>
            <a:ext cx="2509020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6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r>
              <a:rPr lang="en-US" sz="36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সারণী</a:t>
            </a:r>
            <a:r>
              <a:rPr lang="en-US" sz="36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n/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103886"/>
              </p:ext>
            </p:extLst>
          </p:nvPr>
        </p:nvGraphicFramePr>
        <p:xfrm>
          <a:off x="152400" y="646331"/>
          <a:ext cx="8763000" cy="6309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1524000"/>
                <a:gridCol w="1447800"/>
                <a:gridCol w="2133600"/>
                <a:gridCol w="1905000"/>
              </a:tblGrid>
              <a:tr h="473075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73075"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73075"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73075"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73075"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73075"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73075"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73075"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73075"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73075"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73075"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662253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ব্যাপ্তি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809463" y="662253"/>
            <a:ext cx="1543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ট্যালি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511450" y="653549"/>
            <a:ext cx="1252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885899" y="670957"/>
            <a:ext cx="2124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যোজিত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037129" y="664192"/>
            <a:ext cx="1858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মধ্যবিন্দু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3192" y="1202084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  <a:cs typeface="NikoshBAN" panose="02000000000000000000" pitchFamily="2" charset="0"/>
              </a:rPr>
              <a:t>120-130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9109" y="1787856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  <a:cs typeface="NikoshBAN" panose="02000000000000000000" pitchFamily="2" charset="0"/>
              </a:rPr>
              <a:t>130-140</a:t>
            </a:r>
            <a:endParaRPr lang="en-US" sz="2800" dirty="0">
              <a:latin typeface="+mj-lt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9109" y="23197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  <a:cs typeface="NikoshBAN" panose="02000000000000000000" pitchFamily="2" charset="0"/>
              </a:rPr>
              <a:t>140-150</a:t>
            </a:r>
            <a:endParaRPr lang="en-US" sz="2800" dirty="0">
              <a:latin typeface="+mj-lt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3192" y="2906296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  <a:cs typeface="NikoshBAN" panose="02000000000000000000" pitchFamily="2" charset="0"/>
              </a:rPr>
              <a:t>150-160</a:t>
            </a:r>
            <a:endParaRPr lang="en-US" sz="2800" dirty="0">
              <a:latin typeface="+mj-lt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3423" y="3526593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  <a:cs typeface="NikoshBAN" panose="02000000000000000000" pitchFamily="2" charset="0"/>
              </a:rPr>
              <a:t>160-170</a:t>
            </a:r>
            <a:endParaRPr lang="en-US" sz="2800" dirty="0">
              <a:latin typeface="+mj-lt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461" y="4074384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  <a:cs typeface="NikoshBAN" panose="02000000000000000000" pitchFamily="2" charset="0"/>
              </a:rPr>
              <a:t>170-180</a:t>
            </a:r>
            <a:endParaRPr lang="en-US" sz="2800" dirty="0">
              <a:latin typeface="+mj-lt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6598" y="4663119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  <a:cs typeface="NikoshBAN" panose="02000000000000000000" pitchFamily="2" charset="0"/>
              </a:rPr>
              <a:t>180-190</a:t>
            </a:r>
            <a:endParaRPr lang="en-US" sz="2800" dirty="0">
              <a:latin typeface="+mj-lt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9544" y="5265502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  <a:cs typeface="NikoshBAN" panose="02000000000000000000" pitchFamily="2" charset="0"/>
              </a:rPr>
              <a:t>190-200</a:t>
            </a:r>
            <a:endParaRPr lang="en-US" sz="2800" dirty="0">
              <a:latin typeface="+mj-lt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3192" y="5826941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  <a:cs typeface="NikoshBAN" panose="02000000000000000000" pitchFamily="2" charset="0"/>
              </a:rPr>
              <a:t>200-210</a:t>
            </a:r>
            <a:endParaRPr lang="en-US" sz="2800" dirty="0">
              <a:latin typeface="+mj-lt"/>
              <a:cs typeface="NikoshBAN" panose="02000000000000000000" pitchFamily="2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209800" y="1243028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09800" y="3007572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195015" y="4148364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09800" y="5914569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315568" y="5908829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111991" y="5265502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195015" y="1787856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220032" y="5265502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288272" y="3526593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88272" y="1787856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164305" y="24620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288272" y="3007572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370160" y="3526593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67968" y="3553889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288272" y="4148364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135872" y="4663119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209800" y="4663119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383808" y="4148364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552128" y="3553889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467398" y="4148364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298508" y="3568399"/>
            <a:ext cx="249073" cy="35132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298508" y="4661006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438400" y="5913349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384944" y="4677629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298508" y="24620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406553" y="3007572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819400" y="3534554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895600" y="3534554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971800" y="3534554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189327" y="4172256"/>
            <a:ext cx="270681" cy="3255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794642" y="1243028"/>
            <a:ext cx="47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1A0DC9"/>
                </a:solidFill>
              </a:rPr>
              <a:t>1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794642" y="1770952"/>
            <a:ext cx="47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solidFill>
                  <a:srgbClr val="1A0DC9"/>
                </a:solidFill>
              </a:rPr>
              <a:t>2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794642" y="2381335"/>
            <a:ext cx="47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solidFill>
                  <a:srgbClr val="1A0DC9"/>
                </a:solidFill>
              </a:rPr>
              <a:t>2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94642" y="2940216"/>
            <a:ext cx="47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solidFill>
                  <a:srgbClr val="1A0DC9"/>
                </a:solidFill>
              </a:rPr>
              <a:t>3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794642" y="3534554"/>
            <a:ext cx="47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solidFill>
                  <a:srgbClr val="1A0DC9"/>
                </a:solidFill>
              </a:rPr>
              <a:t>8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794642" y="4104196"/>
            <a:ext cx="47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solidFill>
                  <a:srgbClr val="1A0DC9"/>
                </a:solidFill>
              </a:rPr>
              <a:t>5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794642" y="4693896"/>
            <a:ext cx="47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solidFill>
                  <a:srgbClr val="1A0DC9"/>
                </a:solidFill>
              </a:rPr>
              <a:t>4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87249" y="5265502"/>
            <a:ext cx="47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solidFill>
                  <a:srgbClr val="1A0DC9"/>
                </a:solidFill>
              </a:rPr>
              <a:t>2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774908" y="5819606"/>
            <a:ext cx="47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solidFill>
                  <a:srgbClr val="1A0DC9"/>
                </a:solidFill>
              </a:rPr>
              <a:t>3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795743" y="1202084"/>
            <a:ext cx="47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795743" y="1730008"/>
            <a:ext cx="47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95743" y="2340391"/>
            <a:ext cx="47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</a:rPr>
              <a:t>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795743" y="2899272"/>
            <a:ext cx="47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</a:rPr>
              <a:t>8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633220" y="3546616"/>
            <a:ext cx="932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</a:rPr>
              <a:t>16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678033" y="4170740"/>
            <a:ext cx="971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</a:rPr>
              <a:t>21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658468" y="4661006"/>
            <a:ext cx="1010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</a:rPr>
              <a:t>25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706806" y="5225169"/>
            <a:ext cx="880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</a:rPr>
              <a:t>27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706806" y="5833532"/>
            <a:ext cx="707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</a:rPr>
              <a:t>30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540269" y="1216842"/>
            <a:ext cx="791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1A0DC9"/>
                </a:solidFill>
              </a:rPr>
              <a:t>125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570756" y="1747523"/>
            <a:ext cx="791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1A0DC9"/>
                </a:solidFill>
              </a:rPr>
              <a:t>135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570756" y="2350557"/>
            <a:ext cx="791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1A0DC9"/>
                </a:solidFill>
              </a:rPr>
              <a:t>145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643542" y="2967239"/>
            <a:ext cx="791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1A0DC9"/>
                </a:solidFill>
              </a:rPr>
              <a:t>155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643542" y="3553889"/>
            <a:ext cx="791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1A0DC9"/>
                </a:solidFill>
              </a:rPr>
              <a:t>165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570756" y="4168938"/>
            <a:ext cx="791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1A0DC9"/>
                </a:solidFill>
              </a:rPr>
              <a:t>175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664396" y="4747066"/>
            <a:ext cx="791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1A0DC9"/>
                </a:solidFill>
              </a:rPr>
              <a:t>185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667852" y="5238161"/>
            <a:ext cx="791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1A0DC9"/>
                </a:solidFill>
              </a:rPr>
              <a:t>195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744471" y="5888496"/>
            <a:ext cx="791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1A0DC9"/>
                </a:solidFill>
              </a:rPr>
              <a:t>205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667254" y="6419098"/>
            <a:ext cx="980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A0DC9"/>
                </a:solidFill>
                <a:latin typeface="+mj-lt"/>
              </a:rPr>
              <a:t>N=30</a:t>
            </a:r>
            <a:endParaRPr lang="en-US" sz="2400" dirty="0">
              <a:solidFill>
                <a:srgbClr val="1A0DC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794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2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7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2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7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2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685800" y="1295400"/>
            <a:ext cx="6934200" cy="5181600"/>
          </a:xfrm>
          <a:prstGeom prst="cub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dirty="0">
              <a:solidFill>
                <a:schemeClr val="bg1">
                  <a:lumMod val="9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46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2" grpId="1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67000"/>
            <a:ext cx="9144000" cy="3962400"/>
          </a:xfrm>
          <a:prstGeom prst="rect">
            <a:avLst/>
          </a:prstGeom>
          <a:solidFill>
            <a:srgbClr val="004A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ড. মোঃ আব্দুল খালেক </a:t>
            </a:r>
          </a:p>
          <a:p>
            <a:r>
              <a:rPr lang="bn-BD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প্রভাষক, পরিসংখ্যান  বিভাগ</a:t>
            </a:r>
          </a:p>
          <a:p>
            <a:r>
              <a:rPr lang="bn-BD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নাটোর সিটি কলেজ, নাটোর। 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934200" y="2679510"/>
            <a:ext cx="2209800" cy="22098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800" y="838200"/>
            <a:ext cx="6172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1A0DC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1A0DC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1A0DC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1A0DC9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34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E:\multimedia clas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016" y="4724400"/>
            <a:ext cx="4596984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E:\multimedia class\inde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19600"/>
            <a:ext cx="24098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385358"/>
              </p:ext>
            </p:extLst>
          </p:nvPr>
        </p:nvGraphicFramePr>
        <p:xfrm>
          <a:off x="228600" y="152400"/>
          <a:ext cx="3276600" cy="3428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8725"/>
                <a:gridCol w="2047875"/>
              </a:tblGrid>
              <a:tr h="4898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প্রাপ্ত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নম্বর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ছাত্র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সংখ্যা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0-30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30-40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40-50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50-60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60-70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70-100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701716"/>
              </p:ext>
            </p:extLst>
          </p:nvPr>
        </p:nvGraphicFramePr>
        <p:xfrm>
          <a:off x="4038600" y="152400"/>
          <a:ext cx="4953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8462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228600"/>
            <a:ext cx="9144000" cy="67818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ln w="13462">
                  <a:solidFill>
                    <a:srgbClr val="EE26D1"/>
                  </a:solidFill>
                  <a:prstDash val="solid"/>
                </a:ln>
                <a:solidFill>
                  <a:srgbClr val="0C10A4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পাঠের বিষয়</a:t>
            </a:r>
            <a:endParaRPr lang="en-US" sz="9600" b="1" dirty="0" smtClean="0">
              <a:ln w="13462">
                <a:solidFill>
                  <a:srgbClr val="EE26D1"/>
                </a:solidFill>
                <a:prstDash val="solid"/>
              </a:ln>
              <a:solidFill>
                <a:srgbClr val="0C10A4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9600" b="1" dirty="0" smtClean="0">
              <a:ln w="13462">
                <a:solidFill>
                  <a:srgbClr val="EE26D1"/>
                </a:solidFill>
                <a:prstDash val="solid"/>
              </a:ln>
              <a:solidFill>
                <a:srgbClr val="0C10A4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  <a:endParaRPr lang="bn-IN" sz="115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8602" y="2511504"/>
            <a:ext cx="7726795" cy="221599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BD" sz="13800" b="1" dirty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উপস্থাপন</a:t>
            </a:r>
            <a:endParaRPr lang="en-US" sz="5400" b="1" dirty="0">
              <a:ln/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4495800"/>
            <a:ext cx="883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(</a:t>
            </a:r>
            <a:r>
              <a:rPr lang="en-US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Data Presentation</a:t>
            </a:r>
            <a:r>
              <a:rPr lang="en-US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bn-BD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982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698" y="685800"/>
            <a:ext cx="9141302" cy="9144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solidFill>
              <a:srgbClr val="0099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5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2698" y="1828800"/>
            <a:ext cx="9141302" cy="5181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পাঠ শেষে শিক্ষার্থীরা .....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বলতে পারবে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উপস্থাপনের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র্ণনা করতে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নিবেশন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নিবেশন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/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সারণী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4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3108" y="3200400"/>
            <a:ext cx="4075092" cy="3657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শ্রেণীবদ্ধকরণ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তালিকাবদ্ধকরণ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 গণসংখ্যা নিবেশন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00050" indent="-400050">
              <a:buAutoNum type="arabicPeriod"/>
            </a:pP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16405" y="3200400"/>
            <a:ext cx="3810000" cy="3657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আয়তলেখ</a:t>
            </a:r>
          </a:p>
          <a:p>
            <a:pPr algn="just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. গণসংখ্যারেখা</a:t>
            </a:r>
          </a:p>
          <a:p>
            <a:pPr algn="just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 গণসংখ্যা বহুভূজ </a:t>
            </a:r>
          </a:p>
          <a:p>
            <a:pPr algn="just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 অজিভ রেখা</a:t>
            </a:r>
          </a:p>
          <a:p>
            <a:pPr algn="just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৫. পাইচিত্র </a:t>
            </a:r>
          </a:p>
          <a:p>
            <a:pPr marL="742950" indent="-742950" algn="just">
              <a:buAutoNum type="arabicPeriod" startAt="6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দন্ড চিত্র   </a:t>
            </a:r>
          </a:p>
          <a:p>
            <a:pPr marL="742950" indent="-742950" algn="just">
              <a:buAutoNum type="arabicPeriod" startAt="6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কালীন রেখা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819150"/>
            <a:ext cx="6368918" cy="19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Down Arrow 7"/>
          <p:cNvSpPr/>
          <p:nvPr/>
        </p:nvSpPr>
        <p:spPr>
          <a:xfrm>
            <a:off x="1447800" y="838200"/>
            <a:ext cx="647700" cy="89535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7219950" y="819150"/>
            <a:ext cx="647700" cy="89535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33400" y="1714500"/>
            <a:ext cx="3962400" cy="6659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পরিসংখ্যানিক সারণী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105400" y="1671637"/>
            <a:ext cx="3810000" cy="7035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cwimsL¨vwbK</a:t>
            </a:r>
            <a:r>
              <a:rPr lang="en-US" sz="4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jL</a:t>
            </a:r>
            <a:endParaRPr lang="en-US" sz="4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9" name="Curved Down Arrow 18"/>
          <p:cNvSpPr/>
          <p:nvPr/>
        </p:nvSpPr>
        <p:spPr>
          <a:xfrm rot="4344981">
            <a:off x="6820684" y="2593794"/>
            <a:ext cx="1118849" cy="427833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Right Arrow 16"/>
          <p:cNvSpPr/>
          <p:nvPr/>
        </p:nvSpPr>
        <p:spPr>
          <a:xfrm>
            <a:off x="1905000" y="2380404"/>
            <a:ext cx="304800" cy="102521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219199" y="-152401"/>
            <a:ext cx="7696201" cy="1470025"/>
            <a:chOff x="642" y="-99"/>
            <a:chExt cx="5118" cy="929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642" y="151"/>
              <a:ext cx="4007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1518" y="-99"/>
              <a:ext cx="4242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bn-BD" sz="6600" b="1" dirty="0" smtClean="0">
                  <a:solidFill>
                    <a:srgbClr val="FFC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তথ্য উপস্থাপন</a:t>
              </a:r>
              <a:endParaRPr kumimoji="0" lang="en-US" sz="2800" b="1" i="0" u="none" strike="noStrike" normalizeH="0" baseline="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791" y="151"/>
              <a:ext cx="187" cy="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utonnyMJ" pitchFamily="2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406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9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561" y="602217"/>
            <a:ext cx="55563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7030A0"/>
                </a:solidFill>
              </a:rPr>
              <a:t>i</a:t>
            </a:r>
            <a:r>
              <a:rPr lang="en-US" sz="3200" b="1" dirty="0" smtClean="0">
                <a:solidFill>
                  <a:srgbClr val="7030A0"/>
                </a:solidFill>
              </a:rPr>
              <a:t>) 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শ্রেণিবদ্ধকরণঃ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Classification 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89150"/>
            <a:ext cx="89154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পরিসংখ্যান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উপাত্তকে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শ্রেণিবদ্ধকরণ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76154" y="2413652"/>
            <a:ext cx="5259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i</a:t>
            </a:r>
            <a:r>
              <a:rPr lang="en-US" sz="3200" b="1" dirty="0">
                <a:solidFill>
                  <a:srgbClr val="7030A0"/>
                </a:solidFill>
              </a:rPr>
              <a:t>i</a:t>
            </a:r>
            <a:r>
              <a:rPr lang="en-US" sz="3200" b="1" dirty="0" smtClean="0">
                <a:solidFill>
                  <a:srgbClr val="7030A0"/>
                </a:solidFill>
              </a:rPr>
              <a:t>) 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তালিকাবদ্ধকরণঃ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Tabulation 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003364"/>
            <a:ext cx="89154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পরিসংখ্যান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উপাত্তকে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নিয়মতান্ত্রিক উপায়ে সারি বা কলামের ভিত্তিতে উপস্থাপন করাকে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বদ্ধকরণ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 সারণীবদ্ধকরণ 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38623" y="4232803"/>
            <a:ext cx="82381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iii) 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গনসংখ্যা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নিবেশণঃ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Frequency Distribution 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5105400"/>
            <a:ext cx="89154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পরিসংখ্যান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উপাত্তকে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ক্ষুদ্র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ক্ষুদ্র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সারণী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নিবেশণ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277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46" y="1219200"/>
            <a:ext cx="9358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শ্রমিকের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দৈনিক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সারণী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625315"/>
              </p:ext>
            </p:extLst>
          </p:nvPr>
        </p:nvGraphicFramePr>
        <p:xfrm>
          <a:off x="304800" y="1981200"/>
          <a:ext cx="8458200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5820"/>
                <a:gridCol w="845820"/>
                <a:gridCol w="845820"/>
                <a:gridCol w="845820"/>
                <a:gridCol w="845820"/>
                <a:gridCol w="845820"/>
                <a:gridCol w="845820"/>
                <a:gridCol w="845820"/>
                <a:gridCol w="845820"/>
                <a:gridCol w="845820"/>
              </a:tblGrid>
              <a:tr h="431800"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১২৭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১৫০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১৭৫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২০০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০৯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১৯০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১৩৫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১৯৫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১৬৪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১৩০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১৪৫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১৫০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১৬৫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১৬০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১৭০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১৮০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১৮৫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১৭২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১৬৫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১৭৩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১৬০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১৮৫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২০৫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১৮২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১৪৫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১৫৪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১৬৫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১৬৯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১৬০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১৭৯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-34119" y="3657600"/>
            <a:ext cx="14141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9621" y="3630304"/>
            <a:ext cx="3839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 </a:t>
            </a:r>
            <a:r>
              <a:rPr lang="en-US" sz="3200" dirty="0" smtClean="0">
                <a:solidFill>
                  <a:srgbClr val="FF0000"/>
                </a:solidFill>
                <a:latin typeface="+mj-lt"/>
                <a:cs typeface="NikoshBAN" panose="02000000000000000000" pitchFamily="2" charset="0"/>
              </a:rPr>
              <a:t>N=30;</a:t>
            </a:r>
            <a:r>
              <a:rPr lang="en-US" sz="3200" dirty="0" smtClean="0">
                <a:latin typeface="+mj-lt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6639" y="4234414"/>
            <a:ext cx="47420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বৃহত্তম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+mj-lt"/>
                <a:cs typeface="NikoshBAN" panose="02000000000000000000" pitchFamily="2" charset="0"/>
              </a:rPr>
              <a:t>=209;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1406" y="4838524"/>
            <a:ext cx="48654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ক্ষুদ্রতম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+mj-lt"/>
                <a:cs typeface="NikoshBAN" panose="02000000000000000000" pitchFamily="2" charset="0"/>
              </a:rPr>
              <a:t>=127;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96660" y="5498109"/>
                <a:ext cx="61782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∴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পরিসর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বৃহত্তম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-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ক্ষুদ্রতম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latin typeface="+mj-lt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660" y="5498109"/>
                <a:ext cx="6178294" cy="584775"/>
              </a:xfrm>
              <a:prstGeom prst="rect">
                <a:avLst/>
              </a:prstGeom>
              <a:blipFill rotWithShape="0">
                <a:blip r:embed="rId2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568472" y="5937632"/>
            <a:ext cx="426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1A0DC9"/>
                </a:solidFill>
              </a:rPr>
              <a:t>=</a:t>
            </a:r>
            <a:r>
              <a:rPr lang="en-US" sz="4400" dirty="0" smtClean="0">
                <a:solidFill>
                  <a:srgbClr val="1A0DC9"/>
                </a:solidFill>
                <a:latin typeface="+mj-lt"/>
              </a:rPr>
              <a:t>(209-127)=82</a:t>
            </a:r>
            <a:endParaRPr lang="en-US" sz="4400" dirty="0">
              <a:solidFill>
                <a:srgbClr val="1A0D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95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838200"/>
                <a:ext cx="4312399" cy="9210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সুতরাং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শ্রেণি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ব্যবধানঃ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পরিসর</m:t>
                        </m:r>
                      </m:num>
                      <m:den>
                        <m:r>
                          <a:rPr lang="bn-IN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+mj-lt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38200"/>
                <a:ext cx="4312399" cy="921021"/>
              </a:xfrm>
              <a:prstGeom prst="rect">
                <a:avLst/>
              </a:prstGeom>
              <a:blipFill rotWithShape="0">
                <a:blip r:embed="rId2"/>
                <a:stretch>
                  <a:fillRect l="-1273" b="-11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495800" y="838200"/>
                <a:ext cx="2026517" cy="10245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পরিসর</m:t>
                        </m:r>
                      </m:num>
                      <m:den>
                        <m:r>
                          <a:rPr lang="bn-IN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6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838200"/>
                <a:ext cx="2026517" cy="1024576"/>
              </a:xfrm>
              <a:prstGeom prst="rect">
                <a:avLst/>
              </a:prstGeom>
              <a:blipFill rotWithShape="0">
                <a:blip r:embed="rId3"/>
                <a:stretch>
                  <a:fillRect l="-9337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09331" y="1993726"/>
                <a:ext cx="1264399" cy="966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82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331" y="1993726"/>
                <a:ext cx="1264399" cy="966675"/>
              </a:xfrm>
              <a:prstGeom prst="rect">
                <a:avLst/>
              </a:prstGeom>
              <a:blipFill rotWithShape="0">
                <a:blip r:embed="rId4"/>
                <a:stretch>
                  <a:fillRect l="-17391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38584" y="1900212"/>
                <a:ext cx="1264399" cy="966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82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584" y="1900212"/>
                <a:ext cx="1264399" cy="966675"/>
              </a:xfrm>
              <a:prstGeom prst="rect">
                <a:avLst/>
              </a:prstGeom>
              <a:blipFill rotWithShape="0">
                <a:blip r:embed="rId5"/>
                <a:stretch>
                  <a:fillRect l="-16827" b="-13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895600" y="2970876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=</a:t>
            </a:r>
            <a:r>
              <a:rPr lang="en-US" sz="4000" dirty="0" smtClean="0">
                <a:solidFill>
                  <a:srgbClr val="FF0000"/>
                </a:solidFill>
                <a:latin typeface="+mj-lt"/>
              </a:rPr>
              <a:t>3.28</a:t>
            </a:r>
            <a:endParaRPr lang="en-US" sz="4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38584" y="3032431"/>
            <a:ext cx="1752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+mj-lt"/>
              </a:rPr>
              <a:t>=16.40</a:t>
            </a:r>
            <a:endParaRPr lang="en-US" sz="36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0470" y="4525251"/>
            <a:ext cx="38106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ব্যবধান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3600" dirty="0" smtClean="0">
                <a:latin typeface="+mj-lt"/>
                <a:cs typeface="NikoshBAN" panose="02000000000000000000" pitchFamily="2" charset="0"/>
              </a:rPr>
              <a:t>10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0929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</TotalTime>
  <Words>346</Words>
  <Application>Microsoft Office PowerPoint</Application>
  <PresentationFormat>On-screen Show (4:3)</PresentationFormat>
  <Paragraphs>145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Cambria Math</vt:lpstr>
      <vt:lpstr>Constantia</vt:lpstr>
      <vt:lpstr>NikoshBAN</vt:lpstr>
      <vt:lpstr>SutonnyMJ</vt:lpstr>
      <vt:lpstr>Times New Roman</vt:lpstr>
      <vt:lpstr>Vrinda</vt:lpstr>
      <vt:lpstr>Wingdings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NCC</dc:creator>
  <cp:lastModifiedBy>NCC-PC</cp:lastModifiedBy>
  <cp:revision>128</cp:revision>
  <dcterms:created xsi:type="dcterms:W3CDTF">2015-08-16T14:14:27Z</dcterms:created>
  <dcterms:modified xsi:type="dcterms:W3CDTF">2020-11-20T13:00:39Z</dcterms:modified>
</cp:coreProperties>
</file>