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74" r:id="rId2"/>
    <p:sldId id="275" r:id="rId3"/>
    <p:sldId id="276" r:id="rId4"/>
    <p:sldId id="261" r:id="rId5"/>
    <p:sldId id="262" r:id="rId6"/>
    <p:sldId id="256" r:id="rId7"/>
    <p:sldId id="264" r:id="rId8"/>
    <p:sldId id="268" r:id="rId9"/>
    <p:sldId id="266" r:id="rId10"/>
    <p:sldId id="265" r:id="rId11"/>
    <p:sldId id="269" r:id="rId12"/>
    <p:sldId id="270" r:id="rId13"/>
    <p:sldId id="271" r:id="rId14"/>
    <p:sldId id="272" r:id="rId15"/>
    <p:sldId id="26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0653D-9095-4AD1-BFA9-C1B38CC52AE0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E423C-2877-4D41-91FF-18206C561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27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58D8B-7839-4D64-93C4-986D0B51AE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84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62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0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7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1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19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1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4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4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F3677B0-1098-46E1-8AED-B1E813ABC57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5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F3677B0-1098-46E1-8AED-B1E813ABC57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86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20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51426" y="2242535"/>
            <a:ext cx="2410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>
                <a:solidFill>
                  <a:srgbClr val="00B050"/>
                </a:solidFill>
              </a:rPr>
              <a:t>৩। উদাহরণঃ</a:t>
            </a:r>
            <a:endParaRPr lang="en-US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132981"/>
              </p:ext>
            </p:extLst>
          </p:nvPr>
        </p:nvGraphicFramePr>
        <p:xfrm>
          <a:off x="942108" y="3398333"/>
          <a:ext cx="3837711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529">
                  <a:extLst>
                    <a:ext uri="{9D8B030D-6E8A-4147-A177-3AD203B41FA5}">
                      <a16:colId xmlns:a16="http://schemas.microsoft.com/office/drawing/2014/main" val="3210618143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756619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solidFill>
                            <a:srgbClr val="00B050"/>
                          </a:solidFill>
                        </a:rPr>
                        <a:t>দ্রব্যের দাম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aseline="0" dirty="0" smtClean="0">
                          <a:solidFill>
                            <a:srgbClr val="00B050"/>
                          </a:solidFill>
                        </a:rPr>
                        <a:t>দ্রব্যের পরিমাণ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17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solidFill>
                            <a:schemeClr val="accent4"/>
                          </a:solidFill>
                        </a:rPr>
                        <a:t>5</a:t>
                      </a:r>
                      <a:r>
                        <a:rPr lang="bn-IN" sz="2800" b="1" i="0" dirty="0" smtClean="0">
                          <a:solidFill>
                            <a:schemeClr val="accent4"/>
                          </a:solidFill>
                        </a:rPr>
                        <a:t> টাকা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bn-IN" sz="2800" b="1" i="0" dirty="0" smtClean="0">
                          <a:solidFill>
                            <a:schemeClr val="tx1"/>
                          </a:solidFill>
                        </a:rPr>
                        <a:t> টাকা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smtClean="0">
                          <a:solidFill>
                            <a:srgbClr val="0070C0"/>
                          </a:solidFill>
                        </a:rPr>
                        <a:t>15</a:t>
                      </a:r>
                      <a:r>
                        <a:rPr lang="bn-IN" sz="2800" b="1" i="0" dirty="0" smtClean="0">
                          <a:solidFill>
                            <a:srgbClr val="0070C0"/>
                          </a:solidFill>
                        </a:rPr>
                        <a:t> টাকা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smtClean="0">
                          <a:solidFill>
                            <a:srgbClr val="7030A0"/>
                          </a:solidFill>
                        </a:rPr>
                        <a:t>20</a:t>
                      </a:r>
                      <a:r>
                        <a:rPr lang="bn-IN" sz="2800" b="1" i="0" dirty="0" smtClean="0">
                          <a:solidFill>
                            <a:srgbClr val="7030A0"/>
                          </a:solidFill>
                        </a:rPr>
                        <a:t> টাকা</a:t>
                      </a:r>
                    </a:p>
                    <a:p>
                      <a:pPr algn="ctr"/>
                      <a:endParaRPr lang="en-US" sz="28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solidFill>
                            <a:schemeClr val="accent4"/>
                          </a:solidFill>
                        </a:rPr>
                        <a:t>40</a:t>
                      </a:r>
                      <a:r>
                        <a:rPr lang="bn-IN" sz="2800" b="1" i="0" baseline="0" dirty="0" smtClean="0">
                          <a:solidFill>
                            <a:schemeClr val="accent4"/>
                          </a:solidFill>
                        </a:rPr>
                        <a:t> একক</a:t>
                      </a:r>
                    </a:p>
                    <a:p>
                      <a:pPr algn="ctr"/>
                      <a:r>
                        <a:rPr lang="en-US" sz="2800" b="1" i="0" baseline="0" dirty="0" smtClean="0">
                          <a:solidFill>
                            <a:schemeClr val="tx1"/>
                          </a:solidFill>
                        </a:rPr>
                        <a:t>30 </a:t>
                      </a:r>
                      <a:r>
                        <a:rPr lang="bn-IN" sz="2800" b="1" i="0" baseline="0" dirty="0" smtClean="0">
                          <a:solidFill>
                            <a:schemeClr val="tx1"/>
                          </a:solidFill>
                        </a:rPr>
                        <a:t>একক</a:t>
                      </a:r>
                    </a:p>
                    <a:p>
                      <a:pPr algn="ctr"/>
                      <a:r>
                        <a:rPr lang="en-US" sz="2800" b="1" i="0" baseline="0" dirty="0" smtClean="0">
                          <a:solidFill>
                            <a:srgbClr val="0070C0"/>
                          </a:solidFill>
                        </a:rPr>
                        <a:t>20 </a:t>
                      </a:r>
                      <a:r>
                        <a:rPr lang="bn-IN" sz="2800" b="1" i="0" baseline="0" dirty="0" smtClean="0">
                          <a:solidFill>
                            <a:srgbClr val="0070C0"/>
                          </a:solidFill>
                        </a:rPr>
                        <a:t>একক</a:t>
                      </a:r>
                    </a:p>
                    <a:p>
                      <a:pPr algn="ctr"/>
                      <a:r>
                        <a:rPr lang="en-US" sz="2800" b="1" i="0" baseline="0" dirty="0" smtClean="0">
                          <a:solidFill>
                            <a:srgbClr val="7030A0"/>
                          </a:solidFill>
                        </a:rPr>
                        <a:t>10 </a:t>
                      </a:r>
                      <a:r>
                        <a:rPr lang="bn-IN" sz="2800" b="1" i="0" baseline="0" dirty="0" smtClean="0">
                          <a:solidFill>
                            <a:srgbClr val="7030A0"/>
                          </a:solidFill>
                        </a:rPr>
                        <a:t>একক</a:t>
                      </a:r>
                      <a:endParaRPr lang="en-US" sz="2800" b="1" i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39133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93747" y="2391673"/>
            <a:ext cx="2012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চাহিদা রেখা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620288" y="5628314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077463" y="5591596"/>
            <a:ext cx="27898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077463" y="2458073"/>
            <a:ext cx="0" cy="31335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77463" y="3267860"/>
            <a:ext cx="56184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39305" y="3267860"/>
            <a:ext cx="0" cy="23237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91468" y="3854663"/>
            <a:ext cx="0" cy="173692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33938" y="4417993"/>
            <a:ext cx="0" cy="11853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276399" y="5004792"/>
            <a:ext cx="0" cy="59853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77461" y="4417993"/>
            <a:ext cx="165647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77458" y="3854663"/>
            <a:ext cx="111400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77458" y="5004792"/>
            <a:ext cx="219844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22767" y="2821891"/>
            <a:ext cx="2402356" cy="253498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731679" y="5787093"/>
            <a:ext cx="474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51233" y="2296645"/>
            <a:ext cx="474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48991" y="2888291"/>
            <a:ext cx="474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91459" y="3400319"/>
            <a:ext cx="474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c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04877" y="4030349"/>
            <a:ext cx="474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95780" y="4668307"/>
            <a:ext cx="474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22767" y="2422512"/>
            <a:ext cx="474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D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81550" y="3101178"/>
            <a:ext cx="62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20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84832" y="3687981"/>
            <a:ext cx="624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15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84832" y="4224452"/>
            <a:ext cx="621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10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93105" y="4796967"/>
            <a:ext cx="474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5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68771" y="5663200"/>
            <a:ext cx="609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78653" y="5658595"/>
            <a:ext cx="745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44026" y="5646560"/>
            <a:ext cx="609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30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9683244" y="5080109"/>
                <a:ext cx="4746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244" y="5080109"/>
                <a:ext cx="47465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8942206" y="5633072"/>
            <a:ext cx="66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40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6106" y="2765753"/>
            <a:ext cx="277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চাহিদা সূচি</a:t>
            </a:r>
            <a:endParaRPr lang="en-US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47439" y="534979"/>
            <a:ext cx="8382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২। গাণিতিক বনাম জ্যামিতিক প্রকাশঃ</a:t>
            </a:r>
          </a:p>
          <a:p>
            <a:r>
              <a:rPr lang="bn-IN" sz="2800" b="1" dirty="0"/>
              <a:t> </a:t>
            </a:r>
            <a:r>
              <a:rPr lang="bn-IN" sz="2800" b="1" dirty="0" smtClean="0"/>
              <a:t>    </a:t>
            </a:r>
            <a:r>
              <a:rPr lang="bn-IN" sz="2800" b="1" dirty="0" smtClean="0">
                <a:solidFill>
                  <a:schemeClr val="accent2"/>
                </a:solidFill>
              </a:rPr>
              <a:t>চাহিদা বিধির গাণিতিক প্রকাশ হলো চাহিদা সূচি । </a:t>
            </a:r>
          </a:p>
          <a:p>
            <a:r>
              <a:rPr lang="bn-IN" sz="2800" b="1" dirty="0"/>
              <a:t> </a:t>
            </a:r>
            <a:r>
              <a:rPr lang="bn-IN" sz="2800" b="1" dirty="0" smtClean="0"/>
              <a:t>  </a:t>
            </a:r>
            <a:r>
              <a:rPr lang="bn-IN" sz="2800" b="1" dirty="0" smtClean="0">
                <a:solidFill>
                  <a:srgbClr val="7030A0"/>
                </a:solidFill>
              </a:rPr>
              <a:t>অন্যদিকে, চাহিদা বিধির জ্যামিতিক প্রকাশ হলো চাহিদা রেখা ।</a:t>
            </a:r>
          </a:p>
        </p:txBody>
      </p:sp>
    </p:spTree>
    <p:extLst>
      <p:ext uri="{BB962C8B-B14F-4D97-AF65-F5344CB8AC3E}">
        <p14:creationId xmlns:p14="http://schemas.microsoft.com/office/powerpoint/2010/main" val="34219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835" y="3748880"/>
            <a:ext cx="84097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/>
              <a:t>৫। নির্ভরশীলতাঃ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5"/>
                </a:solidFill>
              </a:rPr>
              <a:t> </a:t>
            </a:r>
            <a:r>
              <a:rPr lang="bn-IN" sz="2800" b="1" dirty="0" smtClean="0">
                <a:solidFill>
                  <a:srgbClr val="7030A0"/>
                </a:solidFill>
              </a:rPr>
              <a:t>চাহিদা সূচি চাহিদা রেখার উপর নির্ভরশীল নয় । </a:t>
            </a:r>
          </a:p>
          <a:p>
            <a:pPr algn="just"/>
            <a:r>
              <a:rPr lang="bn-IN" sz="2800" b="1" dirty="0"/>
              <a:t> </a:t>
            </a:r>
            <a:r>
              <a:rPr lang="bn-IN" sz="2800" b="1" dirty="0" smtClean="0"/>
              <a:t>         অন্যদিকে, </a:t>
            </a:r>
            <a:r>
              <a:rPr lang="bn-IN" sz="2800" b="1" dirty="0" smtClean="0">
                <a:solidFill>
                  <a:schemeClr val="accent2"/>
                </a:solidFill>
              </a:rPr>
              <a:t>চাহিদা রেখা চাহিদা সূচির উপর নির্ভরশীল। কারণ চাহিদা সূচি থেকে চাহিদা রেখা অংকন করা হয় ।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2835" y="1206402"/>
            <a:ext cx="85621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/>
              <a:t>৪। পদ্ধতিগত পার্থক্যঃ</a:t>
            </a:r>
            <a:r>
              <a:rPr lang="en-US" sz="2800" b="1" dirty="0" smtClean="0"/>
              <a:t> </a:t>
            </a:r>
            <a:r>
              <a:rPr lang="bn-IN" sz="2800" b="1" dirty="0" smtClean="0">
                <a:solidFill>
                  <a:srgbClr val="00B050"/>
                </a:solidFill>
              </a:rPr>
              <a:t>চাহিদা সূচিতে বাম পাশে দ্রব্যের দাম এবং ডান পাশে চাহিদার পরিমাণ দেখানো হয়। </a:t>
            </a:r>
          </a:p>
          <a:p>
            <a:pPr algn="just"/>
            <a:r>
              <a:rPr lang="en-US" sz="2800" b="1" dirty="0" smtClean="0"/>
              <a:t>   </a:t>
            </a:r>
            <a:r>
              <a:rPr lang="bn-IN" sz="2800" b="1" dirty="0" smtClean="0"/>
              <a:t>অন্যদিকে, </a:t>
            </a:r>
            <a:r>
              <a:rPr lang="bn-IN" sz="2800" b="1" dirty="0" smtClean="0">
                <a:solidFill>
                  <a:srgbClr val="0070C0"/>
                </a:solidFill>
              </a:rPr>
              <a:t>চাহিদা রেখায় লম্ব অক্ষে দ্রব্যের দাম এবং ভূমি অক্ষে চাহিদার পরিমাণ দেখানো হয় ।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4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0655" y="2512598"/>
            <a:ext cx="9490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৭। উন্নতঃ</a:t>
            </a:r>
          </a:p>
          <a:p>
            <a:pPr algn="just"/>
            <a:r>
              <a:rPr lang="bn-IN" sz="2800" b="1" dirty="0"/>
              <a:t> </a:t>
            </a:r>
            <a:r>
              <a:rPr lang="bn-IN" sz="2800" b="1" dirty="0" smtClean="0"/>
              <a:t>        </a:t>
            </a:r>
            <a:r>
              <a:rPr lang="bn-IN" sz="2800" b="1" dirty="0" smtClean="0">
                <a:solidFill>
                  <a:schemeClr val="accent2"/>
                </a:solidFill>
              </a:rPr>
              <a:t>চাহিদা রেখার দ্বারা যেকোন ব্যক্তি দ্রব্যের দাম ও পরিমাণের গতি-প্রকৃতি বুঝতে সক্ষম, সেই দৃষ্টিকোণ থেকে চাহিদা সূচির চেয়ে চাহিদা রেখা উন্নত ।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2219" y="4235488"/>
            <a:ext cx="8769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70C0"/>
                </a:solidFill>
              </a:rPr>
              <a:t>প্রকৃত পক্ষে চাহিদা সূচি ও চাহিদা রেখার মধ্যে মৌলিক কোন পার্থক্য নেই । বাস্তবে এরা একই তথ্য প্রকাশের ভিন্ন দুটি কৌশল মাত্র ।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0655" y="789708"/>
            <a:ext cx="9490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/>
              <a:t>৬। বাস্তব গুরুত্বঃ</a:t>
            </a:r>
            <a:r>
              <a:rPr lang="en-US" sz="2800" b="1" dirty="0" smtClean="0"/>
              <a:t> </a:t>
            </a:r>
            <a:r>
              <a:rPr lang="bn-IN" sz="2800" b="1" dirty="0" smtClean="0">
                <a:solidFill>
                  <a:srgbClr val="0070C0"/>
                </a:solidFill>
              </a:rPr>
              <a:t>চাহিদা সূচির গুরুত্ব তুলনামূলকভাবে কম ।</a:t>
            </a:r>
          </a:p>
          <a:p>
            <a:pPr algn="just"/>
            <a:r>
              <a:rPr lang="bn-IN" sz="2800" b="1" dirty="0" smtClean="0"/>
              <a:t>   অন্যদিকে, </a:t>
            </a:r>
            <a:r>
              <a:rPr lang="bn-IN" sz="2800" b="1" dirty="0" smtClean="0">
                <a:solidFill>
                  <a:srgbClr val="7030A0"/>
                </a:solidFill>
              </a:rPr>
              <a:t>চাহিদা রেখার গুরুত্ব তুলনামূলক বেশি । কারণ যে কোন ব্যক্তি চাহিদা রেখার মাধ্যমে চাহিদা পরিমাণ ও দামের সম্পর্ক বুঝতে পারেন ।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4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9233" y="834979"/>
            <a:ext cx="8206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</a:rPr>
              <a:t>চাহিদা রেখা বামদিক থেকে ডানদিকে নিম্নগামী হওয়ার কারণ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390219" y="4962896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O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2912906" y="4796801"/>
            <a:ext cx="32179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2912906" y="1898619"/>
            <a:ext cx="0" cy="28843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694697" y="2765932"/>
            <a:ext cx="0" cy="201701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430193" y="3453018"/>
            <a:ext cx="0" cy="134072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2912904" y="3467139"/>
            <a:ext cx="151728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2912900" y="2782354"/>
            <a:ext cx="80950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2909542" y="4138177"/>
            <a:ext cx="226286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3069092" y="2233504"/>
            <a:ext cx="2582274" cy="233338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066851" y="4962896"/>
            <a:ext cx="510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2454755" y="1837500"/>
            <a:ext cx="510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785870" y="2438836"/>
            <a:ext cx="510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499468" y="3068996"/>
            <a:ext cx="510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240871" y="3755712"/>
            <a:ext cx="510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a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049738" y="1786111"/>
            <a:ext cx="510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</a:t>
            </a:r>
            <a:endParaRPr lang="en-US" sz="2800" b="1" dirty="0"/>
          </a:p>
        </p:txBody>
      </p:sp>
      <p:sp>
        <p:nvSpPr>
          <p:cNvPr id="154" name="TextBox 153"/>
          <p:cNvSpPr txBox="1"/>
          <p:nvPr/>
        </p:nvSpPr>
        <p:spPr>
          <a:xfrm>
            <a:off x="2271209" y="2592338"/>
            <a:ext cx="629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15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326879" y="3337822"/>
            <a:ext cx="57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470881" y="3967919"/>
            <a:ext cx="510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5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390341" y="4907407"/>
            <a:ext cx="587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20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4176794" y="4949079"/>
            <a:ext cx="680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40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5656571" y="4145349"/>
                <a:ext cx="5102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571" y="4145349"/>
                <a:ext cx="51020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TextBox 160"/>
          <p:cNvSpPr txBox="1"/>
          <p:nvPr/>
        </p:nvSpPr>
        <p:spPr>
          <a:xfrm>
            <a:off x="4934446" y="4934261"/>
            <a:ext cx="68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6</a:t>
            </a:r>
            <a:r>
              <a:rPr lang="en-US" sz="2800" b="1" dirty="0" smtClean="0">
                <a:solidFill>
                  <a:schemeClr val="accent2"/>
                </a:solidFill>
              </a:rPr>
              <a:t>0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172407" y="4138177"/>
            <a:ext cx="0" cy="6555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69092" y="5585203"/>
            <a:ext cx="306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চাহিদার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পরিমাণ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72309" y="2194508"/>
            <a:ext cx="677108" cy="22866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দাম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6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0" grpId="0"/>
      <p:bldP spid="146" grpId="0"/>
      <p:bldP spid="147" grpId="0"/>
      <p:bldP spid="149" grpId="0" build="allAtOnce"/>
      <p:bldP spid="150" grpId="0"/>
      <p:bldP spid="150" grpId="1"/>
      <p:bldP spid="151" grpId="0"/>
      <p:bldP spid="151" grpId="1"/>
      <p:bldP spid="152" grpId="0"/>
      <p:bldP spid="154" grpId="0"/>
      <p:bldP spid="155" grpId="0"/>
      <p:bldP spid="156" grpId="0"/>
      <p:bldP spid="158" grpId="0"/>
      <p:bldP spid="159" grpId="0"/>
      <p:bldP spid="160" grpId="0"/>
      <p:bldP spid="161" grpId="0"/>
      <p:bldP spid="3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9926" y="2064327"/>
            <a:ext cx="627611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accent2"/>
                </a:solidFill>
              </a:rPr>
              <a:t>১। ক্রমহ্রাসমান প্রান্তিক উপযোগ বিধি</a:t>
            </a:r>
          </a:p>
          <a:p>
            <a:r>
              <a:rPr lang="bn-IN" sz="3200" b="1" dirty="0" smtClean="0">
                <a:solidFill>
                  <a:srgbClr val="00B050"/>
                </a:solidFill>
              </a:rPr>
              <a:t>২। আয় প্রভাব</a:t>
            </a:r>
          </a:p>
          <a:p>
            <a:r>
              <a:rPr lang="bn-IN" sz="3200" b="1" dirty="0" smtClean="0">
                <a:solidFill>
                  <a:srgbClr val="002060"/>
                </a:solidFill>
              </a:rPr>
              <a:t>৩। পরিবর্তক প্রভাব</a:t>
            </a:r>
          </a:p>
          <a:p>
            <a:r>
              <a:rPr lang="bn-IN" sz="3200" b="1" dirty="0" smtClean="0">
                <a:solidFill>
                  <a:srgbClr val="0070C0"/>
                </a:solidFill>
              </a:rPr>
              <a:t>৪। চাহিদা বিধির প্রভাব</a:t>
            </a:r>
          </a:p>
          <a:p>
            <a:r>
              <a:rPr lang="bn-IN" sz="3200" b="1" dirty="0" smtClean="0"/>
              <a:t>৫। দ্রব্যের ব্যবহারের পরিবর্তন</a:t>
            </a:r>
            <a:endParaRPr lang="bn-IN" sz="3200" b="1" dirty="0"/>
          </a:p>
          <a:p>
            <a:endParaRPr lang="bn-IN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49926" y="1072064"/>
            <a:ext cx="8206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চাহিদা রেখা বামদিক থেকে ডানদিকে নিম্নগামী হওয়ার কারণ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940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39487" y="1208430"/>
            <a:ext cx="2493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</a:rPr>
              <a:t>বাড়ির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কাজ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504" y="3179267"/>
            <a:ext cx="8887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১। </a:t>
            </a:r>
            <a:r>
              <a:rPr lang="en-US" sz="3200" b="1" dirty="0" err="1" smtClean="0">
                <a:solidFill>
                  <a:srgbClr val="00B050"/>
                </a:solidFill>
              </a:rPr>
              <a:t>চাহিদা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বিধি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সকল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ক্ষেত্রে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কার্যকর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হয়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কি</a:t>
            </a:r>
            <a:r>
              <a:rPr lang="en-US" sz="3200" b="1" dirty="0" smtClean="0">
                <a:solidFill>
                  <a:srgbClr val="00B050"/>
                </a:solidFill>
              </a:rPr>
              <a:t> ? </a:t>
            </a:r>
            <a:r>
              <a:rPr lang="en-US" sz="3200" b="1" dirty="0" err="1" smtClean="0">
                <a:solidFill>
                  <a:srgbClr val="00B050"/>
                </a:solidFill>
              </a:rPr>
              <a:t>যদি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কার্যকর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না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হয়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তাহলে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কারণ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গুলো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কি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উল্লেখ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কর</a:t>
            </a:r>
            <a:r>
              <a:rPr lang="en-US" sz="3200" b="1" dirty="0" smtClean="0">
                <a:solidFill>
                  <a:srgbClr val="00B050"/>
                </a:solidFill>
              </a:rPr>
              <a:t> ।</a:t>
            </a:r>
            <a:endParaRPr lang="bn-IN" sz="32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03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35382" y="1565563"/>
            <a:ext cx="6885709" cy="3338946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 smtClean="0">
                <a:solidFill>
                  <a:srgbClr val="7030A0"/>
                </a:solidFill>
              </a:rPr>
              <a:t>ধন্যবাদ</a:t>
            </a:r>
            <a:endParaRPr lang="en-US" sz="199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35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6443" y="304110"/>
            <a:ext cx="2971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1376" y="3328852"/>
            <a:ext cx="4369527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মোঃশাহাদাত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হোসেন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ভূঁইয়া</a:t>
            </a:r>
            <a:endParaRPr kumimoji="0" lang="bn-IN" sz="3200" b="1" i="0" u="none" strike="noStrike" kern="1200" cap="none" spc="0" normalizeH="0" baseline="0" noProof="0" dirty="0" smtClean="0">
              <a:ln/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প্রভাষক-অর্থনীতি</a:t>
            </a:r>
            <a:r>
              <a:rPr kumimoji="0" lang="en-US" sz="24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</a:t>
            </a:r>
            <a:r>
              <a:rPr kumimoji="0" lang="en-US" sz="24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০১৫৫৪-৩৩০০৯৮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Email: shahadat3971@gmail.com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মহিলা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ডিগ্রি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কলেজ</a:t>
            </a:r>
            <a:endParaRPr kumimoji="0" lang="en-US" sz="20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, </a:t>
            </a: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কুমিল্লা</a:t>
            </a:r>
            <a:endParaRPr kumimoji="0" lang="en-US" sz="20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/>
              <a:solidFill>
                <a:srgbClr val="D3594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3328851"/>
            <a:ext cx="4023360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lang="en-US" sz="3200" b="1" noProof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b="1" noProof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en-US" sz="3200" b="1" noProof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অর্থনীতি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১ম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পত্র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lang="en-US" sz="2800" b="1" noProof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৪৫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:।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লেকচার-০৭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09" y="1188967"/>
            <a:ext cx="1856312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0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7374" y="1924594"/>
            <a:ext cx="92714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বাংলাদেশ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সরকার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এবং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WHO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</a:t>
            </a: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প্রদত্ত নির্দেশনা মেনে চলি। নিজে সুস্থ্য থাকি, আমাদের পরিবারকে সুস্থ্য রাখি এবং দেশের মানুষকে নিরাপদে থাকতে সহায়তা করি।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67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4778" y="317093"/>
            <a:ext cx="2728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4801" y="2236758"/>
            <a:ext cx="1037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ব্যক্তিগত চাহিদা রেখা থেকে বাজার চাহিদা রেখা অংকন করতে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6474" y="1605258"/>
            <a:ext cx="436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এ </a:t>
            </a:r>
            <a:r>
              <a:rPr lang="en-US" sz="3200" b="1" dirty="0" err="1" smtClean="0">
                <a:solidFill>
                  <a:srgbClr val="7030A0"/>
                </a:solidFill>
              </a:rPr>
              <a:t>পাঠ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শেষে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শিক্ষার্থীরা</a:t>
            </a:r>
            <a:r>
              <a:rPr lang="en-US" sz="3200" b="1" dirty="0" smtClean="0">
                <a:solidFill>
                  <a:srgbClr val="7030A0"/>
                </a:solidFill>
              </a:rPr>
              <a:t>-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801" y="3020298"/>
            <a:ext cx="10207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চাহিদা সূচি এবং চাহিদা রেখার মধ্যে পার্থক্য চিহ্নিত করতে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801" y="3903705"/>
            <a:ext cx="9728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চাহিদা রেখা বামদিক থেকে ডানদিকে নিম্নগামী হওয়ার কারণ চিহ্নিত করতে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71" y="622664"/>
            <a:ext cx="3783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</a:rPr>
              <a:t>ব্যক্তিগত চাহিদা সূচিঃ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9571" y="1440873"/>
            <a:ext cx="90470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000" b="1" dirty="0" smtClean="0">
                <a:solidFill>
                  <a:srgbClr val="002060"/>
                </a:solidFill>
              </a:rPr>
              <a:t>অন্যান্য অবস্থা অপরিবর্তিত থেকে একটি নির্দিষ্ট সময়ে একজন ব্যক্তি বিভিন্ন দামে কোন দ্রব্যের যে পরিমাণ ক্রয় করতে ইচ্ছুক</a:t>
            </a:r>
            <a:r>
              <a:rPr lang="en-US" sz="3000" b="1" dirty="0" smtClean="0">
                <a:solidFill>
                  <a:srgbClr val="002060"/>
                </a:solidFill>
              </a:rPr>
              <a:t>,</a:t>
            </a:r>
            <a:r>
              <a:rPr lang="bn-IN" sz="3000" b="1" dirty="0" smtClean="0">
                <a:solidFill>
                  <a:srgbClr val="002060"/>
                </a:solidFill>
              </a:rPr>
              <a:t> তা যে তালিকায় প্রকাশ করা হয় তাকে ব্যক্তিগত চাহিদা সূচি বলে ।</a:t>
            </a:r>
            <a:endParaRPr lang="en-US" sz="3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031837"/>
              </p:ext>
            </p:extLst>
          </p:nvPr>
        </p:nvGraphicFramePr>
        <p:xfrm>
          <a:off x="3161291" y="3499106"/>
          <a:ext cx="516529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646">
                  <a:extLst>
                    <a:ext uri="{9D8B030D-6E8A-4147-A177-3AD203B41FA5}">
                      <a16:colId xmlns:a16="http://schemas.microsoft.com/office/drawing/2014/main" val="1035922307"/>
                    </a:ext>
                  </a:extLst>
                </a:gridCol>
                <a:gridCol w="2582646">
                  <a:extLst>
                    <a:ext uri="{9D8B030D-6E8A-4147-A177-3AD203B41FA5}">
                      <a16:colId xmlns:a16="http://schemas.microsoft.com/office/drawing/2014/main" val="1610645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accent2"/>
                          </a:solidFill>
                        </a:rPr>
                        <a:t>দ্রব্যের দাম</a:t>
                      </a:r>
                      <a:endParaRPr lang="en-US" sz="2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accent2"/>
                          </a:solidFill>
                        </a:rPr>
                        <a:t>ক-ব্যক্তির চাহিদা</a:t>
                      </a:r>
                      <a:endParaRPr lang="en-US" sz="2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7496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683685"/>
              </p:ext>
            </p:extLst>
          </p:nvPr>
        </p:nvGraphicFramePr>
        <p:xfrm>
          <a:off x="3161291" y="4008953"/>
          <a:ext cx="516529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646">
                  <a:extLst>
                    <a:ext uri="{9D8B030D-6E8A-4147-A177-3AD203B41FA5}">
                      <a16:colId xmlns:a16="http://schemas.microsoft.com/office/drawing/2014/main" val="3894166657"/>
                    </a:ext>
                  </a:extLst>
                </a:gridCol>
                <a:gridCol w="2582646">
                  <a:extLst>
                    <a:ext uri="{9D8B030D-6E8A-4147-A177-3AD203B41FA5}">
                      <a16:colId xmlns:a16="http://schemas.microsoft.com/office/drawing/2014/main" val="17654160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bn-IN" sz="2800" b="1" dirty="0" smtClean="0">
                          <a:solidFill>
                            <a:schemeClr val="tx1"/>
                          </a:solidFill>
                        </a:rPr>
                        <a:t> টাকা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bn-IN" sz="2800" b="1" dirty="0" smtClean="0">
                          <a:solidFill>
                            <a:schemeClr val="tx1"/>
                          </a:solidFill>
                        </a:rPr>
                        <a:t> একক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43647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3929"/>
              </p:ext>
            </p:extLst>
          </p:nvPr>
        </p:nvGraphicFramePr>
        <p:xfrm>
          <a:off x="3161291" y="4521571"/>
          <a:ext cx="516529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646">
                  <a:extLst>
                    <a:ext uri="{9D8B030D-6E8A-4147-A177-3AD203B41FA5}">
                      <a16:colId xmlns:a16="http://schemas.microsoft.com/office/drawing/2014/main" val="458106496"/>
                    </a:ext>
                  </a:extLst>
                </a:gridCol>
                <a:gridCol w="2582646">
                  <a:extLst>
                    <a:ext uri="{9D8B030D-6E8A-4147-A177-3AD203B41FA5}">
                      <a16:colId xmlns:a16="http://schemas.microsoft.com/office/drawing/2014/main" val="1191103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10</a:t>
                      </a:r>
                      <a:r>
                        <a:rPr lang="bn-IN" sz="2800" b="1" dirty="0" smtClean="0">
                          <a:solidFill>
                            <a:srgbClr val="0070C0"/>
                          </a:solidFill>
                        </a:rPr>
                        <a:t> টাকা </a:t>
                      </a:r>
                      <a:endParaRPr lang="en-US" sz="2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10</a:t>
                      </a:r>
                      <a:r>
                        <a:rPr lang="bn-IN" sz="28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bn-IN" sz="2800" b="1" dirty="0" smtClean="0">
                          <a:solidFill>
                            <a:srgbClr val="0070C0"/>
                          </a:solidFill>
                        </a:rPr>
                        <a:t>একক</a:t>
                      </a:r>
                      <a:endParaRPr lang="en-US" sz="2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0649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728820"/>
              </p:ext>
            </p:extLst>
          </p:nvPr>
        </p:nvGraphicFramePr>
        <p:xfrm>
          <a:off x="3161291" y="5039731"/>
          <a:ext cx="516529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646">
                  <a:extLst>
                    <a:ext uri="{9D8B030D-6E8A-4147-A177-3AD203B41FA5}">
                      <a16:colId xmlns:a16="http://schemas.microsoft.com/office/drawing/2014/main" val="868965400"/>
                    </a:ext>
                  </a:extLst>
                </a:gridCol>
                <a:gridCol w="2582646">
                  <a:extLst>
                    <a:ext uri="{9D8B030D-6E8A-4147-A177-3AD203B41FA5}">
                      <a16:colId xmlns:a16="http://schemas.microsoft.com/office/drawing/2014/main" val="4063355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r>
                        <a:rPr lang="bn-IN" sz="2800" b="1" dirty="0" smtClean="0">
                          <a:solidFill>
                            <a:srgbClr val="7030A0"/>
                          </a:solidFill>
                        </a:rPr>
                        <a:t> টাকা </a:t>
                      </a:r>
                      <a:endParaRPr lang="en-US" sz="28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7030A0"/>
                          </a:solidFill>
                        </a:rPr>
                        <a:t>15</a:t>
                      </a:r>
                      <a:r>
                        <a:rPr lang="bn-IN" sz="2800" b="1" dirty="0" smtClean="0">
                          <a:solidFill>
                            <a:srgbClr val="7030A0"/>
                          </a:solidFill>
                        </a:rPr>
                        <a:t> একক</a:t>
                      </a:r>
                      <a:endParaRPr lang="en-US" sz="28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33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04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156" y="2315068"/>
            <a:ext cx="8489531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  ২জন ব্যক্তি ধরে ব্যক্তিগত চাহিদা সূচি হতে বাজার চাহিদা সূচি তৈরি করা হলো-</a:t>
            </a:r>
            <a:endParaRPr lang="en-US" sz="3200" b="1" dirty="0">
              <a:solidFill>
                <a:schemeClr val="accent4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983620"/>
              </p:ext>
            </p:extLst>
          </p:nvPr>
        </p:nvGraphicFramePr>
        <p:xfrm>
          <a:off x="1277921" y="3392286"/>
          <a:ext cx="81280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929508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634207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450158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96225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rgbClr val="7030A0"/>
                          </a:solidFill>
                        </a:rPr>
                        <a:t>দ্রব্যের দাম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rgbClr val="7030A0"/>
                          </a:solidFill>
                        </a:rPr>
                        <a:t>ক-ব্যক্তির চাহিদা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rgbClr val="7030A0"/>
                          </a:solidFill>
                        </a:rPr>
                        <a:t>খ-</a:t>
                      </a:r>
                      <a:r>
                        <a:rPr lang="bn-IN" sz="2800" b="1" baseline="0" dirty="0" smtClean="0">
                          <a:solidFill>
                            <a:srgbClr val="7030A0"/>
                          </a:solidFill>
                        </a:rPr>
                        <a:t> ব্যক্তির চাহিদা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rgbClr val="7030A0"/>
                          </a:solidFill>
                        </a:rPr>
                        <a:t>বাজার চাহিদা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67295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7156" y="376076"/>
            <a:ext cx="961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000" b="1" dirty="0" smtClean="0">
                <a:solidFill>
                  <a:schemeClr val="accent2"/>
                </a:solidFill>
              </a:rPr>
              <a:t>বাজার চাহিদা সূচিঃ</a:t>
            </a:r>
          </a:p>
          <a:p>
            <a:pPr algn="just"/>
            <a:r>
              <a:rPr lang="bn-IN" sz="3000" b="1" dirty="0" smtClean="0">
                <a:solidFill>
                  <a:srgbClr val="0070C0"/>
                </a:solidFill>
              </a:rPr>
              <a:t>অন্যান্য অবস্থা অপরিবর্তিত থেকে একটি নির্দিষ্ট সময়ে সমাজের সকল ব্যক্তি বিভিন্ন দামে কোন দ্রব্যের যে পরিমাণ ক্রয় করতে ইচ্ছুক</a:t>
            </a:r>
            <a:r>
              <a:rPr lang="en-US" sz="3000" b="1" dirty="0" smtClean="0">
                <a:solidFill>
                  <a:srgbClr val="0070C0"/>
                </a:solidFill>
              </a:rPr>
              <a:t>,</a:t>
            </a:r>
            <a:r>
              <a:rPr lang="bn-IN" sz="3000" b="1" dirty="0" smtClean="0">
                <a:solidFill>
                  <a:srgbClr val="0070C0"/>
                </a:solidFill>
              </a:rPr>
              <a:t> তা যে তালিকায় প্রকাশ করা হয় তাকে বাজার চাহিদা সূচি চাহিদা সূচি বলে ।   </a:t>
            </a:r>
            <a:endParaRPr lang="en-US" sz="30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130684"/>
              </p:ext>
            </p:extLst>
          </p:nvPr>
        </p:nvGraphicFramePr>
        <p:xfrm>
          <a:off x="1277921" y="4328878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7327466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699559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334993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11749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bn-IN" sz="2800" b="1" dirty="0" smtClean="0">
                          <a:solidFill>
                            <a:schemeClr val="tx1"/>
                          </a:solidFill>
                        </a:rPr>
                        <a:t> টাকা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bn-IN" sz="2800" b="1" dirty="0" smtClean="0">
                          <a:solidFill>
                            <a:schemeClr val="tx1"/>
                          </a:solidFill>
                        </a:rPr>
                        <a:t> একক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bn-IN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bn-IN" sz="2800" b="1" dirty="0" smtClean="0">
                          <a:solidFill>
                            <a:schemeClr val="tx1"/>
                          </a:solidFill>
                        </a:rPr>
                        <a:t>একক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bn-IN" sz="2800" b="1" dirty="0" smtClean="0">
                          <a:solidFill>
                            <a:schemeClr val="tx1"/>
                          </a:solidFill>
                        </a:rPr>
                        <a:t> একক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59078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630917"/>
              </p:ext>
            </p:extLst>
          </p:nvPr>
        </p:nvGraphicFramePr>
        <p:xfrm>
          <a:off x="1267368" y="4840804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373372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669815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044477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33988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10</a:t>
                      </a:r>
                      <a:r>
                        <a:rPr lang="bn-IN" sz="2800" b="1" dirty="0" smtClean="0">
                          <a:solidFill>
                            <a:srgbClr val="0070C0"/>
                          </a:solidFill>
                        </a:rPr>
                        <a:t> টাকা </a:t>
                      </a:r>
                      <a:endParaRPr lang="en-US" sz="2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10</a:t>
                      </a:r>
                      <a:r>
                        <a:rPr lang="bn-IN" sz="28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bn-IN" sz="2800" b="1" dirty="0" smtClean="0">
                          <a:solidFill>
                            <a:srgbClr val="0070C0"/>
                          </a:solidFill>
                        </a:rPr>
                        <a:t>একক</a:t>
                      </a:r>
                      <a:endParaRPr lang="en-US" sz="2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20</a:t>
                      </a:r>
                      <a:r>
                        <a:rPr lang="bn-IN" sz="28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bn-IN" sz="2800" b="1" dirty="0" smtClean="0">
                          <a:solidFill>
                            <a:srgbClr val="0070C0"/>
                          </a:solidFill>
                        </a:rPr>
                        <a:t>একক</a:t>
                      </a:r>
                      <a:endParaRPr lang="en-US" sz="2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30</a:t>
                      </a:r>
                      <a:r>
                        <a:rPr lang="bn-IN" sz="2800" b="1" dirty="0" smtClean="0">
                          <a:solidFill>
                            <a:srgbClr val="0070C0"/>
                          </a:solidFill>
                        </a:rPr>
                        <a:t> একক</a:t>
                      </a:r>
                      <a:endParaRPr lang="en-US" sz="2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56627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621903"/>
              </p:ext>
            </p:extLst>
          </p:nvPr>
        </p:nvGraphicFramePr>
        <p:xfrm>
          <a:off x="1267368" y="5360323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4251273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2241636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305743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84852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r>
                        <a:rPr lang="bn-IN" sz="2800" b="1" dirty="0" smtClean="0">
                          <a:solidFill>
                            <a:srgbClr val="7030A0"/>
                          </a:solidFill>
                        </a:rPr>
                        <a:t> টাকা </a:t>
                      </a:r>
                      <a:endParaRPr lang="en-US" sz="28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7030A0"/>
                          </a:solidFill>
                        </a:rPr>
                        <a:t>15</a:t>
                      </a:r>
                      <a:r>
                        <a:rPr lang="bn-IN" sz="2800" b="1" dirty="0" smtClean="0">
                          <a:solidFill>
                            <a:srgbClr val="7030A0"/>
                          </a:solidFill>
                        </a:rPr>
                        <a:t> একক</a:t>
                      </a:r>
                      <a:endParaRPr lang="en-US" sz="28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7030A0"/>
                          </a:solidFill>
                        </a:rPr>
                        <a:t>30</a:t>
                      </a:r>
                      <a:r>
                        <a:rPr lang="bn-IN" sz="28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bn-IN" sz="2800" b="1" dirty="0" smtClean="0">
                          <a:solidFill>
                            <a:srgbClr val="7030A0"/>
                          </a:solidFill>
                        </a:rPr>
                        <a:t>একক</a:t>
                      </a:r>
                      <a:endParaRPr lang="en-US" sz="28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7030A0"/>
                          </a:solidFill>
                        </a:rPr>
                        <a:t>45</a:t>
                      </a:r>
                      <a:r>
                        <a:rPr lang="bn-IN" sz="28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bn-IN" sz="2800" b="1" dirty="0" smtClean="0">
                          <a:solidFill>
                            <a:srgbClr val="7030A0"/>
                          </a:solidFill>
                        </a:rPr>
                        <a:t>একক</a:t>
                      </a:r>
                      <a:endParaRPr lang="en-US" sz="28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254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85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8156" y="310616"/>
            <a:ext cx="3550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চিত্রের সাহায্যে ব্যাখ্যা</a:t>
            </a:r>
            <a:endParaRPr lang="en-US" sz="3200" b="1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983685" y="4862939"/>
            <a:ext cx="2175164" cy="138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657614" y="4862934"/>
            <a:ext cx="266007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719462" y="4860389"/>
            <a:ext cx="4017823" cy="164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83685" y="1884212"/>
            <a:ext cx="0" cy="29925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6733330" y="1884207"/>
            <a:ext cx="0" cy="29925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643745" y="1884207"/>
            <a:ext cx="0" cy="29925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83685" y="4059376"/>
            <a:ext cx="108066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733321" y="4059371"/>
            <a:ext cx="321425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643766" y="4073226"/>
            <a:ext cx="211973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983685" y="3255808"/>
            <a:ext cx="73429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997535" y="2438401"/>
            <a:ext cx="3602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715274" y="3255808"/>
            <a:ext cx="213357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643750" y="3255809"/>
            <a:ext cx="14131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701401" y="2438388"/>
            <a:ext cx="1066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643760" y="2438398"/>
            <a:ext cx="720441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357759" y="2438388"/>
            <a:ext cx="0" cy="243839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1717978" y="3255808"/>
            <a:ext cx="0" cy="16348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064347" y="4059371"/>
            <a:ext cx="0" cy="81741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056930" y="3255808"/>
            <a:ext cx="0" cy="1620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364201" y="2438383"/>
            <a:ext cx="0" cy="243839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763504" y="4059371"/>
            <a:ext cx="0" cy="80355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768201" y="2452233"/>
            <a:ext cx="0" cy="243839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8848848" y="3255808"/>
            <a:ext cx="0" cy="16348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9947574" y="4059371"/>
            <a:ext cx="0" cy="83126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233067" y="2161303"/>
            <a:ext cx="1136072" cy="25353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087103" y="2119738"/>
            <a:ext cx="2092036" cy="24384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273649" y="2036612"/>
            <a:ext cx="3200400" cy="239684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357759" y="1080649"/>
            <a:ext cx="70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(I)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281062" y="971435"/>
            <a:ext cx="70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(II)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827837" y="1080649"/>
            <a:ext cx="789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(III)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82240" y="5555224"/>
            <a:ext cx="2276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</a:rPr>
              <a:t>ক-ব্যক্তির চাহিদা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493280" y="5579334"/>
            <a:ext cx="229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B050"/>
                </a:solidFill>
              </a:rPr>
              <a:t>খ</a:t>
            </a:r>
            <a:r>
              <a:rPr lang="bn-IN" sz="2800" b="1" dirty="0" smtClean="0">
                <a:solidFill>
                  <a:srgbClr val="00B050"/>
                </a:solidFill>
              </a:rPr>
              <a:t>-ব্যক্তির চাহিদা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860223" y="5560408"/>
            <a:ext cx="204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</a:rPr>
              <a:t>বাজার চাহিদা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0" y="3491314"/>
            <a:ext cx="615553" cy="762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B050"/>
                </a:solidFill>
              </a:rPr>
              <a:t>দাম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51498" y="3888533"/>
            <a:ext cx="41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5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98878" y="3053651"/>
            <a:ext cx="564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19754" y="2214286"/>
            <a:ext cx="725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15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19203" y="4803523"/>
            <a:ext cx="41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177647" y="4932411"/>
            <a:ext cx="41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5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422461" y="4932411"/>
            <a:ext cx="586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902781" y="4932402"/>
            <a:ext cx="767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15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422461" y="2161852"/>
            <a:ext cx="41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c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00652" y="3020725"/>
            <a:ext cx="41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140439" y="3842643"/>
            <a:ext cx="41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37879" y="1607292"/>
            <a:ext cx="41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768813" y="4932402"/>
            <a:ext cx="41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449680" y="4932601"/>
            <a:ext cx="41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165653" y="3874705"/>
            <a:ext cx="41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033917" y="3080416"/>
            <a:ext cx="547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10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052234" y="2249133"/>
            <a:ext cx="548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15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158716" y="1607292"/>
            <a:ext cx="41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303487" y="1607292"/>
            <a:ext cx="41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401323" y="2119738"/>
            <a:ext cx="41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188308" y="3020725"/>
            <a:ext cx="41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f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46293" y="3874705"/>
            <a:ext cx="41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006111" y="4876780"/>
            <a:ext cx="676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10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708328" y="4932402"/>
            <a:ext cx="59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20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446858" y="4932402"/>
            <a:ext cx="633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30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179021" y="4932402"/>
            <a:ext cx="41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080150" y="2161303"/>
            <a:ext cx="59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15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026755" y="3077818"/>
            <a:ext cx="65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269105" y="3838059"/>
            <a:ext cx="41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5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550543" y="4978568"/>
            <a:ext cx="41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504568" y="4932402"/>
            <a:ext cx="5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15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547542" y="4905981"/>
            <a:ext cx="745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30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9559637" y="4932402"/>
            <a:ext cx="648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45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920369" y="1905519"/>
            <a:ext cx="41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869506" y="2683167"/>
            <a:ext cx="41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9774570" y="3530297"/>
            <a:ext cx="41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</a:t>
            </a:r>
            <a:endParaRPr lang="en-US" sz="28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10605431" y="4927823"/>
            <a:ext cx="41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5" name="TextBox 134"/>
              <p:cNvSpPr txBox="1"/>
              <p:nvPr/>
            </p:nvSpPr>
            <p:spPr>
              <a:xfrm>
                <a:off x="1128046" y="1801080"/>
                <a:ext cx="461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046" y="1801080"/>
                <a:ext cx="461601" cy="369332"/>
              </a:xfrm>
              <a:prstGeom prst="rect">
                <a:avLst/>
              </a:prstGeom>
              <a:blipFill>
                <a:blip r:embed="rId2"/>
                <a:stretch>
                  <a:fillRect l="-11842" r="-3947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6" name="TextBox 135"/>
              <p:cNvSpPr txBox="1"/>
              <p:nvPr/>
            </p:nvSpPr>
            <p:spPr>
              <a:xfrm>
                <a:off x="3926379" y="1801080"/>
                <a:ext cx="461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379" y="1801080"/>
                <a:ext cx="461601" cy="369332"/>
              </a:xfrm>
              <a:prstGeom prst="rect">
                <a:avLst/>
              </a:prstGeom>
              <a:blipFill>
                <a:blip r:embed="rId3"/>
                <a:stretch>
                  <a:fillRect l="-11842" r="-3947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TextBox 136"/>
              <p:cNvSpPr txBox="1"/>
              <p:nvPr/>
            </p:nvSpPr>
            <p:spPr>
              <a:xfrm>
                <a:off x="7087872" y="1574856"/>
                <a:ext cx="5305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𝐦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872" y="1574856"/>
                <a:ext cx="530530" cy="369332"/>
              </a:xfrm>
              <a:prstGeom prst="rect">
                <a:avLst/>
              </a:prstGeom>
              <a:blipFill>
                <a:blip r:embed="rId4"/>
                <a:stretch>
                  <a:fillRect l="-1149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/>
              <p:cNvSpPr txBox="1"/>
              <p:nvPr/>
            </p:nvSpPr>
            <p:spPr>
              <a:xfrm>
                <a:off x="2389939" y="4475003"/>
                <a:ext cx="461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939" y="4475003"/>
                <a:ext cx="461601" cy="369332"/>
              </a:xfrm>
              <a:prstGeom prst="rect">
                <a:avLst/>
              </a:prstGeom>
              <a:blipFill>
                <a:blip r:embed="rId5"/>
                <a:stretch>
                  <a:fillRect l="-11842" r="-3947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TextBox 138"/>
              <p:cNvSpPr txBox="1"/>
              <p:nvPr/>
            </p:nvSpPr>
            <p:spPr>
              <a:xfrm>
                <a:off x="6227788" y="4461148"/>
                <a:ext cx="461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788" y="4461148"/>
                <a:ext cx="461601" cy="369332"/>
              </a:xfrm>
              <a:prstGeom prst="rect">
                <a:avLst/>
              </a:prstGeom>
              <a:blipFill>
                <a:blip r:embed="rId6"/>
                <a:stretch>
                  <a:fillRect l="-13333" r="-5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TextBox 139"/>
              <p:cNvSpPr txBox="1"/>
              <p:nvPr/>
            </p:nvSpPr>
            <p:spPr>
              <a:xfrm>
                <a:off x="10553107" y="4315143"/>
                <a:ext cx="59643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𝐦</m:t>
                          </m:r>
                        </m:sub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107" y="4315143"/>
                <a:ext cx="596431" cy="369332"/>
              </a:xfrm>
              <a:prstGeom prst="rect">
                <a:avLst/>
              </a:prstGeom>
              <a:blipFill>
                <a:blip r:embed="rId7"/>
                <a:stretch>
                  <a:fillRect l="-4082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TextBox 140"/>
              <p:cNvSpPr txBox="1"/>
              <p:nvPr/>
            </p:nvSpPr>
            <p:spPr>
              <a:xfrm>
                <a:off x="8313038" y="1586505"/>
                <a:ext cx="33389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Sup>
                        <m:sSub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Sup>
                        <m:sSub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sub>
                      </m:sSub>
                      <m:sSubSup>
                        <m:sSub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sub>
                        <m:sup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038" y="1586505"/>
                <a:ext cx="3338930" cy="461665"/>
              </a:xfrm>
              <a:prstGeom prst="rect">
                <a:avLst/>
              </a:prstGeom>
              <a:blipFill>
                <a:blip r:embed="rId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4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1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1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1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1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1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1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1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1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4" dur="1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5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2" grpId="0"/>
      <p:bldP spid="92" grpId="1"/>
      <p:bldP spid="93" grpId="0"/>
      <p:bldP spid="93" grpId="1"/>
      <p:bldP spid="94" grpId="0"/>
      <p:bldP spid="94" grpId="1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5" grpId="0"/>
      <p:bldP spid="135" grpId="1"/>
      <p:bldP spid="136" grpId="0"/>
      <p:bldP spid="136" grpId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4506" y="754242"/>
            <a:ext cx="6242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IN" sz="3200" b="1" dirty="0" smtClean="0">
                <a:solidFill>
                  <a:srgbClr val="00B050"/>
                </a:solidFill>
              </a:rPr>
              <a:t>চাহিদা সূচি এবং চাহিদা রেখার মধ্যে পার্থক্যঃ </a:t>
            </a:r>
            <a:endParaRPr lang="bn-IN" sz="32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4506" y="1704110"/>
            <a:ext cx="968433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/>
              <a:t>১। সংজ্ঞাঃ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bn-IN" sz="2800" b="1" dirty="0" smtClean="0">
                <a:solidFill>
                  <a:schemeClr val="accent2"/>
                </a:solidFill>
              </a:rPr>
              <a:t>অন্যান্য অবস্থা অপরিবর্তিত থেকে বিবেচ্য দ্রব্যের দাম বৃদ্ধি পেলে চাহিদা কমে এবং দাম হ্রাস পেলে চাহিদা বাড়ে । দামের সাথে চাহিদার এই বিপরীতমূখী সম্পর্ক যে তালিকার মাধ্যমে প্রকাশ করা হয় তাকে চাহিদা সূচি বলে ।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 algn="just"/>
            <a:endParaRPr lang="bn-IN" sz="2800" b="1" dirty="0" smtClean="0">
              <a:solidFill>
                <a:schemeClr val="accent2"/>
              </a:solidFill>
            </a:endParaRPr>
          </a:p>
          <a:p>
            <a:pPr algn="just"/>
            <a:r>
              <a:rPr lang="bn-IN" sz="2800" b="1" dirty="0"/>
              <a:t> </a:t>
            </a:r>
            <a:r>
              <a:rPr lang="bn-IN" sz="2800" b="1" dirty="0" smtClean="0"/>
              <a:t>    অপরদিকে, </a:t>
            </a:r>
            <a:r>
              <a:rPr lang="bn-IN" sz="2800" b="1" dirty="0" smtClean="0">
                <a:solidFill>
                  <a:schemeClr val="accent5"/>
                </a:solidFill>
              </a:rPr>
              <a:t> </a:t>
            </a:r>
            <a:r>
              <a:rPr lang="bn-IN" sz="2800" b="1" dirty="0" smtClean="0">
                <a:solidFill>
                  <a:srgbClr val="7030A0"/>
                </a:solidFill>
              </a:rPr>
              <a:t>অন্যান্য </a:t>
            </a:r>
            <a:r>
              <a:rPr lang="bn-IN" sz="2800" b="1" dirty="0">
                <a:solidFill>
                  <a:srgbClr val="7030A0"/>
                </a:solidFill>
              </a:rPr>
              <a:t>অবস্থা অপরিবর্তিত থেকে বিবেচ্য দ্রব্যের দাম বৃদ্ধি পেলে চাহিদা কমে এবং দাম হ্রাস পেলে চাহিদা বাড়ে । দামের সাথে চাহিদার এই বিপরীতমূখী সম্পর্ক যে রেখার মাধ্যমে প্রকাশ করা হয় তাকে চাহিদা রেখা বলে । </a:t>
            </a:r>
          </a:p>
          <a:p>
            <a:endParaRPr lang="bn-IN" dirty="0" smtClean="0"/>
          </a:p>
        </p:txBody>
      </p:sp>
    </p:spTree>
    <p:extLst>
      <p:ext uri="{BB962C8B-B14F-4D97-AF65-F5344CB8AC3E}">
        <p14:creationId xmlns:p14="http://schemas.microsoft.com/office/powerpoint/2010/main" val="413547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963</TotalTime>
  <Words>681</Words>
  <Application>Microsoft Office PowerPoint</Application>
  <PresentationFormat>Widescreen</PresentationFormat>
  <Paragraphs>171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Calibri Light</vt:lpstr>
      <vt:lpstr>Cambria Math</vt:lpstr>
      <vt:lpstr>NikoshBAN</vt:lpstr>
      <vt:lpstr>Trebuchet MS</vt:lpstr>
      <vt:lpstr>Vrinda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Shahadat Bhuiyan</cp:lastModifiedBy>
  <cp:revision>141</cp:revision>
  <dcterms:created xsi:type="dcterms:W3CDTF">2020-05-21T19:04:36Z</dcterms:created>
  <dcterms:modified xsi:type="dcterms:W3CDTF">2020-11-20T14:39:19Z</dcterms:modified>
</cp:coreProperties>
</file>