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1" r:id="rId2"/>
    <p:sldId id="262" r:id="rId3"/>
    <p:sldId id="276" r:id="rId4"/>
    <p:sldId id="279" r:id="rId5"/>
    <p:sldId id="271" r:id="rId6"/>
    <p:sldId id="266" r:id="rId7"/>
    <p:sldId id="267" r:id="rId8"/>
    <p:sldId id="270" r:id="rId9"/>
    <p:sldId id="268" r:id="rId10"/>
    <p:sldId id="269" r:id="rId11"/>
    <p:sldId id="256" r:id="rId12"/>
    <p:sldId id="257" r:id="rId13"/>
    <p:sldId id="258" r:id="rId14"/>
    <p:sldId id="259" r:id="rId15"/>
    <p:sldId id="26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53267-1424-410B-A839-68D47885EEE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56F19-257F-4110-B135-086156A49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3671-9437-4656-83FB-93F76526D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4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9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5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3FF5-9F1B-44A8-8AB1-670FA9130AC0}" type="datetimeFigureOut">
              <a:rPr lang="en-US" smtClean="0"/>
              <a:t>20/11/21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3351A-92E4-4781-BE91-9A545AC32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6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3040083"/>
            <a:ext cx="11883217" cy="4001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                                   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8800" dirty="0" smtClean="0"/>
              <a:t> </a:t>
            </a:r>
            <a:r>
              <a:rPr lang="en-US" sz="8800" dirty="0" err="1" smtClean="0"/>
              <a:t>অনলাইন</a:t>
            </a:r>
            <a:r>
              <a:rPr lang="en-US" sz="8800" dirty="0" smtClean="0"/>
              <a:t> </a:t>
            </a:r>
            <a:r>
              <a:rPr lang="en-US" sz="8800" dirty="0" err="1" smtClean="0"/>
              <a:t>প্রাইমারী</a:t>
            </a:r>
            <a:r>
              <a:rPr lang="en-US" sz="8800" dirty="0" smtClean="0"/>
              <a:t> </a:t>
            </a:r>
            <a:r>
              <a:rPr lang="en-US" sz="8800" dirty="0" err="1" smtClean="0"/>
              <a:t>স্কুল</a:t>
            </a:r>
            <a:r>
              <a:rPr lang="en-US" sz="8800" dirty="0" smtClean="0"/>
              <a:t> </a:t>
            </a:r>
            <a:endParaRPr lang="en-US" sz="1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56" y="332509"/>
            <a:ext cx="3511114" cy="245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" y="332509"/>
            <a:ext cx="3307277" cy="24344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8543" y="201880"/>
            <a:ext cx="4027683" cy="277367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79" y="286120"/>
            <a:ext cx="2375066" cy="25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431065" y="369048"/>
            <a:ext cx="66848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0469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221" y="84220"/>
            <a:ext cx="12019547" cy="66895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86686" y="1173434"/>
            <a:ext cx="509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12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÷  (২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6420" y="1881543"/>
            <a:ext cx="4023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12÷6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6879" y="2572479"/>
            <a:ext cx="340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=2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22500" y="1692487"/>
            <a:ext cx="12065490" cy="5173534"/>
            <a:chOff x="1566862" y="1646367"/>
            <a:chExt cx="9054705" cy="5173534"/>
          </a:xfrm>
        </p:grpSpPr>
        <p:pic>
          <p:nvPicPr>
            <p:cNvPr id="37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1981200" y="1646367"/>
              <a:ext cx="68580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02184" y="3130039"/>
            <a:ext cx="340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      উত্তর ঃ২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36577" y="3631295"/>
            <a:ext cx="3761442" cy="2214764"/>
            <a:chOff x="4061738" y="3715987"/>
            <a:chExt cx="3761442" cy="2214764"/>
          </a:xfrm>
        </p:grpSpPr>
        <p:sp>
          <p:nvSpPr>
            <p:cNvPr id="28" name="TextBox 27"/>
            <p:cNvSpPr txBox="1"/>
            <p:nvPr/>
          </p:nvSpPr>
          <p:spPr>
            <a:xfrm>
              <a:off x="4061738" y="3715987"/>
              <a:ext cx="3761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২।  ১২ 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÷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 ২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×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৩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52671" y="4132738"/>
              <a:ext cx="2491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=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৬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×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৩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57778" y="4733438"/>
              <a:ext cx="1280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=1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৮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38714" y="5407531"/>
              <a:ext cx="3400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     উত্তর ঃ১৮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</p:grpSp>
      <p:sp>
        <p:nvSpPr>
          <p:cNvPr id="19" name="Frame 18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9035" y="223399"/>
            <a:ext cx="320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2911" y="921323"/>
            <a:ext cx="5624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41" y="1460598"/>
            <a:ext cx="12207128" cy="5397402"/>
            <a:chOff x="1566863" y="1439179"/>
            <a:chExt cx="9291192" cy="5406467"/>
          </a:xfrm>
        </p:grpSpPr>
        <p:pic>
          <p:nvPicPr>
            <p:cNvPr id="6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3886" y="4064346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3" y="4188078"/>
              <a:ext cx="2019506" cy="263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293832" y="1439179"/>
              <a:ext cx="55453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" y="4964386"/>
            <a:ext cx="12192000" cy="18377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98041" y="1486299"/>
            <a:ext cx="4377905" cy="3332846"/>
            <a:chOff x="3688387" y="1616927"/>
            <a:chExt cx="4377905" cy="3332846"/>
          </a:xfrm>
        </p:grpSpPr>
        <p:sp>
          <p:nvSpPr>
            <p:cNvPr id="11" name="Rectangle 10"/>
            <p:cNvSpPr/>
            <p:nvPr/>
          </p:nvSpPr>
          <p:spPr>
            <a:xfrm>
              <a:off x="3963717" y="1616927"/>
              <a:ext cx="41025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(24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18)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3+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6065" y="2525734"/>
              <a:ext cx="3761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 =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৬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÷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 ৩ + ৮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0649" y="3113492"/>
              <a:ext cx="3761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 = ২  +   ৮ 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5777" y="3692301"/>
              <a:ext cx="3761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 = ১০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8387" y="4426553"/>
              <a:ext cx="3400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     উত্তর ঃ ১০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endParaRPr>
            </a:p>
          </p:txBody>
        </p:sp>
      </p:grpSp>
      <p:sp>
        <p:nvSpPr>
          <p:cNvPr id="19" name="Frame 18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2562" y="1167003"/>
            <a:ext cx="41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143" y="2354849"/>
            <a:ext cx="7490150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(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)  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" y="4904508"/>
            <a:ext cx="12153722" cy="19534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278" y="416861"/>
            <a:ext cx="12129799" cy="6364939"/>
            <a:chOff x="1566862" y="454961"/>
            <a:chExt cx="9054705" cy="6364939"/>
          </a:xfrm>
        </p:grpSpPr>
        <p:pic>
          <p:nvPicPr>
            <p:cNvPr id="13" name="Picture 19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3583" y="4350235"/>
              <a:ext cx="2267984" cy="246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4350236"/>
              <a:ext cx="1895075" cy="246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 descr="graphics-flower-line-652446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5765" y="454961"/>
              <a:ext cx="3800475" cy="333375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948" y="725461"/>
            <a:ext cx="5213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201" y="344952"/>
            <a:ext cx="12129800" cy="6541024"/>
            <a:chOff x="1566862" y="278876"/>
            <a:chExt cx="9054705" cy="6541024"/>
          </a:xfrm>
        </p:grpSpPr>
        <p:pic>
          <p:nvPicPr>
            <p:cNvPr id="5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2226" y="4610099"/>
              <a:ext cx="2029341" cy="220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4476890"/>
              <a:ext cx="1797887" cy="234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 descr="graphics-flower-line-65244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4498" y="278876"/>
              <a:ext cx="3800475" cy="33337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6395"/>
            <a:ext cx="12192000" cy="1589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9487" y="1356253"/>
            <a:ext cx="711235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(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) 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8540" y="3553014"/>
            <a:ext cx="3614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৬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8016" y="2234654"/>
            <a:ext cx="3614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{২৪   -    ১২ }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8540" y="2922222"/>
            <a:ext cx="3614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১২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5618" y="4064704"/>
            <a:ext cx="340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উত্তর ঃ ৬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1371" y="997771"/>
            <a:ext cx="2987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99175" y="2128836"/>
            <a:ext cx="6769220" cy="2095493"/>
            <a:chOff x="3141040" y="2627855"/>
            <a:chExt cx="6769220" cy="2095493"/>
          </a:xfrm>
        </p:grpSpPr>
        <p:sp>
          <p:nvSpPr>
            <p:cNvPr id="3" name="Rectangle 2"/>
            <p:cNvSpPr/>
            <p:nvPr/>
          </p:nvSpPr>
          <p:spPr>
            <a:xfrm>
              <a:off x="3141040" y="2627855"/>
              <a:ext cx="5162429" cy="769441"/>
            </a:xfrm>
            <a:prstGeom prst="rect">
              <a:avLst/>
            </a:prstGeom>
            <a:solidFill>
              <a:srgbClr val="FFC000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1.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24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৩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৪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41041" y="3953907"/>
              <a:ext cx="6769219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24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en-US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18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en-US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78" y="266699"/>
            <a:ext cx="12129799" cy="6591301"/>
            <a:chOff x="1566862" y="228600"/>
            <a:chExt cx="9054705" cy="6591301"/>
          </a:xfrm>
        </p:grpSpPr>
        <p:pic>
          <p:nvPicPr>
            <p:cNvPr id="7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 descr="graphics-flower-line-65244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8043" y="228600"/>
              <a:ext cx="3800475" cy="33337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0940"/>
            <a:ext cx="12192000" cy="2105036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7228" y="796398"/>
            <a:ext cx="2153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3063" y="2371449"/>
            <a:ext cx="8241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 {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৪+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+৪}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86789"/>
            <a:ext cx="12192000" cy="6489864"/>
            <a:chOff x="1566863" y="303636"/>
            <a:chExt cx="9131792" cy="6516263"/>
          </a:xfrm>
        </p:grpSpPr>
        <p:pic>
          <p:nvPicPr>
            <p:cNvPr id="6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526" y="4197626"/>
              <a:ext cx="2408129" cy="262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3" y="4165394"/>
              <a:ext cx="2036911" cy="265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 descr="graphics-flower-line-65244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6677" y="303636"/>
              <a:ext cx="3800475" cy="3333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3455"/>
            <a:ext cx="12192000" cy="1759614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78" y="607712"/>
            <a:ext cx="12129799" cy="6212189"/>
            <a:chOff x="1566862" y="607712"/>
            <a:chExt cx="9054705" cy="6212189"/>
          </a:xfrm>
        </p:grpSpPr>
        <p:pic>
          <p:nvPicPr>
            <p:cNvPr id="3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 descr="graphics-flower-line-65244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6955" y="607712"/>
              <a:ext cx="3800475" cy="333375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2751131" y="837746"/>
            <a:ext cx="5910225" cy="1320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3455"/>
            <a:ext cx="12192000" cy="1759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85" y="2158546"/>
            <a:ext cx="5793318" cy="3471745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334884919_3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6832" cy="6824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9926" y="1763455"/>
            <a:ext cx="8952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562101"/>
            <a:ext cx="12162106" cy="5219700"/>
            <a:chOff x="1542746" y="1600201"/>
            <a:chExt cx="9078822" cy="5219700"/>
          </a:xfrm>
        </p:grpSpPr>
        <p:pic>
          <p:nvPicPr>
            <p:cNvPr id="5" name="Picture 19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805" y="3780968"/>
              <a:ext cx="2790763" cy="3038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746" y="3483768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1392"/>
            <a:ext cx="12192000" cy="168458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29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996250" y="1493202"/>
            <a:ext cx="3823584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84" y="1651564"/>
            <a:ext cx="2316477" cy="256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0" descr="TRPal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4" y="4216208"/>
            <a:ext cx="2530483" cy="246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TRPal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84" y="4515106"/>
            <a:ext cx="2846937" cy="23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8149" y="343004"/>
            <a:ext cx="5091165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" y="5172347"/>
            <a:ext cx="11983243" cy="168458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8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6009" y="779202"/>
            <a:ext cx="4797091" cy="584775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72" y="1634607"/>
            <a:ext cx="3004057" cy="3231654"/>
          </a:xfrm>
          <a:prstGeom prst="rect">
            <a:avLst/>
          </a:prstGeom>
          <a:ln w="57150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611303" y="1726940"/>
            <a:ext cx="3468774" cy="3046988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alt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altLang="en-US" sz="2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alt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altLang="en-US" sz="2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altLang="en-US" sz="2800" b="1" dirty="0" smtClean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alt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altLang="en-US" sz="2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৫ম</a:t>
            </a:r>
          </a:p>
          <a:p>
            <a:pPr algn="ctr"/>
            <a:r>
              <a:rPr lang="bn-BD" altLang="en-US" sz="36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6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৩য়</a:t>
            </a:r>
          </a:p>
          <a:p>
            <a:pPr algn="ctr"/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পাঠেরশিরোনাম:চার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endParaRPr lang="en-US" sz="24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বন্ধনীর ব্যবহার ) </a:t>
            </a:r>
            <a:endParaRPr lang="en-US" sz="20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৩০ </a:t>
            </a:r>
            <a:r>
              <a:rPr 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278" y="357187"/>
            <a:ext cx="12129799" cy="6500813"/>
            <a:chOff x="1566862" y="319088"/>
            <a:chExt cx="9054705" cy="6500813"/>
          </a:xfrm>
        </p:grpSpPr>
        <p:pic>
          <p:nvPicPr>
            <p:cNvPr id="16" name="Picture 19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0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 descr="graphics-flower-line-652446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6801" y="319088"/>
              <a:ext cx="3800475" cy="333375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416"/>
            <a:ext cx="12192000" cy="16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4043" y="615093"/>
            <a:ext cx="56388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সরল অঙ্ক করার সবচেয়ে সহজ নিয়ম _ Easy way to solve Simplify _ Part 2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9463" y="1393503"/>
            <a:ext cx="5173179" cy="29099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6254" y="271296"/>
            <a:ext cx="12242786" cy="6457770"/>
            <a:chOff x="1566862" y="362130"/>
            <a:chExt cx="9139048" cy="6457770"/>
          </a:xfrm>
        </p:grpSpPr>
        <p:pic>
          <p:nvPicPr>
            <p:cNvPr id="6" name="Picture 19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741" y="3820866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TRPalms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 descr="graphics-flower-line-652446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5750" y="362130"/>
              <a:ext cx="3800475" cy="3333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280"/>
            <a:ext cx="12192000" cy="243872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9990" y="2348169"/>
            <a:ext cx="8332509" cy="132343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বন্ধনীর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ব্যবহার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493317" y="644335"/>
            <a:ext cx="9824609" cy="1420837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72924" y="1033036"/>
            <a:ext cx="407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</a:t>
            </a:r>
            <a:r>
              <a:rPr lang="en-US" sz="5400" dirty="0" err="1" smtClean="0"/>
              <a:t>আজকের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পাঠ</a:t>
            </a:r>
            <a:endParaRPr lang="en-US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278" y="1562101"/>
            <a:ext cx="12129799" cy="5219700"/>
            <a:chOff x="1566862" y="1600201"/>
            <a:chExt cx="9054705" cy="5219700"/>
          </a:xfrm>
        </p:grpSpPr>
        <p:pic>
          <p:nvPicPr>
            <p:cNvPr id="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1392"/>
            <a:ext cx="12192000" cy="168458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010" y="813394"/>
            <a:ext cx="4940531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latin typeface="Times New Roman" pitchFamily="18" charset="0"/>
                <a:cs typeface="Times New Roman" pitchFamily="18" charset="0"/>
              </a:rPr>
              <a:t>শিখনফল</a:t>
            </a:r>
            <a:endParaRPr lang="en-US" sz="50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279" y="280988"/>
            <a:ext cx="12129799" cy="6500813"/>
            <a:chOff x="1566862" y="319088"/>
            <a:chExt cx="9054705" cy="6500813"/>
          </a:xfrm>
        </p:grpSpPr>
        <p:pic>
          <p:nvPicPr>
            <p:cNvPr id="6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 descr="graphics-flower-line-65244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6801" y="319088"/>
              <a:ext cx="3800475" cy="3333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1563"/>
            <a:ext cx="12192000" cy="28544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4288" y="2062461"/>
            <a:ext cx="5067146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১4.3.2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সরলীকরণ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48542" y="1565925"/>
            <a:ext cx="8162357" cy="42473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bn-BD" sz="2000" dirty="0"/>
          </a:p>
          <a:p>
            <a:r>
              <a:rPr lang="en-US" sz="1600" b="1" dirty="0"/>
              <a:t>B ⇒ Bracket (</a:t>
            </a:r>
            <a:r>
              <a:rPr lang="bn-BD" sz="1600" b="1" dirty="0"/>
              <a:t>বন্ধনী)</a:t>
            </a:r>
            <a:endParaRPr lang="bn-BD" sz="1600" dirty="0"/>
          </a:p>
          <a:p>
            <a:r>
              <a:rPr lang="en-US" sz="1600" b="1" dirty="0"/>
              <a:t>O ⇒ Of (</a:t>
            </a:r>
            <a:r>
              <a:rPr lang="bn-BD" sz="1600" b="1" dirty="0"/>
              <a:t>এর)</a:t>
            </a:r>
            <a:endParaRPr lang="bn-BD" sz="1600" dirty="0"/>
          </a:p>
          <a:p>
            <a:r>
              <a:rPr lang="en-US" sz="1600" b="1" dirty="0"/>
              <a:t>D ⇒ Division (</a:t>
            </a:r>
            <a:r>
              <a:rPr lang="bn-BD" sz="1600" b="1" dirty="0"/>
              <a:t>ভাগ) '÷'</a:t>
            </a:r>
            <a:endParaRPr lang="bn-BD" sz="1600" dirty="0"/>
          </a:p>
          <a:p>
            <a:r>
              <a:rPr lang="en-US" sz="1600" b="1" dirty="0"/>
              <a:t>M ⇒ Multiplication (</a:t>
            </a:r>
            <a:r>
              <a:rPr lang="bn-BD" sz="1600" b="1" dirty="0"/>
              <a:t>গুন) '×'</a:t>
            </a:r>
            <a:endParaRPr lang="bn-BD" sz="1600" dirty="0"/>
          </a:p>
          <a:p>
            <a:r>
              <a:rPr lang="en-US" sz="1600" b="1" dirty="0"/>
              <a:t>A ⇒ Addition (</a:t>
            </a:r>
            <a:r>
              <a:rPr lang="bn-BD" sz="1600" b="1" dirty="0"/>
              <a:t>যোগ) '+'</a:t>
            </a:r>
            <a:endParaRPr lang="bn-BD" sz="1600" dirty="0"/>
          </a:p>
          <a:p>
            <a:r>
              <a:rPr lang="en-US" sz="1600" b="1" dirty="0"/>
              <a:t>S ⇒ Subtraction (</a:t>
            </a:r>
            <a:r>
              <a:rPr lang="bn-BD" sz="1600" b="1" dirty="0"/>
              <a:t>বিয়োগ) '-'</a:t>
            </a:r>
            <a:endParaRPr lang="bn-BD" sz="1600" dirty="0"/>
          </a:p>
          <a:p>
            <a:r>
              <a:rPr lang="bn-BD" sz="1600" dirty="0"/>
              <a:t>* </a:t>
            </a:r>
            <a:r>
              <a:rPr lang="bn-BD" sz="1600" b="1" dirty="0"/>
              <a:t>বন্ধনীর (</a:t>
            </a:r>
            <a:r>
              <a:rPr lang="en-US" sz="1600" b="1" dirty="0"/>
              <a:t>Bracket) </a:t>
            </a:r>
            <a:r>
              <a:rPr lang="bn-BD" sz="1600" b="1" dirty="0"/>
              <a:t>ব্যবহার</a:t>
            </a:r>
            <a:r>
              <a:rPr lang="bn-BD" sz="1600" dirty="0"/>
              <a:t> কীভাবে হয় তা নীচে দেওয়া হল।</a:t>
            </a:r>
          </a:p>
          <a:p>
            <a:r>
              <a:rPr lang="bn-BD" sz="1600" b="1" dirty="0"/>
              <a:t>* বন্ধনীর ব্যবহার *</a:t>
            </a:r>
            <a:endParaRPr lang="bn-BD" sz="1600" dirty="0"/>
          </a:p>
          <a:p>
            <a:r>
              <a:rPr lang="bn-BD" sz="1600" b="1" dirty="0"/>
              <a:t>(</a:t>
            </a:r>
            <a:r>
              <a:rPr lang="en-US" sz="1600" b="1" dirty="0" err="1"/>
              <a:t>i</a:t>
            </a:r>
            <a:r>
              <a:rPr lang="en-US" sz="1600" b="1" dirty="0"/>
              <a:t>) </a:t>
            </a:r>
            <a:r>
              <a:rPr lang="bn-BD" sz="1600" b="1" dirty="0"/>
              <a:t>রেখাবন্ধনী।</a:t>
            </a:r>
            <a:endParaRPr lang="bn-BD" sz="1600" dirty="0"/>
          </a:p>
          <a:p>
            <a:r>
              <a:rPr lang="bn-BD" sz="1600" b="1" dirty="0"/>
              <a:t>(</a:t>
            </a:r>
            <a:r>
              <a:rPr lang="en-US" sz="1600" b="1" dirty="0"/>
              <a:t>ii) </a:t>
            </a:r>
            <a:r>
              <a:rPr lang="bn-BD" sz="1600" b="1" dirty="0"/>
              <a:t>প্রথম বন্ধনী। চিহ্ন - ( )</a:t>
            </a:r>
            <a:endParaRPr lang="bn-BD" sz="1600" dirty="0"/>
          </a:p>
          <a:p>
            <a:r>
              <a:rPr lang="bn-BD" sz="1600" b="1" dirty="0"/>
              <a:t>(</a:t>
            </a:r>
            <a:r>
              <a:rPr lang="en-US" sz="1600" b="1" dirty="0"/>
              <a:t>iii) </a:t>
            </a:r>
            <a:r>
              <a:rPr lang="bn-BD" sz="1600" b="1" dirty="0"/>
              <a:t>দ্বিতীয় বন্ধনী। চিহ্ন - { }</a:t>
            </a:r>
            <a:endParaRPr lang="bn-BD" sz="1600" dirty="0"/>
          </a:p>
          <a:p>
            <a:r>
              <a:rPr lang="bn-BD" sz="1600" b="1" dirty="0"/>
              <a:t>(</a:t>
            </a:r>
            <a:r>
              <a:rPr lang="en-US" sz="1600" b="1" dirty="0"/>
              <a:t>iv) </a:t>
            </a:r>
            <a:r>
              <a:rPr lang="bn-BD" sz="1600" b="1" dirty="0"/>
              <a:t>তৃতীয় বন্ধনী। চিহ্ন - [ ]</a:t>
            </a:r>
            <a:endParaRPr lang="bn-BD" sz="1600" dirty="0"/>
          </a:p>
          <a:p>
            <a:endParaRPr lang="en-US" sz="1600" b="1" dirty="0" smtClean="0"/>
          </a:p>
          <a:p>
            <a:r>
              <a:rPr lang="bn-BD" sz="1600" b="1" dirty="0" smtClean="0"/>
              <a:t>* </a:t>
            </a:r>
            <a:r>
              <a:rPr lang="bn-BD" sz="1600" b="1" dirty="0"/>
              <a:t>সরল অংক সমাধান </a:t>
            </a:r>
            <a:r>
              <a:rPr lang="bn-BD" sz="1600" dirty="0"/>
              <a:t>করার সময় মনে রাখতে হবে 'এর' কাজ বন্ধনীর কাজের পরে হয়। তাই আমার</a:t>
            </a:r>
            <a:r>
              <a:rPr lang="bn-BD" sz="1600" b="1" dirty="0"/>
              <a:t> </a:t>
            </a:r>
            <a:r>
              <a:rPr lang="en-US" sz="1600" b="1" dirty="0"/>
              <a:t>BODMAS </a:t>
            </a:r>
            <a:r>
              <a:rPr lang="bn-BD" sz="1600" b="1" dirty="0"/>
              <a:t>নিয়মকে </a:t>
            </a:r>
            <a:r>
              <a:rPr lang="bn-BD" sz="1600" dirty="0"/>
              <a:t>মেনে চলি।</a:t>
            </a:r>
            <a:endParaRPr lang="bn-BD" sz="16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6701" y="941860"/>
            <a:ext cx="7095212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BODMAS rule </a:t>
            </a:r>
            <a:r>
              <a:rPr lang="bn-BD" sz="2400" dirty="0"/>
              <a:t>কী ভাবে কাজ করে তা নিচে দেওয়া হল।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400230"/>
            <a:ext cx="12192000" cy="6457770"/>
            <a:chOff x="1566863" y="362130"/>
            <a:chExt cx="9139046" cy="6457770"/>
          </a:xfrm>
        </p:grpSpPr>
        <p:pic>
          <p:nvPicPr>
            <p:cNvPr id="15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740" y="4038600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3" y="3995944"/>
              <a:ext cx="2166938" cy="282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 descr="graphics-flower-line-65244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5750" y="362130"/>
              <a:ext cx="3800475" cy="333375"/>
            </a:xfrm>
            <a:prstGeom prst="rect">
              <a:avLst/>
            </a:prstGeom>
          </p:spPr>
        </p:pic>
      </p:grpSp>
      <p:sp>
        <p:nvSpPr>
          <p:cNvPr id="9" name="Frame 8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40659" y="2392712"/>
            <a:ext cx="6420979" cy="83099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২.বন্ধনী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0660" y="1648516"/>
            <a:ext cx="6420979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১.বাম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0659" y="964916"/>
            <a:ext cx="642097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0659" y="3582899"/>
            <a:ext cx="6420979" cy="83099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৩.বন্ধনী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()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{}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[]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221" y="84220"/>
            <a:ext cx="12019547" cy="66895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199052"/>
            <a:ext cx="12129799" cy="6541756"/>
            <a:chOff x="1566862" y="278145"/>
            <a:chExt cx="9054705" cy="6541756"/>
          </a:xfrm>
        </p:grpSpPr>
        <p:pic>
          <p:nvPicPr>
            <p:cNvPr id="11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 descr="graphics-flower-line-65244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6273" y="278145"/>
              <a:ext cx="3800475" cy="33337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8899"/>
            <a:ext cx="12192000" cy="1447077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7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431</Words>
  <Application>Microsoft Office PowerPoint</Application>
  <PresentationFormat>Widescreen</PresentationFormat>
  <Paragraphs>84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2020-11-11T12:52:52Z</dcterms:created>
  <dcterms:modified xsi:type="dcterms:W3CDTF">2020-11-21T17:43:17Z</dcterms:modified>
</cp:coreProperties>
</file>