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63" r:id="rId4"/>
    <p:sldId id="264" r:id="rId5"/>
    <p:sldId id="259" r:id="rId6"/>
    <p:sldId id="260" r:id="rId7"/>
    <p:sldId id="277" r:id="rId8"/>
    <p:sldId id="266" r:id="rId9"/>
    <p:sldId id="275" r:id="rId10"/>
    <p:sldId id="276" r:id="rId11"/>
    <p:sldId id="278" r:id="rId12"/>
    <p:sldId id="279" r:id="rId13"/>
    <p:sldId id="267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82" r:id="rId24"/>
    <p:sldId id="26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শাপলা ফুল - h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9" y="1093862"/>
            <a:ext cx="11511186" cy="546076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6015" y="264920"/>
            <a:ext cx="11494094" cy="820396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prstDash val="lgDashDot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 সকলকে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69" y="119641"/>
            <a:ext cx="11793196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যেমন-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7" y="1290415"/>
            <a:ext cx="3802879" cy="37345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244" name="Picture 4" descr="সোনার দাম বাড়ায় ক্রেতা কমেছে | Silkcity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55" y="1230594"/>
            <a:ext cx="3788518" cy="375160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চাল নিয়ে নতুন সংক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52" y="1290415"/>
            <a:ext cx="4033615" cy="37345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63784" y="5101840"/>
            <a:ext cx="3802879" cy="707886"/>
          </a:xfrm>
          <a:prstGeom prst="rect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solidFill>
                  <a:srgbClr val="0000FF"/>
                </a:solidFill>
              </a:rPr>
              <a:t>সোনার বাজার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2369" y="5134599"/>
            <a:ext cx="3751605" cy="707886"/>
          </a:xfrm>
          <a:prstGeom prst="rect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solidFill>
                  <a:srgbClr val="0000FF"/>
                </a:solidFill>
              </a:rPr>
              <a:t>পাটের বাজার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059254" y="5124628"/>
            <a:ext cx="4082040" cy="707886"/>
          </a:xfrm>
          <a:prstGeom prst="rect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>
                <a:solidFill>
                  <a:srgbClr val="0000FF"/>
                </a:solidFill>
              </a:rPr>
              <a:t>চালের বাজার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916" y="5912266"/>
            <a:ext cx="11851591" cy="830997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</a:rPr>
              <a:t>ইত্যাদি।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27" y="4289990"/>
            <a:ext cx="11665009" cy="2308324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পাটের </a:t>
            </a:r>
            <a:r>
              <a:rPr lang="bn-IN" sz="3600" b="1" dirty="0">
                <a:solidFill>
                  <a:srgbClr val="0000FF"/>
                </a:solidFill>
              </a:rPr>
              <a:t>বাজার বলতে পাট বিক্রয়ের কোন নির্দিষ্ট স্থানকে নয় , বরং এক বা একাধিক স্থানে ছড়িয়ে থাকা পাটের ক্রেতা বিক্রেতাদের মধ্যে দর কষাকষির মাধ্যমে একটি নির্ধারিত দামে পাটের ক্রয় বিক্রয়কে </a:t>
            </a:r>
            <a:r>
              <a:rPr lang="bn-IN" sz="3600" b="1" dirty="0" smtClean="0">
                <a:solidFill>
                  <a:srgbClr val="0000FF"/>
                </a:solidFill>
              </a:rPr>
              <a:t>বোঝায় </a:t>
            </a:r>
            <a:r>
              <a:rPr lang="bn-IN" sz="3600" b="1" dirty="0">
                <a:solidFill>
                  <a:srgbClr val="0000FF"/>
                </a:solidFill>
              </a:rPr>
              <a:t>।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7" y="281478"/>
            <a:ext cx="3774750" cy="3726500"/>
          </a:xfrm>
          <a:prstGeom prst="rect">
            <a:avLst/>
          </a:prstGeom>
          <a:ln w="19050">
            <a:solidFill>
              <a:srgbClr val="0000FF"/>
            </a:solidFill>
            <a:prstDash val="sysDash"/>
          </a:ln>
        </p:spPr>
      </p:pic>
      <p:pic>
        <p:nvPicPr>
          <p:cNvPr id="1028" name="Picture 4" descr="রাণীনগরে পাটের বাজার ভালো, স্বস্তিতে কৃষ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47" y="254950"/>
            <a:ext cx="4021479" cy="374448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এবার বগুড়ায় পাটের বাম্পার ফলন হয়েছে। কিন্তু করোনার কারণে পাটের দাম নিয়ে  হতাশায় কৃষক। খুচরা দরে পাট কিনছে পাট ব্যবসায়ীরা। ছবিটি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00" y="263494"/>
            <a:ext cx="3845606" cy="374448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0" y="188007"/>
            <a:ext cx="12192000" cy="1512606"/>
          </a:xfrm>
          <a:prstGeom prst="ellipseRibbon2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</a:rPr>
              <a:t>একক কাজ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30736" y="1230595"/>
            <a:ext cx="11699193" cy="3204672"/>
          </a:xfrm>
          <a:prstGeom prst="horizontalScroll">
            <a:avLst>
              <a:gd name="adj" fmla="val 19221"/>
            </a:avLst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</a:rPr>
              <a:t>১। সাধারণ কথায় বাজার বলতে কী বোঝায়?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0" y="4272898"/>
            <a:ext cx="12192000" cy="2418458"/>
          </a:xfrm>
          <a:prstGeom prst="verticalScroll">
            <a:avLst>
              <a:gd name="adj" fmla="val 24999"/>
            </a:avLst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0000FF"/>
                </a:solidFill>
              </a:rPr>
              <a:t>২। অর্থনীতিতে বাজার বলতে কী বোঝায়?</a:t>
            </a:r>
            <a:endParaRPr 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45" y="222190"/>
            <a:ext cx="11801744" cy="1200329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C0000"/>
                </a:solidFill>
              </a:rPr>
              <a:t>বাজারের সংজ্ঞা দিতে গিয়ে ফরাসি অর্থনীতিবিদ </a:t>
            </a:r>
            <a:endParaRPr lang="bn-IN" sz="3600" b="1" dirty="0" smtClean="0">
              <a:solidFill>
                <a:srgbClr val="CC0000"/>
              </a:solidFill>
            </a:endParaRPr>
          </a:p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কুর্নট </a:t>
            </a:r>
            <a:r>
              <a:rPr lang="bn-IN" sz="3600" b="1" dirty="0">
                <a:solidFill>
                  <a:srgbClr val="FF0000"/>
                </a:solidFill>
              </a:rPr>
              <a:t>( </a:t>
            </a:r>
            <a:r>
              <a:rPr lang="en-US" sz="3600" b="1" dirty="0" err="1">
                <a:solidFill>
                  <a:srgbClr val="FF0000"/>
                </a:solidFill>
              </a:rPr>
              <a:t>Cournot</a:t>
            </a:r>
            <a:r>
              <a:rPr lang="en-US" sz="3600" b="1" dirty="0">
                <a:solidFill>
                  <a:srgbClr val="FF0000"/>
                </a:solidFill>
              </a:rPr>
              <a:t> ) </a:t>
            </a:r>
            <a:r>
              <a:rPr lang="bn-IN" sz="3600" b="1" dirty="0">
                <a:solidFill>
                  <a:srgbClr val="FF0000"/>
                </a:solidFill>
              </a:rPr>
              <a:t>বলেন ,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00" y="1589517"/>
            <a:ext cx="11818832" cy="2554545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00FF"/>
                </a:solidFill>
              </a:rPr>
              <a:t>"বাজার শব্দ দ্বারা অর্থনীতিবিদগণ দ্রব্যসমাগ্রী ক্রয় বিক্রয়ের কোন বিশেষ স্থানকে </a:t>
            </a:r>
            <a:r>
              <a:rPr lang="bn-IN" sz="3200" b="1" dirty="0" smtClean="0">
                <a:solidFill>
                  <a:srgbClr val="0000FF"/>
                </a:solidFill>
              </a:rPr>
              <a:t>বোঝান না, </a:t>
            </a:r>
            <a:r>
              <a:rPr lang="bn-IN" sz="3200" b="1" dirty="0">
                <a:solidFill>
                  <a:srgbClr val="0000FF"/>
                </a:solidFill>
              </a:rPr>
              <a:t>বরং </a:t>
            </a:r>
            <a:r>
              <a:rPr lang="bn-IN" sz="3200" b="1" dirty="0" smtClean="0">
                <a:solidFill>
                  <a:srgbClr val="0000FF"/>
                </a:solidFill>
              </a:rPr>
              <a:t> </a:t>
            </a:r>
            <a:r>
              <a:rPr lang="bn-IN" sz="3200" b="1" dirty="0">
                <a:solidFill>
                  <a:srgbClr val="0000FF"/>
                </a:solidFill>
              </a:rPr>
              <a:t>সমগ্র অঞ্চলকে </a:t>
            </a:r>
            <a:r>
              <a:rPr lang="bn-IN" sz="3200" b="1" dirty="0" smtClean="0">
                <a:solidFill>
                  <a:srgbClr val="0000FF"/>
                </a:solidFill>
              </a:rPr>
              <a:t>বোঝান। </a:t>
            </a:r>
            <a:r>
              <a:rPr lang="bn-IN" sz="3200" b="1" dirty="0">
                <a:solidFill>
                  <a:srgbClr val="0000FF"/>
                </a:solidFill>
              </a:rPr>
              <a:t>যেখানে ক্রেতা ও বিক্রেতারা পরস্পরের </a:t>
            </a:r>
            <a:r>
              <a:rPr lang="bn-IN" sz="3200" b="1" dirty="0" smtClean="0">
                <a:solidFill>
                  <a:srgbClr val="0000FF"/>
                </a:solidFill>
              </a:rPr>
              <a:t> </a:t>
            </a:r>
            <a:r>
              <a:rPr lang="bn-IN" sz="3200" b="1" dirty="0">
                <a:solidFill>
                  <a:srgbClr val="0000FF"/>
                </a:solidFill>
              </a:rPr>
              <a:t>মধ্যে এমন অবাধ আদান প্রদান করে যাতে দ্রব্যের দাম সহজে ও</a:t>
            </a:r>
            <a:r>
              <a:rPr lang="bn-IN" sz="3200" b="1" dirty="0" smtClean="0">
                <a:solidFill>
                  <a:srgbClr val="0000FF"/>
                </a:solidFill>
              </a:rPr>
              <a:t> </a:t>
            </a:r>
            <a:r>
              <a:rPr lang="bn-IN" sz="3200" b="1" dirty="0">
                <a:solidFill>
                  <a:srgbClr val="0000FF"/>
                </a:solidFill>
              </a:rPr>
              <a:t>দ্রুততার সঙ্গে সমান হওয়ার প্রবণতা দেখা </a:t>
            </a:r>
            <a:r>
              <a:rPr lang="bn-IN" sz="3200" b="1" dirty="0" smtClean="0">
                <a:solidFill>
                  <a:srgbClr val="0000FF"/>
                </a:solidFill>
              </a:rPr>
              <a:t>দেয়।"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17" y="4401083"/>
            <a:ext cx="11673555" cy="646331"/>
          </a:xfrm>
          <a:prstGeom prst="rect">
            <a:avLst/>
          </a:prstGeom>
          <a:solidFill>
            <a:srgbClr val="CC0000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FF00"/>
                </a:solidFill>
              </a:rPr>
              <a:t>অধ্যাপক চ্যাপমান বলেন 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16" y="5187298"/>
            <a:ext cx="11767559" cy="1384995"/>
          </a:xfrm>
          <a:prstGeom prst="rect">
            <a:avLst/>
          </a:prstGeom>
          <a:solidFill>
            <a:srgbClr val="FFC000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"অর্থনীতির দৃষ্টিভঙ্গির দিক থেকে ব্যাখ্যা করলে বাজার বলতে কোন স্থানকে </a:t>
            </a:r>
            <a:r>
              <a:rPr lang="bn-IN" sz="2800" b="1" dirty="0" smtClean="0">
                <a:solidFill>
                  <a:srgbClr val="002060"/>
                </a:solidFill>
              </a:rPr>
              <a:t>বোঝায় </a:t>
            </a:r>
            <a:r>
              <a:rPr lang="bn-IN" sz="2800" b="1" dirty="0">
                <a:solidFill>
                  <a:srgbClr val="002060"/>
                </a:solidFill>
              </a:rPr>
              <a:t>না , বরং এক বা একাধিক দ্রব্যকে </a:t>
            </a:r>
            <a:r>
              <a:rPr lang="bn-IN" sz="2800" b="1" dirty="0" smtClean="0">
                <a:solidFill>
                  <a:srgbClr val="002060"/>
                </a:solidFill>
              </a:rPr>
              <a:t>বোঝায় </a:t>
            </a:r>
            <a:r>
              <a:rPr lang="bn-IN" sz="2800" b="1" dirty="0">
                <a:solidFill>
                  <a:srgbClr val="002060"/>
                </a:solidFill>
              </a:rPr>
              <a:t>যা ক্রেতা ও বিক্রেতাদের মধ্যে প্রত্যক্ষ </a:t>
            </a:r>
            <a:r>
              <a:rPr lang="bn-IN" sz="2800" b="1" dirty="0" smtClean="0">
                <a:solidFill>
                  <a:srgbClr val="002060"/>
                </a:solidFill>
              </a:rPr>
              <a:t>প্রতিযোগিতার </a:t>
            </a:r>
            <a:r>
              <a:rPr lang="bn-IN" sz="2800" b="1" dirty="0">
                <a:solidFill>
                  <a:srgbClr val="002060"/>
                </a:solidFill>
              </a:rPr>
              <a:t>মাধ্যমে ক্রয় - বিক্রয় হয়" । 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0"/>
            <a:ext cx="12192000" cy="1179319"/>
          </a:xfrm>
          <a:prstGeom prst="ribbon">
            <a:avLst>
              <a:gd name="adj1" fmla="val 33333"/>
              <a:gd name="adj2" fmla="val 57570"/>
            </a:avLst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দলীয় 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86213" y="854580"/>
            <a:ext cx="10844614" cy="3469592"/>
          </a:xfrm>
          <a:prstGeom prst="horizontalScroll">
            <a:avLst>
              <a:gd name="adj" fmla="val 25000"/>
            </a:avLst>
          </a:prstGeom>
          <a:solidFill>
            <a:srgbClr val="0070C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b="1" dirty="0" smtClean="0"/>
          </a:p>
          <a:p>
            <a:pPr algn="ctr"/>
            <a:endParaRPr lang="bn-IN" sz="4000" b="1" dirty="0"/>
          </a:p>
          <a:p>
            <a:pPr algn="ctr"/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</a:rPr>
              <a:t>ক-দল</a:t>
            </a:r>
          </a:p>
          <a:p>
            <a:pPr algn="ctr"/>
            <a:r>
              <a:rPr lang="bn-IN" sz="4000" b="1" dirty="0">
                <a:solidFill>
                  <a:srgbClr val="00FF00"/>
                </a:solidFill>
              </a:rPr>
              <a:t>অর্থনীতিবিদ </a:t>
            </a:r>
            <a:r>
              <a:rPr lang="bn-IN" sz="4000" b="1" dirty="0" smtClean="0">
                <a:solidFill>
                  <a:srgbClr val="00FF00"/>
                </a:solidFill>
              </a:rPr>
              <a:t>কুর্নট  এর সংজ্ঞাটি লিখ।</a:t>
            </a:r>
            <a:endParaRPr lang="bn-IN" sz="4000" b="1" dirty="0">
              <a:solidFill>
                <a:srgbClr val="00FF00"/>
              </a:solidFill>
            </a:endParaRPr>
          </a:p>
          <a:p>
            <a:pPr algn="ctr"/>
            <a:endParaRPr lang="bn-IN" sz="4000" b="1" dirty="0" smtClean="0"/>
          </a:p>
          <a:p>
            <a:pPr algn="ctr"/>
            <a:endParaRPr lang="en-US" sz="40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733514" y="3512321"/>
            <a:ext cx="10844614" cy="3345679"/>
          </a:xfrm>
          <a:prstGeom prst="horizontalScroll">
            <a:avLst>
              <a:gd name="adj" fmla="val 25000"/>
            </a:avLst>
          </a:prstGeom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rgbClr val="0000FF"/>
              </a:solidFill>
            </a:endParaRPr>
          </a:p>
          <a:p>
            <a:pPr algn="ctr"/>
            <a:endParaRPr lang="bn-IN" sz="4000" dirty="0">
              <a:solidFill>
                <a:srgbClr val="0000FF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খ</a:t>
            </a:r>
            <a:r>
              <a:rPr lang="bn-IN" sz="4000" b="1" dirty="0" smtClean="0">
                <a:solidFill>
                  <a:schemeClr val="bg2">
                    <a:lumMod val="50000"/>
                  </a:schemeClr>
                </a:solidFill>
              </a:rPr>
              <a:t>-দল</a:t>
            </a:r>
          </a:p>
          <a:p>
            <a:pPr algn="ctr"/>
            <a:r>
              <a:rPr lang="bn-IN" sz="4000" b="1" dirty="0">
                <a:solidFill>
                  <a:srgbClr val="0000FF"/>
                </a:solidFill>
              </a:rPr>
              <a:t>অর্থনীতিবিদ চ্যাপমান</a:t>
            </a:r>
            <a:r>
              <a:rPr lang="bn-IN" sz="4000" b="1" dirty="0" smtClean="0">
                <a:solidFill>
                  <a:srgbClr val="0000FF"/>
                </a:solidFill>
              </a:rPr>
              <a:t>  এর সংজ্ঞাটি লিখ।</a:t>
            </a:r>
            <a:endParaRPr lang="bn-IN" sz="4000" b="1" dirty="0">
              <a:solidFill>
                <a:srgbClr val="0000FF"/>
              </a:solidFill>
            </a:endParaRPr>
          </a:p>
          <a:p>
            <a:pPr algn="ctr"/>
            <a:endParaRPr lang="bn-IN" sz="4000" dirty="0" smtClean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 rot="10800000" flipV="1">
            <a:off x="230735" y="1042587"/>
            <a:ext cx="11665009" cy="5815413"/>
          </a:xfrm>
          <a:prstGeom prst="horizontalScroll">
            <a:avLst>
              <a:gd name="adj" fmla="val 25000"/>
            </a:avLst>
          </a:prstGeom>
          <a:solidFill>
            <a:srgbClr val="00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solidFill>
                  <a:srgbClr val="7030A0"/>
                </a:solidFill>
              </a:rPr>
              <a:t>এ সংজ্ঞাগুলো বিশ্লেষণ করলে </a:t>
            </a:r>
          </a:p>
          <a:p>
            <a:pPr algn="ctr"/>
            <a:r>
              <a:rPr lang="bn-IN" sz="4800" b="1">
                <a:solidFill>
                  <a:srgbClr val="7030A0"/>
                </a:solidFill>
              </a:rPr>
              <a:t>অর্থনীতিতে বাজারের কয়েকটি বৈশিষ্ট্য লক্ষ্য করা যায়। </a:t>
            </a:r>
          </a:p>
          <a:p>
            <a:pPr algn="ctr"/>
            <a:r>
              <a:rPr lang="bn-IN" sz="4800" b="1">
                <a:solidFill>
                  <a:srgbClr val="7030A0"/>
                </a:solidFill>
              </a:rPr>
              <a:t>এ</a:t>
            </a:r>
            <a:r>
              <a:rPr lang="en-US" sz="4800" b="1">
                <a:solidFill>
                  <a:srgbClr val="7030A0"/>
                </a:solidFill>
              </a:rPr>
              <a:t>গুলো</a:t>
            </a:r>
            <a:r>
              <a:rPr lang="bn-IN" sz="4800" b="1">
                <a:solidFill>
                  <a:srgbClr val="7030A0"/>
                </a:solidFill>
              </a:rPr>
              <a:t> হল :</a:t>
            </a:r>
            <a:endParaRPr lang="bn-IN" sz="4800" b="1" dirty="0">
              <a:solidFill>
                <a:srgbClr val="7030A0"/>
              </a:solidFill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1598064" y="0"/>
            <a:ext cx="8973084" cy="1546789"/>
          </a:xfrm>
          <a:prstGeom prst="ellipseRibbon2">
            <a:avLst/>
          </a:prstGeom>
          <a:solidFill>
            <a:srgbClr val="FFFF00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</a:rPr>
              <a:t>বাজারের  বৈশিষ্ট্য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76" y="1016950"/>
            <a:ext cx="5716958" cy="5521339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8" y="1008404"/>
            <a:ext cx="5734228" cy="5576130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6554" y="153825"/>
            <a:ext cx="11801742" cy="646331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১। ক্রয় </a:t>
            </a:r>
            <a:r>
              <a:rPr lang="bn-IN" sz="3600" b="1" dirty="0">
                <a:solidFill>
                  <a:srgbClr val="0000FF"/>
                </a:solidFill>
              </a:rPr>
              <a:t>বিক্রয়</a:t>
            </a:r>
            <a:r>
              <a:rPr lang="en-US" sz="3600" b="1" dirty="0" err="1">
                <a:solidFill>
                  <a:srgbClr val="0000FF"/>
                </a:solidFill>
              </a:rPr>
              <a:t>যোগ্য</a:t>
            </a:r>
            <a:r>
              <a:rPr lang="bn-IN" sz="3600" b="1" dirty="0">
                <a:solidFill>
                  <a:srgbClr val="0000FF"/>
                </a:solidFill>
              </a:rPr>
              <a:t> </a:t>
            </a:r>
            <a:r>
              <a:rPr lang="bn-IN" sz="3600" b="1" dirty="0" smtClean="0">
                <a:solidFill>
                  <a:srgbClr val="0000FF"/>
                </a:solidFill>
              </a:rPr>
              <a:t>এক </a:t>
            </a:r>
            <a:r>
              <a:rPr lang="bn-IN" sz="3600" b="1" dirty="0">
                <a:solidFill>
                  <a:srgbClr val="0000FF"/>
                </a:solidFill>
              </a:rPr>
              <a:t>বা একাধিক </a:t>
            </a:r>
            <a:r>
              <a:rPr lang="bn-IN" sz="3600" b="1" dirty="0" smtClean="0">
                <a:solidFill>
                  <a:srgbClr val="0000FF"/>
                </a:solidFill>
              </a:rPr>
              <a:t>দ্রব্য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6" y="1076770"/>
            <a:ext cx="5860056" cy="554809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052" name="Picture 4" descr="ইভটিজিং ঠেকাতে মার্কেটে ক্রেতা বেশে নারী গোয়েন্দ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14" y="1051134"/>
            <a:ext cx="5640224" cy="556074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554" y="153825"/>
            <a:ext cx="11801742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২। দ্রব্যটির এক </a:t>
            </a:r>
            <a:r>
              <a:rPr lang="en-US" sz="3600" b="1" dirty="0" smtClean="0">
                <a:solidFill>
                  <a:srgbClr val="002060"/>
                </a:solidFill>
              </a:rPr>
              <a:t>বা </a:t>
            </a:r>
            <a:r>
              <a:rPr lang="en-US" sz="3600" b="1" dirty="0" err="1" smtClean="0">
                <a:solidFill>
                  <a:srgbClr val="002060"/>
                </a:solidFill>
              </a:rPr>
              <a:t>একাধিক</a:t>
            </a:r>
            <a:r>
              <a:rPr lang="bn-IN" sz="3600" b="1" dirty="0" smtClean="0">
                <a:solidFill>
                  <a:srgbClr val="002060"/>
                </a:solidFill>
              </a:rPr>
              <a:t> </a:t>
            </a:r>
            <a:r>
              <a:rPr lang="bn-IN" sz="3600" b="1" dirty="0">
                <a:solidFill>
                  <a:srgbClr val="002060"/>
                </a:solidFill>
              </a:rPr>
              <a:t>ক্রেতা </a:t>
            </a:r>
            <a:r>
              <a:rPr lang="bn-IN" sz="3600" b="1" dirty="0" smtClean="0">
                <a:solidFill>
                  <a:srgbClr val="002060"/>
                </a:solidFill>
              </a:rPr>
              <a:t> ।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5" y="957129"/>
            <a:ext cx="5733561" cy="561458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076" name="Picture 4" descr="ক্রেতার চেয়ে বিক্রেতা বেশি, তার চেয়ে বেশি দালাল | বর্তমান প্রতিদ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38" y="940037"/>
            <a:ext cx="5724050" cy="56228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554" y="153825"/>
            <a:ext cx="11801742" cy="646331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৩। </a:t>
            </a:r>
            <a:r>
              <a:rPr lang="bn-IN" sz="3600" b="1" dirty="0" smtClean="0">
                <a:solidFill>
                  <a:srgbClr val="FF0000"/>
                </a:solidFill>
              </a:rPr>
              <a:t>দ্রব্যটির এক</a:t>
            </a:r>
            <a:r>
              <a:rPr lang="en-US" sz="3600" b="1" dirty="0" smtClean="0">
                <a:solidFill>
                  <a:srgbClr val="FF0000"/>
                </a:solidFill>
              </a:rPr>
              <a:t> বা </a:t>
            </a:r>
            <a:r>
              <a:rPr lang="en-US" sz="3600" b="1" dirty="0" err="1" smtClean="0">
                <a:solidFill>
                  <a:srgbClr val="FF0000"/>
                </a:solidFill>
              </a:rPr>
              <a:t>একাধিক</a:t>
            </a:r>
            <a:r>
              <a:rPr lang="bn-IN" sz="3600" b="1" dirty="0" smtClean="0">
                <a:solidFill>
                  <a:srgbClr val="FF0000"/>
                </a:solidFill>
              </a:rPr>
              <a:t>  </a:t>
            </a:r>
            <a:r>
              <a:rPr lang="bn-IN" sz="3600" b="1" dirty="0">
                <a:solidFill>
                  <a:srgbClr val="FF0000"/>
                </a:solidFill>
              </a:rPr>
              <a:t>বিক্রেতা </a:t>
            </a:r>
            <a:r>
              <a:rPr lang="bn-IN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794" y="975778"/>
            <a:ext cx="3457933" cy="27416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803" y="1016950"/>
            <a:ext cx="4255804" cy="2691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13" y="992468"/>
            <a:ext cx="3782047" cy="27420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6554" y="153825"/>
            <a:ext cx="11801742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৪। দ্রব্যটি </a:t>
            </a:r>
            <a:r>
              <a:rPr lang="bn-IN" sz="3600" b="1" dirty="0">
                <a:solidFill>
                  <a:srgbClr val="0000FF"/>
                </a:solidFill>
              </a:rPr>
              <a:t>ক্রয় বিক্রয়ের এক বা একাধিক অঞ্চল </a:t>
            </a:r>
            <a:r>
              <a:rPr lang="bn-IN" sz="3600" b="1" dirty="0" smtClean="0">
                <a:solidFill>
                  <a:srgbClr val="0000FF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3" y="3917847"/>
            <a:ext cx="2507657" cy="2816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761" y="3939611"/>
            <a:ext cx="4492239" cy="269192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663" y="3948157"/>
            <a:ext cx="4666002" cy="27261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26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5" y="247828"/>
            <a:ext cx="5759865" cy="62982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2" descr="সাবাশ বাংলাদেশ - উইকিপিডিয়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89" y="247828"/>
            <a:ext cx="5802593" cy="631534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31492" y="4379990"/>
            <a:ext cx="10203678" cy="17986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>
              <a:lnSpc>
                <a:spcPct val="80000"/>
              </a:lnSpc>
            </a:pPr>
            <a:r>
              <a:rPr lang="bn-BD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6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bn-BD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54" y="153825"/>
            <a:ext cx="11801742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00FF"/>
                </a:solidFill>
              </a:rPr>
              <a:t>৫</a:t>
            </a:r>
            <a:r>
              <a:rPr lang="bn-IN" sz="3600" b="1" dirty="0" smtClean="0">
                <a:solidFill>
                  <a:srgbClr val="0000FF"/>
                </a:solidFill>
              </a:rPr>
              <a:t>। ক্রেতা </a:t>
            </a:r>
            <a:r>
              <a:rPr lang="bn-IN" sz="3600" b="1" dirty="0">
                <a:solidFill>
                  <a:srgbClr val="0000FF"/>
                </a:solidFill>
              </a:rPr>
              <a:t>ও বিক্রেতাদের মধ্যে প্রতি</a:t>
            </a:r>
            <a:r>
              <a:rPr lang="en-US" sz="3600" b="1" dirty="0" err="1">
                <a:solidFill>
                  <a:srgbClr val="0000FF"/>
                </a:solidFill>
              </a:rPr>
              <a:t>যো</a:t>
            </a:r>
            <a:r>
              <a:rPr lang="bn-IN" sz="3600" b="1" dirty="0">
                <a:solidFill>
                  <a:srgbClr val="0000FF"/>
                </a:solidFill>
              </a:rPr>
              <a:t>গিতার মাধ্যমে একটি নির্দিষ্ট দামের উদ্ভব ।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7" y="1569222"/>
            <a:ext cx="6135880" cy="501104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991" y="1560541"/>
            <a:ext cx="5380467" cy="500262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9048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0" y="5076202"/>
            <a:ext cx="11716283" cy="1569660"/>
          </a:xfrm>
          <a:prstGeom prst="rect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00FF"/>
                </a:solidFill>
              </a:rPr>
              <a:t> কোন দ্রব্যের ক্রয় বিক্রয় নিয়ে ক্রেতা ও বিক্রেতার মধ্যে অবাধ </a:t>
            </a:r>
            <a:r>
              <a:rPr lang="bn-IN" sz="3200" b="1" dirty="0" smtClean="0">
                <a:solidFill>
                  <a:srgbClr val="0000FF"/>
                </a:solidFill>
              </a:rPr>
              <a:t>প্রতিযোগিতার </a:t>
            </a:r>
            <a:r>
              <a:rPr lang="bn-IN" sz="3200" b="1" dirty="0">
                <a:solidFill>
                  <a:srgbClr val="0000FF"/>
                </a:solidFill>
              </a:rPr>
              <a:t>ফলে একটি নির্দিষ্ট দামের উদ্ভব হলে অর্থনীতিতে তাকে বাজার বলে।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99" y="282012"/>
            <a:ext cx="11784651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FF00"/>
                </a:solidFill>
              </a:rPr>
              <a:t>এসব বৈশিষ্ট্যের আলোকে বলা </a:t>
            </a:r>
            <a:r>
              <a:rPr lang="bn-IN" sz="4800" b="1" dirty="0" smtClean="0">
                <a:solidFill>
                  <a:srgbClr val="00FF00"/>
                </a:solidFill>
              </a:rPr>
              <a:t>যায়-</a:t>
            </a:r>
            <a:endParaRPr lang="en-US" sz="4800" dirty="0">
              <a:solidFill>
                <a:srgbClr val="00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1" y="1292818"/>
            <a:ext cx="5804998" cy="3629560"/>
          </a:xfrm>
          <a:prstGeom prst="rect">
            <a:avLst/>
          </a:prstGeom>
          <a:ln w="38100">
            <a:solidFill>
              <a:srgbClr val="00FF00"/>
            </a:solidFill>
            <a:prstDash val="lgDashDotDot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09" y="1288056"/>
            <a:ext cx="5785503" cy="3574501"/>
          </a:xfrm>
          <a:prstGeom prst="rect">
            <a:avLst/>
          </a:prstGeom>
          <a:ln w="38100">
            <a:solidFill>
              <a:srgbClr val="00FF00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24017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" y="0"/>
            <a:ext cx="12191999" cy="1059678"/>
          </a:xfrm>
          <a:prstGeom prst="ellipseRibbon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মূল্যায়ন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008" y="1093862"/>
            <a:ext cx="6768269" cy="538385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১। </a:t>
            </a:r>
            <a:r>
              <a:rPr lang="bn-IN" sz="2800" b="1" dirty="0">
                <a:solidFill>
                  <a:srgbClr val="002060"/>
                </a:solidFill>
              </a:rPr>
              <a:t>কুর্নট</a:t>
            </a:r>
            <a:r>
              <a:rPr lang="bn-IN" sz="2800" b="1" dirty="0" smtClean="0">
                <a:solidFill>
                  <a:srgbClr val="002060"/>
                </a:solidFill>
              </a:rPr>
              <a:t> কোন দেশের অর্থনীতিবিদ? </a:t>
            </a:r>
            <a:endParaRPr lang="bn-IN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918" y="1075344"/>
            <a:ext cx="4973651" cy="538385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rgbClr val="0000FF"/>
              </a:solidFill>
            </a:endParaRPr>
          </a:p>
          <a:p>
            <a:pPr algn="ctr"/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</a:rPr>
              <a:t>উত্তরঃ</a:t>
            </a:r>
            <a:r>
              <a:rPr lang="bn-IN" sz="2800" b="1" dirty="0" smtClean="0">
                <a:solidFill>
                  <a:srgbClr val="0000FF"/>
                </a:solidFill>
              </a:rPr>
              <a:t> ফরাসি  অর্থনীতিবিদ। </a:t>
            </a:r>
            <a:endParaRPr lang="bn-IN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584" y="1786072"/>
            <a:ext cx="7581544" cy="1135166"/>
          </a:xfrm>
          <a:prstGeom prst="rect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rgbClr val="002060"/>
              </a:solidFill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</a:rPr>
              <a:t>২</a:t>
            </a:r>
            <a:r>
              <a:rPr lang="bn-IN" sz="2800" b="1" dirty="0" smtClean="0">
                <a:solidFill>
                  <a:srgbClr val="002060"/>
                </a:solidFill>
              </a:rPr>
              <a:t>। </a:t>
            </a:r>
            <a:r>
              <a:rPr lang="bn-IN" sz="2800" b="1" dirty="0">
                <a:solidFill>
                  <a:srgbClr val="002060"/>
                </a:solidFill>
              </a:rPr>
              <a:t>ক্রেতা ও বিক্রেতাদের মধ্যে প্রতি</a:t>
            </a:r>
            <a:r>
              <a:rPr lang="en-US" sz="2800" b="1" dirty="0" err="1">
                <a:solidFill>
                  <a:srgbClr val="002060"/>
                </a:solidFill>
              </a:rPr>
              <a:t>যো</a:t>
            </a:r>
            <a:r>
              <a:rPr lang="bn-IN" sz="2800" b="1" dirty="0">
                <a:solidFill>
                  <a:srgbClr val="002060"/>
                </a:solidFill>
              </a:rPr>
              <a:t>গিতার মাধ্যমে </a:t>
            </a:r>
            <a:r>
              <a:rPr lang="bn-IN" sz="2800" b="1" dirty="0" smtClean="0">
                <a:solidFill>
                  <a:srgbClr val="002060"/>
                </a:solidFill>
              </a:rPr>
              <a:t>কিসের </a:t>
            </a:r>
            <a:r>
              <a:rPr lang="bn-IN" sz="2800" b="1" dirty="0">
                <a:solidFill>
                  <a:srgbClr val="002060"/>
                </a:solidFill>
              </a:rPr>
              <a:t>উদ্ভব </a:t>
            </a:r>
            <a:r>
              <a:rPr lang="bn-IN" sz="2800" b="1" dirty="0" smtClean="0">
                <a:solidFill>
                  <a:srgbClr val="002060"/>
                </a:solidFill>
              </a:rPr>
              <a:t>হয়?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4322" y="2022504"/>
            <a:ext cx="3965248" cy="538385"/>
          </a:xfrm>
          <a:prstGeom prst="rect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rgbClr val="0000FF"/>
              </a:solidFill>
            </a:endParaRPr>
          </a:p>
          <a:p>
            <a:pPr algn="ctr"/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</a:rPr>
              <a:t>উত্তরঃ</a:t>
            </a:r>
            <a:r>
              <a:rPr lang="bn-IN" sz="2800" b="1" dirty="0" smtClean="0">
                <a:solidFill>
                  <a:srgbClr val="0000FF"/>
                </a:solidFill>
              </a:rPr>
              <a:t> দামের </a:t>
            </a:r>
            <a:endParaRPr lang="bn-IN" sz="2800" b="1" dirty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00" y="3828516"/>
            <a:ext cx="11724829" cy="2726108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</a:rPr>
              <a:t>উত্তরঃ</a:t>
            </a:r>
            <a:r>
              <a:rPr lang="bn-IN" sz="2800" b="1" dirty="0" smtClean="0">
                <a:solidFill>
                  <a:srgbClr val="0000FF"/>
                </a:solidFill>
              </a:rPr>
              <a:t> ক্রেতা সর্বদাই দ্রব্যটি  কম দামে ক্রয় করতে চায় এবং বিক্রেতা সর্বদাই দ্রব্যটি বেশি দামে বিক্রয় চায়।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এইভাবে ক্রেতা ও বিক্রেতার মধ্যে দ্রব্যটির ক্রয়-বিক্রয় নিয়ে দর কসাকসি হয় এবং এক পর্যায়ে দ্রব্যটির দাম নির্ধারিত হয়। </a:t>
            </a:r>
          </a:p>
          <a:p>
            <a:pPr algn="ctr"/>
            <a:r>
              <a:rPr lang="bn-IN" sz="2800" b="1" dirty="0" smtClean="0">
                <a:solidFill>
                  <a:srgbClr val="0000FF"/>
                </a:solidFill>
              </a:rPr>
              <a:t>এইভাবেই </a:t>
            </a:r>
            <a:r>
              <a:rPr lang="bn-IN" sz="2800" b="1" dirty="0">
                <a:solidFill>
                  <a:srgbClr val="0000FF"/>
                </a:solidFill>
              </a:rPr>
              <a:t>ক্রেতা ও বিক্রেতাদের মধ্যে </a:t>
            </a:r>
            <a:r>
              <a:rPr lang="bn-IN" sz="2800" b="1" dirty="0" smtClean="0">
                <a:solidFill>
                  <a:srgbClr val="0000FF"/>
                </a:solidFill>
              </a:rPr>
              <a:t>দ্রব্যের দর কসাকসি নিয়ে </a:t>
            </a:r>
            <a:r>
              <a:rPr lang="bn-IN" sz="2800" b="1" dirty="0">
                <a:solidFill>
                  <a:srgbClr val="0000FF"/>
                </a:solidFill>
              </a:rPr>
              <a:t>প্রতি</a:t>
            </a:r>
            <a:r>
              <a:rPr lang="en-US" sz="2800" b="1" dirty="0" err="1">
                <a:solidFill>
                  <a:srgbClr val="0000FF"/>
                </a:solidFill>
              </a:rPr>
              <a:t>যো</a:t>
            </a:r>
            <a:r>
              <a:rPr lang="bn-IN" sz="2800" b="1" dirty="0">
                <a:solidFill>
                  <a:srgbClr val="0000FF"/>
                </a:solidFill>
              </a:rPr>
              <a:t>গিতা  </a:t>
            </a:r>
            <a:r>
              <a:rPr lang="bn-IN" sz="2800" b="1" dirty="0" smtClean="0">
                <a:solidFill>
                  <a:srgbClr val="0000FF"/>
                </a:solidFill>
              </a:rPr>
              <a:t>হয়।</a:t>
            </a:r>
            <a:endParaRPr lang="bn-IN" sz="28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704" y="2998151"/>
            <a:ext cx="11744770" cy="582536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bn-IN" sz="2800" b="1" dirty="0" smtClean="0">
                <a:solidFill>
                  <a:schemeClr val="bg2">
                    <a:lumMod val="50000"/>
                  </a:schemeClr>
                </a:solidFill>
              </a:rPr>
              <a:t>৩। </a:t>
            </a:r>
            <a:r>
              <a:rPr lang="bn-IN" sz="2800" b="1" dirty="0">
                <a:solidFill>
                  <a:schemeClr val="bg2">
                    <a:lumMod val="50000"/>
                  </a:schemeClr>
                </a:solidFill>
              </a:rPr>
              <a:t>ক্রেতা ও বিক্রেতাদের মধ্যে </a:t>
            </a:r>
            <a:r>
              <a:rPr lang="bn-IN" sz="2800" b="1" dirty="0" smtClean="0">
                <a:solidFill>
                  <a:schemeClr val="bg2">
                    <a:lumMod val="50000"/>
                  </a:schemeClr>
                </a:solidFill>
              </a:rPr>
              <a:t>কীভাবে প্রতি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যো</a:t>
            </a:r>
            <a:r>
              <a:rPr lang="bn-IN" sz="2800" b="1" dirty="0" smtClean="0">
                <a:solidFill>
                  <a:schemeClr val="bg2">
                    <a:lumMod val="50000"/>
                  </a:schemeClr>
                </a:solidFill>
              </a:rPr>
              <a:t>গিতা  হয়?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0" y="145279"/>
            <a:ext cx="12115087" cy="1119499"/>
          </a:xfrm>
          <a:prstGeom prst="ellipseRibbon">
            <a:avLst/>
          </a:prstGeom>
          <a:solidFill>
            <a:srgbClr val="00FF00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</a:rPr>
              <a:t>বাড়ির 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ome and family News : বহিরঙ্গ 'আয়না'... তাতে ফোটে অন্দর-কথা - Article on  Exterior Design of house by Aniruddha Dhar | Eisa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22" y="1339864"/>
            <a:ext cx="7375021" cy="3317594"/>
          </a:xfrm>
          <a:prstGeom prst="rect">
            <a:avLst/>
          </a:prstGeom>
          <a:solidFill>
            <a:srgbClr val="CC0000"/>
          </a:solidFill>
          <a:ln w="57150">
            <a:solidFill>
              <a:schemeClr val="tx1"/>
            </a:solidFill>
            <a:prstDash val="sysDash"/>
          </a:ln>
        </p:spPr>
      </p:pic>
      <p:sp>
        <p:nvSpPr>
          <p:cNvPr id="3" name="Rectangle 2"/>
          <p:cNvSpPr/>
          <p:nvPr/>
        </p:nvSpPr>
        <p:spPr>
          <a:xfrm>
            <a:off x="213645" y="5879507"/>
            <a:ext cx="11724830" cy="794760"/>
          </a:xfrm>
          <a:prstGeom prst="rect">
            <a:avLst/>
          </a:prstGeom>
          <a:solidFill>
            <a:srgbClr val="00B0F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২। বাজারের  বৈশিষ্ট্যগুলো ব্যাখ্যা কর।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191" y="4845466"/>
            <a:ext cx="11741921" cy="8309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>
                <a:solidFill>
                  <a:srgbClr val="0000FF"/>
                </a:solidFill>
              </a:rPr>
              <a:t>১। অর্থনীতিতে বাজার বলতে কী বোঝায়?</a:t>
            </a:r>
            <a:endParaRPr lang="bn-IN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দেশি বিদেশি ফুল ও ফলের ছবি - Post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8" y="957129"/>
            <a:ext cx="11622280" cy="5657316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645" y="170916"/>
            <a:ext cx="11679251" cy="760576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prstDash val="sys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সকলকে ধন্যবাদ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আমার দেশ আমার অহংকার......(ট্রেন থেকে তোলা প্রাকৃতিক দৃশ্য)-৩ (পাতা ১) -  আলোকচিত্র - চারুকলা - প্রজন্ম ফোরা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6" y="256374"/>
            <a:ext cx="11622281" cy="49992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4920" y="5355255"/>
            <a:ext cx="11622280" cy="1186550"/>
          </a:xfrm>
          <a:prstGeom prst="rect">
            <a:avLst/>
          </a:prstGeom>
          <a:solidFill>
            <a:srgbClr val="00B0F0"/>
          </a:solidFill>
          <a:ln w="38100">
            <a:solidFill>
              <a:srgbClr val="0000FF"/>
            </a:solidFill>
            <a:prstDash val="sysDash"/>
          </a:ln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0"/>
            <a:ext cx="12192000" cy="1037985"/>
          </a:xfrm>
          <a:prstGeom prst="ribbon2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1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800" b="1" dirty="0">
                <a:solidFill>
                  <a:srgbClr val="FF0000"/>
                </a:solidFill>
              </a:rPr>
              <a:t> </a:t>
            </a:r>
            <a:r>
              <a:rPr lang="bn-IN" sz="1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-1" y="3276600"/>
            <a:ext cx="12192001" cy="3581400"/>
          </a:xfrm>
          <a:prstGeom prst="verticalScroll">
            <a:avLst>
              <a:gd name="adj" fmla="val 25000"/>
            </a:avLst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</a:rPr>
              <a:t> 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[বিএসএস (অনার্স), এমএসএস(অর্থনীতি), বিএড &amp; এমএড]</a:t>
            </a:r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91" y="931492"/>
            <a:ext cx="2209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74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0197" y="914400"/>
            <a:ext cx="11434273" cy="5943600"/>
          </a:xfrm>
          <a:prstGeom prst="horizontalScroll">
            <a:avLst>
              <a:gd name="adj" fmla="val 13794"/>
            </a:avLst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IN" sz="7200" b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7200" b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7200" b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7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অর্থনীতি</a:t>
            </a:r>
          </a:p>
          <a:p>
            <a:pPr algn="ctr"/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1832" y="102549"/>
            <a:ext cx="11408636" cy="1217776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FF0000"/>
                </a:solidFill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পাঠপরিচিতি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5" y="196553"/>
            <a:ext cx="5785370" cy="282865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028" name="Picture 4" descr="পঁচা ও নিন্মমানের খেজুরে ভরে গেছে গাইবান্ধার বিভিন্ন হাট বাজার | Hat Bazar  in Gaibandha | BD News | Tv news, Make it yourse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53" y="188007"/>
            <a:ext cx="5751239" cy="283720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ক্রেতা নেই, ঢাকার বাজারে দাম কমেছে বিভিন্ন নিত্যপণ্যে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26" y="3161944"/>
            <a:ext cx="5757017" cy="28115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গ্রামের হাট বাজার / Traditional Village Market in Bangladesh / বাংলাদেশের  ঐতিহ্যবাহী সপ্তাহিক হাট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3" y="3177612"/>
            <a:ext cx="5776902" cy="280444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645" y="6127334"/>
            <a:ext cx="1168210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উপরের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ছবিগুলো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দ্বারা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</a:rPr>
              <a:t>অর্থনীতির কোন দিকটি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বোঝা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যায়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07" y="136733"/>
            <a:ext cx="11682102" cy="584775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তাহলে আমাদের আজকের পাঠ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13" y="5852446"/>
            <a:ext cx="11682102" cy="76944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00FF"/>
                </a:solidFill>
              </a:rPr>
              <a:t>বাজার 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রাজধানীর রাজপথে শতাধিক বাজার | শেষ পাতা | The Daily Ittef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0" y="797964"/>
            <a:ext cx="11656463" cy="4953356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0" y="-68366"/>
            <a:ext cx="12192000" cy="1162228"/>
          </a:xfrm>
          <a:prstGeom prst="flowChartDecisi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শিখনফল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99405" y="922947"/>
            <a:ext cx="11733376" cy="1384418"/>
          </a:xfrm>
          <a:prstGeom prst="wave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FF"/>
                </a:solidFill>
              </a:rPr>
              <a:t>১। বাজার কী তা বলতে পারবে।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97978" y="2068082"/>
            <a:ext cx="11726255" cy="1400086"/>
          </a:xfrm>
          <a:prstGeom prst="wave">
            <a:avLst/>
          </a:prstGeom>
          <a:solidFill>
            <a:srgbClr val="00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7030A0"/>
                </a:solidFill>
              </a:rPr>
              <a:t>২</a:t>
            </a:r>
            <a:r>
              <a:rPr lang="bn-IN" sz="4400" b="1" dirty="0" smtClean="0">
                <a:solidFill>
                  <a:srgbClr val="7030A0"/>
                </a:solidFill>
              </a:rPr>
              <a:t>।  অর্থনীতিতে বাজার কী তা বলতে পারবে।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196553" y="3144852"/>
            <a:ext cx="11736226" cy="2313062"/>
          </a:xfrm>
          <a:prstGeom prst="wave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৩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</a:rPr>
              <a:t>। বিভিন্ন অর্থনীতিবিদদের বাজার সম্পর্কে সংজ্ঞা বলতে পারবে।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>
            <a:off x="222191" y="5108845"/>
            <a:ext cx="11703466" cy="1672243"/>
          </a:xfrm>
          <a:prstGeom prst="wav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</a:rPr>
              <a:t>৪। বাজারের বৈশিষ্ট্যগুলো কী কী তা বলতে পারবে।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008" y="111095"/>
            <a:ext cx="1177610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>
                <a:solidFill>
                  <a:srgbClr val="FF0000"/>
                </a:solidFill>
              </a:rPr>
              <a:t>বাজার কাকে বলে?</a:t>
            </a:r>
            <a:endParaRPr lang="bn-IN" sz="36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646" y="905854"/>
            <a:ext cx="11767560" cy="1754326"/>
          </a:xfrm>
          <a:prstGeom prst="rect">
            <a:avLst/>
          </a:prstGeom>
          <a:solidFill>
            <a:srgbClr val="00FF00"/>
          </a:solidFill>
          <a:ln w="38100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</a:rPr>
              <a:t>সাধারণ অর্থে বাজার বলতে একটি নির্দিষ্ট স্থানকে </a:t>
            </a:r>
            <a:r>
              <a:rPr lang="bn-IN" sz="3600" b="1" dirty="0" smtClean="0">
                <a:solidFill>
                  <a:srgbClr val="002060"/>
                </a:solidFill>
              </a:rPr>
              <a:t>বোঝায় </a:t>
            </a:r>
            <a:r>
              <a:rPr lang="bn-IN" sz="3600" b="1" dirty="0">
                <a:solidFill>
                  <a:srgbClr val="002060"/>
                </a:solidFill>
              </a:rPr>
              <a:t>যেখানে ক্রেতা বিক্রেতার মধ্যে দ্রব্যসমাগ্রী ক্রয় বিক্রয় </a:t>
            </a:r>
            <a:r>
              <a:rPr lang="bn-IN" sz="3600" b="1" dirty="0" smtClean="0">
                <a:solidFill>
                  <a:srgbClr val="002060"/>
                </a:solidFill>
              </a:rPr>
              <a:t>হয়। যেমন-</a:t>
            </a:r>
            <a:r>
              <a:rPr lang="bn-IN" sz="3600" b="1" dirty="0">
                <a:solidFill>
                  <a:srgbClr val="002060"/>
                </a:solidFill>
              </a:rPr>
              <a:t> 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4" y="2765633"/>
            <a:ext cx="3793087" cy="38915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47" y="2794475"/>
            <a:ext cx="3794334" cy="37601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143" y="2785929"/>
            <a:ext cx="3831542" cy="37601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995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25" y="111096"/>
            <a:ext cx="1181883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</a:rPr>
              <a:t> </a:t>
            </a:r>
            <a:r>
              <a:rPr lang="bn-IN" sz="4400" b="1" dirty="0">
                <a:solidFill>
                  <a:srgbClr val="7030A0"/>
                </a:solidFill>
              </a:rPr>
              <a:t>কিন্তু অর্থনীতিতে বাজার শব্দটির অর্থ ভিন্ন।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916" y="1085316"/>
            <a:ext cx="11801742" cy="1754326"/>
          </a:xfrm>
          <a:prstGeom prst="rect">
            <a:avLst/>
          </a:prstGeom>
          <a:solidFill>
            <a:srgbClr val="00B0F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00FF"/>
                </a:solidFill>
              </a:rPr>
              <a:t>অর্থনীতিতে বাজার বলতে একটি পণ্য তার ক্রেতা বিক্রেতাদের মধ্যে দর কষাকষির মাধ্যমে নির্ধারিত দামে ক্রয় বিক্রয় হওয়াকে </a:t>
            </a:r>
            <a:r>
              <a:rPr lang="bn-IN" sz="3600" b="1" dirty="0" smtClean="0">
                <a:solidFill>
                  <a:srgbClr val="0000FF"/>
                </a:solidFill>
              </a:rPr>
              <a:t>বোঝায়</a:t>
            </a:r>
            <a:r>
              <a:rPr lang="bn-IN" sz="3600" b="1" dirty="0">
                <a:solidFill>
                  <a:srgbClr val="0000FF"/>
                </a:solidFill>
              </a:rPr>
              <a:t> ।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680" y="3008121"/>
            <a:ext cx="4016079" cy="358923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7" y="3006917"/>
            <a:ext cx="3658090" cy="357334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9222" name="Picture 6" descr="আবারও কমলো হাঁস-মুরগি-মাছের দাম, চড়া সবজির বাজার | Adhunik Krishi Kham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11" y="2991028"/>
            <a:ext cx="3895252" cy="358068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92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680</TotalTime>
  <Words>485</Words>
  <Application>Microsoft Office PowerPoint</Application>
  <PresentationFormat>Widescreen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NikoshBAN</vt:lpstr>
      <vt:lpstr>Trebuchet MS</vt:lpstr>
      <vt:lpstr>Vrinda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রেজাউল করিম</dc:title>
  <dc:creator>HP</dc:creator>
  <cp:lastModifiedBy>HP</cp:lastModifiedBy>
  <cp:revision>78</cp:revision>
  <dcterms:created xsi:type="dcterms:W3CDTF">2020-10-19T14:57:01Z</dcterms:created>
  <dcterms:modified xsi:type="dcterms:W3CDTF">2020-11-21T04:26:17Z</dcterms:modified>
</cp:coreProperties>
</file>