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5"/>
  </p:notesMasterIdLst>
  <p:sldIdLst>
    <p:sldId id="264" r:id="rId2"/>
    <p:sldId id="260" r:id="rId3"/>
    <p:sldId id="261" r:id="rId4"/>
    <p:sldId id="262" r:id="rId5"/>
    <p:sldId id="269" r:id="rId6"/>
    <p:sldId id="312" r:id="rId7"/>
    <p:sldId id="270" r:id="rId8"/>
    <p:sldId id="271" r:id="rId9"/>
    <p:sldId id="289" r:id="rId10"/>
    <p:sldId id="272" r:id="rId11"/>
    <p:sldId id="273" r:id="rId12"/>
    <p:sldId id="274" r:id="rId13"/>
    <p:sldId id="275" r:id="rId14"/>
    <p:sldId id="276" r:id="rId15"/>
    <p:sldId id="277" r:id="rId16"/>
    <p:sldId id="299" r:id="rId17"/>
    <p:sldId id="296" r:id="rId18"/>
    <p:sldId id="301" r:id="rId19"/>
    <p:sldId id="295" r:id="rId20"/>
    <p:sldId id="291" r:id="rId21"/>
    <p:sldId id="290" r:id="rId22"/>
    <p:sldId id="278" r:id="rId23"/>
    <p:sldId id="302" r:id="rId24"/>
    <p:sldId id="303" r:id="rId25"/>
    <p:sldId id="311" r:id="rId26"/>
    <p:sldId id="279" r:id="rId27"/>
    <p:sldId id="307" r:id="rId28"/>
    <p:sldId id="306" r:id="rId29"/>
    <p:sldId id="304" r:id="rId30"/>
    <p:sldId id="308" r:id="rId31"/>
    <p:sldId id="288" r:id="rId32"/>
    <p:sldId id="287" r:id="rId33"/>
    <p:sldId id="265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35FD69"/>
    <a:srgbClr val="A50021"/>
    <a:srgbClr val="FF33CC"/>
    <a:srgbClr val="FF6699"/>
    <a:srgbClr val="05075B"/>
    <a:srgbClr val="BC4814"/>
    <a:srgbClr val="12EC1C"/>
    <a:srgbClr val="E1E151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3394" autoAdjust="0"/>
  </p:normalViewPr>
  <p:slideViewPr>
    <p:cSldViewPr snapToGrid="0">
      <p:cViewPr varScale="1">
        <p:scale>
          <a:sx n="74" d="100"/>
          <a:sy n="74" d="100"/>
        </p:scale>
        <p:origin x="100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F0D9BC-4BC2-48E5-A801-2FC10BBC93B8}" type="datetimeFigureOut">
              <a:rPr lang="en-US" smtClean="0"/>
              <a:t>11/21/2020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56B230-5B34-43D5-86C9-6A2D2425D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017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্থনৈতিক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6B230-5B34-43D5-86C9-6A2D2425DBE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1345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6B230-5B34-43D5-86C9-6A2D2425DBE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0030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t>11/21/2020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t>11/21/2020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t>11/21/2020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t>11/21/2020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t>11/21/2020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t>11/21/2020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t>11/21/2020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t>11/21/2020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t>11/21/2020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t>11/21/2020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t>11/21/2020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t>11/21/2020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t>11/21/2020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t>11/21/2020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t>11/21/2020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t>11/21/2020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t>11/21/2020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11/21/2020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jpe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মিরেরগাঁও প্রাকৃতিক দৃশ্য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এসো বন্ধুরা সুন্দর সুন্দ ফুলের ছবি দেখি... - এসো বন্ধুরা সুন্দর সুন্দ ফুলের  ছবি দেখি | Faceboo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721" y="1643865"/>
            <a:ext cx="9483048" cy="4428161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rved Down Ribbon 7"/>
          <p:cNvSpPr/>
          <p:nvPr/>
        </p:nvSpPr>
        <p:spPr>
          <a:xfrm>
            <a:off x="1325364" y="328773"/>
            <a:ext cx="9513871" cy="1263721"/>
          </a:xfrm>
          <a:prstGeom prst="ellipseRibbon">
            <a:avLst>
              <a:gd name="adj1" fmla="val 29878"/>
              <a:gd name="adj2" fmla="val 73579"/>
              <a:gd name="adj3" fmla="val 12500"/>
            </a:avLst>
          </a:prstGeom>
          <a:solidFill>
            <a:srgbClr val="12EC1C"/>
          </a:solidFill>
          <a:ln w="28575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সকল </a:t>
            </a:r>
            <a:r>
              <a:rPr lang="bn-IN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শিক্ষার্থীকে </a:t>
            </a:r>
            <a:r>
              <a:rPr lang="en-US" sz="40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sz="4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>
          <a:xfrm>
            <a:off x="1294544" y="4112862"/>
            <a:ext cx="9452225" cy="179861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sz="6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</a:p>
          <a:p>
            <a:pPr algn="ctr">
              <a:lnSpc>
                <a:spcPct val="80000"/>
              </a:lnSpc>
            </a:pPr>
            <a:r>
              <a:rPr lang="bn-BD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 </a:t>
            </a:r>
            <a:r>
              <a:rPr lang="en-US" sz="6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জানাচ্ছি</a:t>
            </a:r>
            <a:r>
              <a:rPr lang="bn-BD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SG" sz="6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lnSpc>
                <a:spcPct val="80000"/>
              </a:lnSpc>
              <a:buNone/>
            </a:pPr>
            <a:endParaRPr lang="en-US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7307" y="1626260"/>
            <a:ext cx="1455346" cy="107617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34257" y="215757"/>
            <a:ext cx="11137186" cy="6318607"/>
          </a:xfrm>
          <a:prstGeom prst="rect">
            <a:avLst/>
          </a:prstGeom>
          <a:noFill/>
          <a:ln w="76200">
            <a:solidFill>
              <a:srgbClr val="FF0000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288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tmFilter="0,0; .5, 1; 1, 1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p Ribbon 1"/>
          <p:cNvSpPr/>
          <p:nvPr/>
        </p:nvSpPr>
        <p:spPr>
          <a:xfrm>
            <a:off x="1058238" y="544530"/>
            <a:ext cx="9955659" cy="626724"/>
          </a:xfrm>
          <a:prstGeom prst="ribbon2">
            <a:avLst>
              <a:gd name="adj1" fmla="val 21452"/>
              <a:gd name="adj2" fmla="val 70237"/>
            </a:avLst>
          </a:prstGeom>
          <a:solidFill>
            <a:schemeClr val="accent3"/>
          </a:solidFill>
          <a:ln w="19050"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solidFill>
                  <a:srgbClr val="FF0000"/>
                </a:solidFill>
              </a:rPr>
              <a:t>বাংলাদেশের বনভূমির শ্রেণি বিভাগ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8512" y="1243173"/>
            <a:ext cx="10078949" cy="1384995"/>
          </a:xfrm>
          <a:prstGeom prst="rect">
            <a:avLst/>
          </a:prstGeom>
          <a:solidFill>
            <a:srgbClr val="D3E20E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solidFill>
                  <a:srgbClr val="0000CC"/>
                </a:solidFill>
              </a:rPr>
              <a:t>মূলত জলবায়ু ও মাটির ভিন্নতার কারণে এক এক অঞ্চলে এক এক ধরনের বনের সৃষ্টি হয়েছে। বাংলাদেশের বন এলাকাকে মোটামোটি ৫টি ভাগে ভাগ করা যায়। যথা-</a:t>
            </a:r>
            <a:endParaRPr lang="en-US" sz="2800" b="1" dirty="0">
              <a:solidFill>
                <a:srgbClr val="0000CC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90772" y="2669568"/>
            <a:ext cx="9995044" cy="523220"/>
          </a:xfrm>
          <a:prstGeom prst="rect">
            <a:avLst/>
          </a:prstGeom>
          <a:solidFill>
            <a:srgbClr val="C76BBC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solidFill>
                  <a:srgbClr val="036308"/>
                </a:solidFill>
              </a:rPr>
              <a:t>১। চট্টগ্রাম ও পার্বত্য চট্টগ্রামের বনভূমি</a:t>
            </a:r>
            <a:endParaRPr lang="en-US" sz="2800" b="1" dirty="0">
              <a:solidFill>
                <a:srgbClr val="036308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90650" y="3212385"/>
            <a:ext cx="10014309" cy="523220"/>
          </a:xfrm>
          <a:prstGeom prst="rect">
            <a:avLst/>
          </a:prstGeom>
          <a:solidFill>
            <a:srgbClr val="35FD69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>
                <a:solidFill>
                  <a:schemeClr val="bg1"/>
                </a:solidFill>
              </a:rPr>
              <a:t>২</a:t>
            </a:r>
            <a:r>
              <a:rPr lang="bn-IN" sz="2800" b="1" dirty="0" smtClean="0">
                <a:solidFill>
                  <a:schemeClr val="bg1"/>
                </a:solidFill>
              </a:rPr>
              <a:t>। সিলেটের বনভূমি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89061" y="3786026"/>
            <a:ext cx="10015790" cy="52322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>
                <a:solidFill>
                  <a:srgbClr val="A50021"/>
                </a:solidFill>
              </a:rPr>
              <a:t>৩</a:t>
            </a:r>
            <a:r>
              <a:rPr lang="bn-IN" sz="2800" b="1" dirty="0" smtClean="0">
                <a:solidFill>
                  <a:srgbClr val="A50021"/>
                </a:solidFill>
              </a:rPr>
              <a:t>। সুন্দরবন</a:t>
            </a:r>
            <a:endParaRPr lang="en-US" sz="2800" b="1" dirty="0">
              <a:solidFill>
                <a:srgbClr val="A5002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85266" y="4369941"/>
            <a:ext cx="9990600" cy="954107"/>
          </a:xfrm>
          <a:prstGeom prst="rect">
            <a:avLst/>
          </a:prstGeom>
          <a:solidFill>
            <a:schemeClr val="accent2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solidFill>
                  <a:srgbClr val="002060"/>
                </a:solidFill>
              </a:rPr>
              <a:t>৪। ঢাকা-টাঙ্গাইল ময়মনসিংহ (মধুপুর ও ভাওয়াল) </a:t>
            </a:r>
            <a:endParaRPr lang="en-SG" sz="2800" b="1" dirty="0" smtClean="0">
              <a:solidFill>
                <a:srgbClr val="002060"/>
              </a:solidFill>
            </a:endParaRPr>
          </a:p>
          <a:p>
            <a:pPr algn="ctr"/>
            <a:r>
              <a:rPr lang="bn-IN" sz="2800" b="1" dirty="0" smtClean="0">
                <a:solidFill>
                  <a:srgbClr val="002060"/>
                </a:solidFill>
              </a:rPr>
              <a:t>অঞ্চলের বনভূমি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65452" y="5366536"/>
            <a:ext cx="9999492" cy="52322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>
                <a:solidFill>
                  <a:srgbClr val="A50021"/>
                </a:solidFill>
              </a:rPr>
              <a:t>৫</a:t>
            </a:r>
            <a:r>
              <a:rPr lang="bn-IN" sz="2800" b="1" dirty="0" smtClean="0">
                <a:solidFill>
                  <a:srgbClr val="A50021"/>
                </a:solidFill>
              </a:rPr>
              <a:t>। রংপুর ও দিনাজপুর অঞ্চলের বনভূমি</a:t>
            </a:r>
            <a:endParaRPr lang="en-US" sz="2800" b="1" dirty="0">
              <a:solidFill>
                <a:srgbClr val="A5002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3160" y="215757"/>
            <a:ext cx="11137186" cy="6318607"/>
          </a:xfrm>
          <a:prstGeom prst="rect">
            <a:avLst/>
          </a:prstGeom>
          <a:noFill/>
          <a:ln w="76200">
            <a:solidFill>
              <a:srgbClr val="FF0000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34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p Ribbon 1"/>
          <p:cNvSpPr/>
          <p:nvPr/>
        </p:nvSpPr>
        <p:spPr>
          <a:xfrm>
            <a:off x="1017140" y="1078787"/>
            <a:ext cx="10078949" cy="4428163"/>
          </a:xfrm>
          <a:prstGeom prst="ribbon2">
            <a:avLst>
              <a:gd name="adj1" fmla="val 13798"/>
              <a:gd name="adj2" fmla="val 66310"/>
            </a:avLst>
          </a:prstGeom>
          <a:solidFill>
            <a:srgbClr val="07C927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 smtClean="0">
                <a:solidFill>
                  <a:srgbClr val="0000CC"/>
                </a:solidFill>
              </a:rPr>
              <a:t>উদ্ভিদের বৈশিষ্ট্য অনুসারে বাংলাদেশের বনাঞ্চলকে ৩ ভাগে ভাগ করা যায়। যথা-</a:t>
            </a:r>
            <a:endParaRPr lang="en-US" sz="4800" b="1" dirty="0">
              <a:solidFill>
                <a:srgbClr val="0000CC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3160" y="215757"/>
            <a:ext cx="11137186" cy="6318607"/>
          </a:xfrm>
          <a:prstGeom prst="rect">
            <a:avLst/>
          </a:prstGeom>
          <a:noFill/>
          <a:ln w="76200">
            <a:solidFill>
              <a:srgbClr val="FF0000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352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9011" y="1849348"/>
            <a:ext cx="5373384" cy="4161034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739" y="1839073"/>
            <a:ext cx="5126805" cy="4181583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sp>
        <p:nvSpPr>
          <p:cNvPr id="6" name="Curved Up Ribbon 5"/>
          <p:cNvSpPr/>
          <p:nvPr/>
        </p:nvSpPr>
        <p:spPr>
          <a:xfrm>
            <a:off x="883578" y="791110"/>
            <a:ext cx="10315254" cy="1006868"/>
          </a:xfrm>
          <a:prstGeom prst="ellipseRibbon2">
            <a:avLst>
              <a:gd name="adj1" fmla="val 35270"/>
              <a:gd name="adj2" fmla="val 73154"/>
              <a:gd name="adj3" fmla="val 12500"/>
            </a:avLst>
          </a:prstGeom>
          <a:solidFill>
            <a:srgbClr val="FFFF00"/>
          </a:solidFill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 smtClean="0">
                <a:solidFill>
                  <a:srgbClr val="FF0000"/>
                </a:solidFill>
              </a:rPr>
              <a:t>১। ক্রান্তীয় চির হরিৎ এবং পত্রপতনশীল বনভূমি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3160" y="215757"/>
            <a:ext cx="11137186" cy="6318607"/>
          </a:xfrm>
          <a:prstGeom prst="rect">
            <a:avLst/>
          </a:prstGeom>
          <a:noFill/>
          <a:ln w="76200">
            <a:solidFill>
              <a:srgbClr val="FF0000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36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109" y="1705511"/>
            <a:ext cx="5311739" cy="4048018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5318" y="1674688"/>
            <a:ext cx="5137077" cy="407884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6" name="Curved Up Ribbon 5"/>
          <p:cNvSpPr/>
          <p:nvPr/>
        </p:nvSpPr>
        <p:spPr>
          <a:xfrm>
            <a:off x="883578" y="914399"/>
            <a:ext cx="10294706" cy="719191"/>
          </a:xfrm>
          <a:prstGeom prst="ellipseRibbon2">
            <a:avLst>
              <a:gd name="adj1" fmla="val 25000"/>
              <a:gd name="adj2" fmla="val 100000"/>
              <a:gd name="adj3" fmla="val 12500"/>
            </a:avLst>
          </a:prstGeom>
          <a:solidFill>
            <a:srgbClr val="FF33CC"/>
          </a:solidFill>
          <a:ln w="28575">
            <a:solidFill>
              <a:srgbClr val="D3E2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>
                <a:solidFill>
                  <a:srgbClr val="0000CC"/>
                </a:solidFill>
              </a:rPr>
              <a:t>২</a:t>
            </a:r>
            <a:r>
              <a:rPr lang="bn-IN" sz="2800" b="1" dirty="0" smtClean="0">
                <a:solidFill>
                  <a:srgbClr val="0000CC"/>
                </a:solidFill>
              </a:rPr>
              <a:t>। ক্রান্তীয় পাতাঝরা  বা পত্রপতনশীল বনভূমি</a:t>
            </a:r>
            <a:endParaRPr lang="en-US" sz="2800" b="1" dirty="0">
              <a:solidFill>
                <a:srgbClr val="0000CC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3160" y="215757"/>
            <a:ext cx="11137186" cy="6318607"/>
          </a:xfrm>
          <a:prstGeom prst="rect">
            <a:avLst/>
          </a:prstGeom>
          <a:noFill/>
          <a:ln w="76200">
            <a:solidFill>
              <a:srgbClr val="FF0000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2902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সুন্দরবনের কান্না | হিমালয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674" y="1756882"/>
            <a:ext cx="4952144" cy="4037744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9011" y="1767156"/>
            <a:ext cx="5270643" cy="4048018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8" name="Curved Up Ribbon 7"/>
          <p:cNvSpPr/>
          <p:nvPr/>
        </p:nvSpPr>
        <p:spPr>
          <a:xfrm>
            <a:off x="893851" y="852755"/>
            <a:ext cx="10366625" cy="832207"/>
          </a:xfrm>
          <a:prstGeom prst="ellipseRibbon2">
            <a:avLst>
              <a:gd name="adj1" fmla="val 37346"/>
              <a:gd name="adj2" fmla="val 100000"/>
              <a:gd name="adj3" fmla="val 12500"/>
            </a:avLst>
          </a:prstGeom>
          <a:solidFill>
            <a:srgbClr val="35FD69"/>
          </a:solidFill>
          <a:ln w="28575">
            <a:solidFill>
              <a:srgbClr val="D3E2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rgbClr val="FF0000"/>
                </a:solidFill>
              </a:rPr>
              <a:t>৩</a:t>
            </a:r>
            <a:r>
              <a:rPr lang="bn-IN" sz="3200" b="1" dirty="0" smtClean="0">
                <a:solidFill>
                  <a:srgbClr val="FF0000"/>
                </a:solidFill>
              </a:rPr>
              <a:t>। স্রোতজ (ম্যানগ্রোভ) বা গরান</a:t>
            </a:r>
            <a:r>
              <a:rPr lang="en-SG" sz="3200" b="1" dirty="0" smtClean="0">
                <a:solidFill>
                  <a:srgbClr val="FF0000"/>
                </a:solidFill>
              </a:rPr>
              <a:t> </a:t>
            </a:r>
            <a:r>
              <a:rPr lang="bn-IN" sz="3200" b="1" dirty="0" smtClean="0">
                <a:solidFill>
                  <a:srgbClr val="FF0000"/>
                </a:solidFill>
              </a:rPr>
              <a:t>বনভূমি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3160" y="215757"/>
            <a:ext cx="11137186" cy="6318607"/>
          </a:xfrm>
          <a:prstGeom prst="rect">
            <a:avLst/>
          </a:prstGeom>
          <a:noFill/>
          <a:ln w="76200">
            <a:solidFill>
              <a:srgbClr val="FF0000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9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1304819" y="1109608"/>
            <a:ext cx="9400854" cy="5178176"/>
          </a:xfrm>
          <a:prstGeom prst="horizontalScroll">
            <a:avLst>
              <a:gd name="adj" fmla="val 25000"/>
            </a:avLst>
          </a:prstGeom>
          <a:solidFill>
            <a:srgbClr val="FF33CC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4000" b="1">
                <a:solidFill>
                  <a:srgbClr val="0000CC"/>
                </a:solidFill>
                <a:latin typeface="Roboto"/>
              </a:rPr>
              <a:t>যে সকল উদ্ভিদের পাতা একসঙ্গে ঝরে পড়েনা এবং গাছগুলো চিরসবুজ থাকে তাদের চিরহরিৎ উদ্ভিদ বলে। </a:t>
            </a:r>
            <a:endParaRPr lang="bn-IN" sz="4000" b="1" dirty="0">
              <a:solidFill>
                <a:srgbClr val="0000CC"/>
              </a:solidFill>
              <a:latin typeface="Roboto"/>
            </a:endParaRPr>
          </a:p>
        </p:txBody>
      </p:sp>
      <p:sp>
        <p:nvSpPr>
          <p:cNvPr id="7" name="Wave 6"/>
          <p:cNvSpPr/>
          <p:nvPr/>
        </p:nvSpPr>
        <p:spPr>
          <a:xfrm>
            <a:off x="1726059" y="657546"/>
            <a:ext cx="7952198" cy="1674688"/>
          </a:xfrm>
          <a:prstGeom prst="wave">
            <a:avLst>
              <a:gd name="adj1" fmla="val 12182"/>
              <a:gd name="adj2" fmla="val -3481"/>
            </a:avLst>
          </a:prstGeom>
          <a:solidFill>
            <a:srgbClr val="FFFF00"/>
          </a:solidFill>
          <a:ln w="28575">
            <a:solidFill>
              <a:srgbClr val="35FD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2800" b="1" u="sng" dirty="0">
                <a:solidFill>
                  <a:srgbClr val="FF0000"/>
                </a:solidFill>
                <a:latin typeface="Roboto"/>
              </a:rPr>
              <a:t>ক্রান্তীয় চিরহরিৎ বৃক্ষের বনভূমি</a:t>
            </a:r>
            <a:endParaRPr lang="bn-IN" sz="2800" b="1" u="sng" dirty="0">
              <a:solidFill>
                <a:srgbClr val="FF0000"/>
              </a:solidFill>
              <a:latin typeface="Roboto"/>
            </a:endParaRPr>
          </a:p>
          <a:p>
            <a:pPr algn="ctr"/>
            <a:r>
              <a:rPr lang="as-IN" sz="2800" b="1" u="sng" dirty="0">
                <a:solidFill>
                  <a:srgbClr val="FF0000"/>
                </a:solidFill>
                <a:latin typeface="Roboto"/>
              </a:rPr>
              <a:t> (</a:t>
            </a:r>
            <a:r>
              <a:rPr lang="en-US" sz="2800" b="1" u="sng" dirty="0">
                <a:solidFill>
                  <a:srgbClr val="FF0000"/>
                </a:solidFill>
                <a:latin typeface="Roboto"/>
              </a:rPr>
              <a:t>Tropical evergreen forest)</a:t>
            </a:r>
            <a:endParaRPr lang="en-US" sz="2800" b="1" dirty="0">
              <a:solidFill>
                <a:srgbClr val="FF0000"/>
              </a:solidFill>
              <a:latin typeface="Roboto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3160" y="215757"/>
            <a:ext cx="11137186" cy="6318607"/>
          </a:xfrm>
          <a:prstGeom prst="rect">
            <a:avLst/>
          </a:prstGeom>
          <a:noFill/>
          <a:ln w="76200">
            <a:solidFill>
              <a:srgbClr val="FF0000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5855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0430" y="1428107"/>
            <a:ext cx="4828855" cy="3688423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122869" y="5220482"/>
            <a:ext cx="4825867" cy="584775"/>
          </a:xfrm>
          <a:prstGeom prst="rect">
            <a:avLst/>
          </a:prstGeom>
          <a:solidFill>
            <a:srgbClr val="12EC1C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</a:rPr>
              <a:t>সেগুন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0109" y="1407560"/>
            <a:ext cx="4993240" cy="3698696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6007157" y="5193959"/>
            <a:ext cx="4996465" cy="584775"/>
          </a:xfrm>
          <a:prstGeom prst="rect">
            <a:avLst/>
          </a:prstGeom>
          <a:solidFill>
            <a:srgbClr val="00B0F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C00000"/>
                </a:solidFill>
              </a:rPr>
              <a:t>ময়না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99334" y="719190"/>
            <a:ext cx="9924836" cy="584775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s-IN" sz="3200" b="1" dirty="0">
                <a:solidFill>
                  <a:srgbClr val="FF0000"/>
                </a:solidFill>
                <a:latin typeface="Roboto"/>
              </a:rPr>
              <a:t>এ বনভূমির প্রধান </a:t>
            </a:r>
            <a:r>
              <a:rPr lang="as-IN" sz="3200" b="1" dirty="0" smtClean="0">
                <a:solidFill>
                  <a:srgbClr val="FF0000"/>
                </a:solidFill>
                <a:latin typeface="Roboto"/>
              </a:rPr>
              <a:t>বৃক্ষ</a:t>
            </a:r>
            <a:r>
              <a:rPr lang="en-US" sz="3200" b="1" dirty="0" smtClean="0">
                <a:solidFill>
                  <a:srgbClr val="FF0000"/>
                </a:solidFill>
                <a:latin typeface="Roboto"/>
              </a:rPr>
              <a:t> </a:t>
            </a:r>
            <a:r>
              <a:rPr lang="bn-IN" sz="3200" b="1" dirty="0" smtClean="0">
                <a:solidFill>
                  <a:srgbClr val="FF0000"/>
                </a:solidFill>
                <a:latin typeface="Roboto"/>
              </a:rPr>
              <a:t>হলো-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9883" y="1407560"/>
            <a:ext cx="4798032" cy="3729519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38" name="TextBox 37"/>
          <p:cNvSpPr txBox="1"/>
          <p:nvPr/>
        </p:nvSpPr>
        <p:spPr>
          <a:xfrm>
            <a:off x="6010382" y="5244721"/>
            <a:ext cx="5044612" cy="584775"/>
          </a:xfrm>
          <a:prstGeom prst="rect">
            <a:avLst/>
          </a:prstGeom>
          <a:solidFill>
            <a:srgbClr val="35FD69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C00000"/>
                </a:solidFill>
              </a:rPr>
              <a:t>মেহগনি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130158" y="5231934"/>
            <a:ext cx="4839128" cy="584775"/>
          </a:xfrm>
          <a:prstGeom prst="rect">
            <a:avLst/>
          </a:prstGeom>
          <a:solidFill>
            <a:srgbClr val="00B0F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solidFill>
                  <a:srgbClr val="C00000"/>
                </a:solidFill>
              </a:rPr>
              <a:t>গর্জন</a:t>
            </a:r>
            <a:endParaRPr lang="en-US" sz="3200" b="1" dirty="0">
              <a:solidFill>
                <a:srgbClr val="C00000"/>
              </a:solidFill>
            </a:endParaRPr>
          </a:p>
        </p:txBody>
      </p:sp>
      <p:pic>
        <p:nvPicPr>
          <p:cNvPr id="40" name="Picture 10" descr="Plots &amp; Land : *মেহগনি গাছের বাগান সহ জমি বিক্রয় করা হবে* | Dhaka |  BikriSohoj.co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0656" y="1407252"/>
            <a:ext cx="5003515" cy="3750376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2" descr="গামারি - উইকিপিডিয়া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431" y="1407560"/>
            <a:ext cx="9873465" cy="3698698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/>
          <p:cNvSpPr txBox="1"/>
          <p:nvPr/>
        </p:nvSpPr>
        <p:spPr>
          <a:xfrm>
            <a:off x="1091886" y="5205069"/>
            <a:ext cx="9923766" cy="646331"/>
          </a:xfrm>
          <a:prstGeom prst="rect">
            <a:avLst/>
          </a:prstGeom>
          <a:solidFill>
            <a:srgbClr val="92D05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solidFill>
                  <a:srgbClr val="FF0000"/>
                </a:solidFill>
              </a:rPr>
              <a:t>গামারি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43" name="Picture 14" descr="বাঁশ উৎপাদনে বিশ্বে অষ্টম বাংলাদেশ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432" y="1376738"/>
            <a:ext cx="4982966" cy="3780890"/>
          </a:xfrm>
          <a:prstGeom prst="rect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  <a:extLst/>
        </p:spPr>
      </p:pic>
      <p:sp>
        <p:nvSpPr>
          <p:cNvPr id="44" name="TextBox 43"/>
          <p:cNvSpPr txBox="1"/>
          <p:nvPr/>
        </p:nvSpPr>
        <p:spPr>
          <a:xfrm>
            <a:off x="1094951" y="5255366"/>
            <a:ext cx="5028448" cy="646331"/>
          </a:xfrm>
          <a:prstGeom prst="rect">
            <a:avLst/>
          </a:prstGeom>
          <a:solidFill>
            <a:srgbClr val="00B0F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solidFill>
                  <a:srgbClr val="FF0000"/>
                </a:solidFill>
              </a:rPr>
              <a:t>বাঁশ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18466" y="1366463"/>
            <a:ext cx="4785156" cy="3770616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46" name="TextBox 45"/>
          <p:cNvSpPr txBox="1"/>
          <p:nvPr/>
        </p:nvSpPr>
        <p:spPr>
          <a:xfrm>
            <a:off x="6167098" y="5241986"/>
            <a:ext cx="4877621" cy="646331"/>
          </a:xfrm>
          <a:prstGeom prst="rect">
            <a:avLst/>
          </a:prstGeom>
          <a:solidFill>
            <a:srgbClr val="92D05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solidFill>
                  <a:srgbClr val="FF0000"/>
                </a:solidFill>
              </a:rPr>
              <a:t>বেত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068513" y="719191"/>
            <a:ext cx="9935110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s-IN" sz="3200" b="1" dirty="0">
                <a:solidFill>
                  <a:srgbClr val="FF0000"/>
                </a:solidFill>
                <a:latin typeface="Roboto"/>
              </a:rPr>
              <a:t>এ বনভূমির প্রধান </a:t>
            </a:r>
            <a:r>
              <a:rPr lang="bn-IN" sz="3200" b="1" dirty="0" smtClean="0">
                <a:solidFill>
                  <a:srgbClr val="FF0000"/>
                </a:solidFill>
                <a:latin typeface="Roboto"/>
              </a:rPr>
              <a:t>পশু</a:t>
            </a:r>
            <a:r>
              <a:rPr lang="en-US" sz="3200" b="1" dirty="0" smtClean="0">
                <a:solidFill>
                  <a:srgbClr val="FF0000"/>
                </a:solidFill>
                <a:latin typeface="Roboto"/>
              </a:rPr>
              <a:t> </a:t>
            </a:r>
            <a:r>
              <a:rPr lang="bn-IN" sz="3200" b="1" dirty="0" smtClean="0">
                <a:solidFill>
                  <a:srgbClr val="FF0000"/>
                </a:solidFill>
                <a:latin typeface="Roboto"/>
              </a:rPr>
              <a:t>হলো-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061" y="1366464"/>
            <a:ext cx="5024063" cy="3821986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49" name="TextBox 48"/>
          <p:cNvSpPr txBox="1"/>
          <p:nvPr/>
        </p:nvSpPr>
        <p:spPr>
          <a:xfrm>
            <a:off x="1089061" y="5274989"/>
            <a:ext cx="4978782" cy="584775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solidFill>
                  <a:srgbClr val="FF0000"/>
                </a:solidFill>
              </a:rPr>
              <a:t>বন্য হাতি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50" name="Picture 20" descr="কি শূকর খাওয়া: সঠিক খাদ্য নির্বাচন করুন। কি শূকর খাওয়া: একটি খাদ্য  নির্বাচন করুন এবং ফিড একত্রিত কিভাবে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6416" y="1345913"/>
            <a:ext cx="4798030" cy="3883633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TextBox 50"/>
          <p:cNvSpPr txBox="1"/>
          <p:nvPr/>
        </p:nvSpPr>
        <p:spPr>
          <a:xfrm>
            <a:off x="6168555" y="5277415"/>
            <a:ext cx="4927536" cy="584775"/>
          </a:xfrm>
          <a:prstGeom prst="rect">
            <a:avLst/>
          </a:prstGeom>
          <a:solidFill>
            <a:srgbClr val="00B0F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solidFill>
                  <a:srgbClr val="FF0000"/>
                </a:solidFill>
              </a:rPr>
              <a:t>বন্য শুঁয়োর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93160" y="215757"/>
            <a:ext cx="11137186" cy="6318607"/>
          </a:xfrm>
          <a:prstGeom prst="rect">
            <a:avLst/>
          </a:prstGeom>
          <a:noFill/>
          <a:ln w="76200">
            <a:solidFill>
              <a:srgbClr val="FF0000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3258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2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24" grpId="0" animBg="1"/>
      <p:bldP spid="38" grpId="0" animBg="1"/>
      <p:bldP spid="39" grpId="0" animBg="1"/>
      <p:bldP spid="42" grpId="0" animBg="1"/>
      <p:bldP spid="44" grpId="0" animBg="1"/>
      <p:bldP spid="46" grpId="0" animBg="1"/>
      <p:bldP spid="47" grpId="0" animBg="1"/>
      <p:bldP spid="49" grpId="0" animBg="1"/>
      <p:bldP spid="5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821934" y="2157214"/>
            <a:ext cx="10438544" cy="2123658"/>
          </a:xfrm>
          <a:prstGeom prst="rect">
            <a:avLst/>
          </a:prstGeom>
          <a:solidFill>
            <a:srgbClr val="FF33CC"/>
          </a:solidFill>
          <a:ln w="28575">
            <a:solidFill>
              <a:srgbClr val="0000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s-IN" sz="4400" b="1" dirty="0">
                <a:solidFill>
                  <a:srgbClr val="002060"/>
                </a:solidFill>
                <a:latin typeface="Roboto"/>
              </a:rPr>
              <a:t>এ বনভূমির প্রধান বৃক্ষ ময়না, তেলসুর, চাপালিস, গর্জন,</a:t>
            </a:r>
            <a:r>
              <a:rPr lang="en-US" sz="4400" b="1" dirty="0">
                <a:solidFill>
                  <a:srgbClr val="002060"/>
                </a:solidFill>
                <a:latin typeface="Roboto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Roboto"/>
              </a:rPr>
              <a:t>সেগুন</a:t>
            </a:r>
            <a:r>
              <a:rPr lang="en-US" sz="4400" b="1" dirty="0">
                <a:solidFill>
                  <a:srgbClr val="002060"/>
                </a:solidFill>
                <a:latin typeface="Roboto"/>
              </a:rPr>
              <a:t>, </a:t>
            </a:r>
            <a:r>
              <a:rPr lang="en-US" sz="4400" b="1" dirty="0" err="1">
                <a:solidFill>
                  <a:srgbClr val="002060"/>
                </a:solidFill>
                <a:latin typeface="Roboto"/>
              </a:rPr>
              <a:t>মেহগনি</a:t>
            </a:r>
            <a:r>
              <a:rPr lang="en-US" sz="4400" b="1" dirty="0">
                <a:solidFill>
                  <a:srgbClr val="002060"/>
                </a:solidFill>
                <a:latin typeface="Roboto"/>
              </a:rPr>
              <a:t>,</a:t>
            </a:r>
            <a:r>
              <a:rPr lang="as-IN" sz="4400" b="1" dirty="0">
                <a:solidFill>
                  <a:srgbClr val="002060"/>
                </a:solidFill>
                <a:latin typeface="Roboto"/>
              </a:rPr>
              <a:t> গামারি, জারুল, কড়ই,  হোগলা প্রভৃতি</a:t>
            </a:r>
            <a:r>
              <a:rPr lang="as-IN" sz="4400" b="1" dirty="0" smtClean="0">
                <a:solidFill>
                  <a:srgbClr val="002060"/>
                </a:solidFill>
                <a:latin typeface="Roboto"/>
              </a:rPr>
              <a:t>।</a:t>
            </a:r>
            <a:r>
              <a:rPr lang="en-US" sz="4400" b="1" dirty="0" smtClean="0">
                <a:solidFill>
                  <a:srgbClr val="009900"/>
                </a:solidFill>
                <a:latin typeface="Roboto"/>
              </a:rPr>
              <a:t> </a:t>
            </a:r>
            <a:endParaRPr lang="en-US" sz="4800" dirty="0">
              <a:solidFill>
                <a:srgbClr val="0000CC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52755" y="4325420"/>
            <a:ext cx="10417996" cy="707886"/>
          </a:xfrm>
          <a:prstGeom prst="rect">
            <a:avLst/>
          </a:prstGeom>
          <a:solidFill>
            <a:srgbClr val="00B0F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A50021"/>
                </a:solidFill>
                <a:latin typeface="Roboto"/>
              </a:rPr>
              <a:t>সিলেটের</a:t>
            </a:r>
            <a:r>
              <a:rPr lang="en-US" sz="4000" b="1" dirty="0" smtClean="0">
                <a:solidFill>
                  <a:srgbClr val="A50021"/>
                </a:solidFill>
                <a:latin typeface="Roboto"/>
              </a:rPr>
              <a:t> </a:t>
            </a:r>
            <a:r>
              <a:rPr lang="en-US" sz="4000" b="1" dirty="0" err="1">
                <a:solidFill>
                  <a:srgbClr val="A50021"/>
                </a:solidFill>
                <a:latin typeface="Roboto"/>
              </a:rPr>
              <a:t>পাহাড়ে</a:t>
            </a:r>
            <a:r>
              <a:rPr lang="en-US" sz="4000" b="1" dirty="0">
                <a:solidFill>
                  <a:srgbClr val="A50021"/>
                </a:solidFill>
                <a:latin typeface="Roboto"/>
              </a:rPr>
              <a:t> </a:t>
            </a:r>
            <a:r>
              <a:rPr lang="en-US" sz="4000" b="1" dirty="0" err="1">
                <a:solidFill>
                  <a:srgbClr val="A50021"/>
                </a:solidFill>
                <a:latin typeface="Roboto"/>
              </a:rPr>
              <a:t>প্রচুর</a:t>
            </a:r>
            <a:r>
              <a:rPr lang="en-US" sz="4000" b="1" dirty="0">
                <a:solidFill>
                  <a:srgbClr val="A50021"/>
                </a:solidFill>
                <a:latin typeface="Roboto"/>
              </a:rPr>
              <a:t> </a:t>
            </a:r>
            <a:r>
              <a:rPr lang="en-US" sz="4000" b="1" dirty="0" err="1">
                <a:solidFill>
                  <a:srgbClr val="A50021"/>
                </a:solidFill>
                <a:latin typeface="Roboto"/>
              </a:rPr>
              <a:t>বাঁশ</a:t>
            </a:r>
            <a:r>
              <a:rPr lang="en-US" sz="4000" b="1" dirty="0">
                <a:solidFill>
                  <a:srgbClr val="A50021"/>
                </a:solidFill>
                <a:latin typeface="Roboto"/>
              </a:rPr>
              <a:t> ও </a:t>
            </a:r>
            <a:r>
              <a:rPr lang="en-US" sz="4000" b="1" dirty="0" err="1">
                <a:solidFill>
                  <a:srgbClr val="A50021"/>
                </a:solidFill>
                <a:latin typeface="Roboto"/>
              </a:rPr>
              <a:t>বেত</a:t>
            </a:r>
            <a:r>
              <a:rPr lang="en-US" sz="4000" b="1" dirty="0">
                <a:solidFill>
                  <a:srgbClr val="A50021"/>
                </a:solidFill>
                <a:latin typeface="Roboto"/>
              </a:rPr>
              <a:t> </a:t>
            </a:r>
            <a:r>
              <a:rPr lang="en-US" sz="4000" b="1" dirty="0" err="1">
                <a:solidFill>
                  <a:srgbClr val="A50021"/>
                </a:solidFill>
                <a:latin typeface="Roboto"/>
              </a:rPr>
              <a:t>জন্মে</a:t>
            </a:r>
            <a:r>
              <a:rPr lang="en-US" sz="4000" b="1" dirty="0" smtClean="0">
                <a:solidFill>
                  <a:srgbClr val="A50021"/>
                </a:solidFill>
                <a:latin typeface="Roboto"/>
              </a:rPr>
              <a:t>।</a:t>
            </a:r>
            <a:endParaRPr lang="bn-IN" sz="4000" b="1" dirty="0" smtClean="0">
              <a:solidFill>
                <a:srgbClr val="A50021"/>
              </a:solidFill>
              <a:latin typeface="Roboto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52754" y="5082050"/>
            <a:ext cx="10428269" cy="830997"/>
          </a:xfrm>
          <a:prstGeom prst="rect">
            <a:avLst/>
          </a:prstGeom>
          <a:solidFill>
            <a:srgbClr val="12EC1C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s-IN" sz="4800" b="1" dirty="0" smtClean="0">
                <a:solidFill>
                  <a:srgbClr val="0000CC"/>
                </a:solidFill>
                <a:latin typeface="Roboto"/>
              </a:rPr>
              <a:t> </a:t>
            </a:r>
            <a:r>
              <a:rPr lang="as-IN" sz="4800" b="1" dirty="0">
                <a:solidFill>
                  <a:srgbClr val="0000CC"/>
                </a:solidFill>
                <a:latin typeface="Roboto"/>
              </a:rPr>
              <a:t>প্রধান প্রাণী হাতি, শুয়োর ইত্যাদি।</a:t>
            </a:r>
            <a:endParaRPr lang="en-US" sz="4800" dirty="0">
              <a:solidFill>
                <a:srgbClr val="0000CC"/>
              </a:solidFill>
            </a:endParaRPr>
          </a:p>
        </p:txBody>
      </p:sp>
      <p:sp>
        <p:nvSpPr>
          <p:cNvPr id="30" name="Curved Up Ribbon 29"/>
          <p:cNvSpPr/>
          <p:nvPr/>
        </p:nvSpPr>
        <p:spPr>
          <a:xfrm>
            <a:off x="1058237" y="883579"/>
            <a:ext cx="9904288" cy="1212350"/>
          </a:xfrm>
          <a:prstGeom prst="ellipseRibbon2">
            <a:avLst>
              <a:gd name="adj1" fmla="val 30085"/>
              <a:gd name="adj2" fmla="val 50000"/>
              <a:gd name="adj3" fmla="val 12500"/>
            </a:avLst>
          </a:prstGeom>
          <a:solidFill>
            <a:srgbClr val="FFFF00"/>
          </a:solidFill>
          <a:ln w="28575"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4800" b="1">
                <a:solidFill>
                  <a:srgbClr val="FF0000"/>
                </a:solidFill>
                <a:latin typeface="Roboto"/>
              </a:rPr>
              <a:t>এ</a:t>
            </a:r>
            <a:r>
              <a:rPr lang="bn-IN" sz="4800" b="1">
                <a:solidFill>
                  <a:srgbClr val="FF0000"/>
                </a:solidFill>
                <a:latin typeface="Roboto"/>
              </a:rPr>
              <a:t>কনজরে-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3160" y="215757"/>
            <a:ext cx="11137186" cy="6318607"/>
          </a:xfrm>
          <a:prstGeom prst="rect">
            <a:avLst/>
          </a:prstGeom>
          <a:noFill/>
          <a:ln w="76200">
            <a:solidFill>
              <a:srgbClr val="FF0000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217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3301" y="955497"/>
            <a:ext cx="10325529" cy="830997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s-IN" sz="4800" b="1" dirty="0">
                <a:solidFill>
                  <a:srgbClr val="FF0000"/>
                </a:solidFill>
                <a:latin typeface="Roboto"/>
              </a:rPr>
              <a:t>ক্রান্তীয় চিরহরিৎ বৃক্ষের </a:t>
            </a:r>
            <a:r>
              <a:rPr lang="as-IN" sz="4800" b="1" dirty="0" smtClean="0">
                <a:solidFill>
                  <a:srgbClr val="FF0000"/>
                </a:solidFill>
                <a:latin typeface="Roboto"/>
              </a:rPr>
              <a:t>বনভূমি</a:t>
            </a:r>
            <a:endParaRPr lang="en-US" sz="4800" b="1" dirty="0">
              <a:solidFill>
                <a:srgbClr val="FF0000"/>
              </a:solidFill>
              <a:latin typeface="Roboto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83578" y="1880170"/>
            <a:ext cx="10325528" cy="2123658"/>
          </a:xfrm>
          <a:prstGeom prst="rect">
            <a:avLst/>
          </a:prstGeom>
          <a:solidFill>
            <a:srgbClr val="35FD69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s-IN" sz="4400" b="1" dirty="0">
                <a:solidFill>
                  <a:srgbClr val="0000CC"/>
                </a:solidFill>
                <a:latin typeface="Roboto"/>
              </a:rPr>
              <a:t>ক্রান্তীয় চিরহরিৎ বৃক্ষের বনভূমি  চট্টগ্রাম, </a:t>
            </a:r>
            <a:r>
              <a:rPr lang="en-US" sz="4400" b="1" dirty="0" err="1">
                <a:solidFill>
                  <a:srgbClr val="0000CC"/>
                </a:solidFill>
                <a:latin typeface="Roboto"/>
              </a:rPr>
              <a:t>খাগড়াছড়ি</a:t>
            </a:r>
            <a:r>
              <a:rPr lang="as-IN" sz="4400" b="1" dirty="0">
                <a:solidFill>
                  <a:srgbClr val="0000CC"/>
                </a:solidFill>
                <a:latin typeface="Roboto"/>
              </a:rPr>
              <a:t>,</a:t>
            </a:r>
            <a:r>
              <a:rPr lang="en-US" sz="4400" b="1" dirty="0">
                <a:solidFill>
                  <a:srgbClr val="0000CC"/>
                </a:solidFill>
                <a:latin typeface="Roboto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Roboto"/>
              </a:rPr>
              <a:t>রাঙ্গামাটি</a:t>
            </a:r>
            <a:r>
              <a:rPr lang="en-US" sz="4400" b="1" dirty="0">
                <a:solidFill>
                  <a:srgbClr val="0000CC"/>
                </a:solidFill>
                <a:latin typeface="Roboto"/>
              </a:rPr>
              <a:t>, </a:t>
            </a:r>
            <a:r>
              <a:rPr lang="en-US" sz="4400" b="1" dirty="0" err="1">
                <a:solidFill>
                  <a:srgbClr val="0000CC"/>
                </a:solidFill>
                <a:latin typeface="Roboto"/>
              </a:rPr>
              <a:t>বান্দরবান</a:t>
            </a:r>
            <a:r>
              <a:rPr lang="en-US" sz="4400" b="1" dirty="0">
                <a:solidFill>
                  <a:srgbClr val="0000CC"/>
                </a:solidFill>
                <a:latin typeface="Roboto"/>
              </a:rPr>
              <a:t> ও</a:t>
            </a:r>
            <a:r>
              <a:rPr lang="as-IN" sz="4400" b="1" dirty="0">
                <a:solidFill>
                  <a:srgbClr val="0000CC"/>
                </a:solidFill>
                <a:latin typeface="Roboto"/>
              </a:rPr>
              <a:t> সিলেট </a:t>
            </a:r>
            <a:r>
              <a:rPr lang="as-IN" sz="4400" b="1" dirty="0" smtClean="0">
                <a:solidFill>
                  <a:srgbClr val="0000CC"/>
                </a:solidFill>
                <a:latin typeface="Roboto"/>
              </a:rPr>
              <a:t>অঞ্চ</a:t>
            </a:r>
            <a:r>
              <a:rPr lang="bn-IN" sz="4400" b="1" dirty="0" smtClean="0">
                <a:solidFill>
                  <a:srgbClr val="0000CC"/>
                </a:solidFill>
                <a:latin typeface="Roboto"/>
              </a:rPr>
              <a:t>লে</a:t>
            </a:r>
            <a:r>
              <a:rPr lang="as-IN" sz="4400" b="1" dirty="0" smtClean="0">
                <a:solidFill>
                  <a:srgbClr val="0000CC"/>
                </a:solidFill>
                <a:latin typeface="Roboto"/>
              </a:rPr>
              <a:t> </a:t>
            </a:r>
            <a:r>
              <a:rPr lang="as-IN" sz="4400" b="1" dirty="0">
                <a:solidFill>
                  <a:srgbClr val="0000CC"/>
                </a:solidFill>
                <a:latin typeface="Roboto"/>
              </a:rPr>
              <a:t>অবস্থিত।</a:t>
            </a:r>
            <a:r>
              <a:rPr lang="en-US" sz="4400" b="1" dirty="0">
                <a:solidFill>
                  <a:srgbClr val="0000CC"/>
                </a:solidFill>
                <a:latin typeface="Roboto"/>
              </a:rPr>
              <a:t> </a:t>
            </a:r>
            <a:endParaRPr lang="bn-IN" sz="4400" b="1" dirty="0" smtClean="0">
              <a:solidFill>
                <a:srgbClr val="0000CC"/>
              </a:solidFill>
              <a:latin typeface="Roboto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93655" y="4099389"/>
            <a:ext cx="10315647" cy="1569660"/>
          </a:xfrm>
          <a:prstGeom prst="rect">
            <a:avLst/>
          </a:prstGeom>
          <a:solidFill>
            <a:srgbClr val="00B0F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002060"/>
                </a:solidFill>
                <a:latin typeface="Roboto"/>
              </a:rPr>
              <a:t>এ </a:t>
            </a:r>
            <a:r>
              <a:rPr lang="en-US" sz="4800" b="1" dirty="0" err="1">
                <a:solidFill>
                  <a:srgbClr val="002060"/>
                </a:solidFill>
                <a:latin typeface="Roboto"/>
              </a:rPr>
              <a:t>বনভূমির</a:t>
            </a:r>
            <a:r>
              <a:rPr lang="en-US" sz="4800" b="1" dirty="0">
                <a:solidFill>
                  <a:srgbClr val="002060"/>
                </a:solidFill>
                <a:latin typeface="Roboto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Roboto"/>
              </a:rPr>
              <a:t>পরিমান</a:t>
            </a:r>
            <a:r>
              <a:rPr lang="en-US" sz="4800" b="1" dirty="0">
                <a:solidFill>
                  <a:srgbClr val="002060"/>
                </a:solidFill>
                <a:latin typeface="Roboto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Roboto"/>
              </a:rPr>
              <a:t>প্রায়</a:t>
            </a:r>
            <a:r>
              <a:rPr lang="en-US" sz="4800" b="1" dirty="0">
                <a:solidFill>
                  <a:srgbClr val="002060"/>
                </a:solidFill>
                <a:latin typeface="Roboto"/>
              </a:rPr>
              <a:t> </a:t>
            </a:r>
            <a:endParaRPr lang="bn-IN" sz="4800" b="1" dirty="0" smtClean="0">
              <a:solidFill>
                <a:srgbClr val="002060"/>
              </a:solidFill>
              <a:latin typeface="Roboto"/>
            </a:endParaRPr>
          </a:p>
          <a:p>
            <a:pPr algn="ctr"/>
            <a:r>
              <a:rPr lang="en-US" sz="4800" b="1" dirty="0" smtClean="0">
                <a:solidFill>
                  <a:srgbClr val="002060"/>
                </a:solidFill>
                <a:latin typeface="Roboto"/>
              </a:rPr>
              <a:t>১৪০০০ </a:t>
            </a:r>
            <a:r>
              <a:rPr lang="en-US" sz="4800" b="1" dirty="0" err="1">
                <a:solidFill>
                  <a:srgbClr val="002060"/>
                </a:solidFill>
                <a:latin typeface="Roboto"/>
              </a:rPr>
              <a:t>বর্গ</a:t>
            </a:r>
            <a:r>
              <a:rPr lang="en-US" sz="4800" b="1" dirty="0">
                <a:solidFill>
                  <a:srgbClr val="002060"/>
                </a:solidFill>
                <a:latin typeface="Roboto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Roboto"/>
              </a:rPr>
              <a:t>কিমি</a:t>
            </a:r>
            <a:r>
              <a:rPr lang="en-US" sz="4800" b="1" dirty="0">
                <a:solidFill>
                  <a:srgbClr val="002060"/>
                </a:solidFill>
                <a:latin typeface="Roboto"/>
              </a:rPr>
              <a:t>।</a:t>
            </a:r>
            <a:endParaRPr lang="bn-IN" sz="4800" b="1" dirty="0">
              <a:solidFill>
                <a:srgbClr val="002060"/>
              </a:solidFill>
              <a:latin typeface="Roboto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3160" y="215757"/>
            <a:ext cx="11137186" cy="6318607"/>
          </a:xfrm>
          <a:prstGeom prst="rect">
            <a:avLst/>
          </a:prstGeom>
          <a:noFill/>
          <a:ln w="76200">
            <a:solidFill>
              <a:srgbClr val="FF0000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8932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643" y="1160979"/>
            <a:ext cx="10849510" cy="481857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19191" y="5256352"/>
            <a:ext cx="10798140" cy="769441"/>
          </a:xfrm>
          <a:prstGeom prst="rect">
            <a:avLst/>
          </a:prstGeom>
          <a:solidFill>
            <a:srgbClr val="FF6699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 smtClean="0">
                <a:solidFill>
                  <a:srgbClr val="0000CC"/>
                </a:solidFill>
              </a:rPr>
              <a:t>রেলওয়ে স্লিপার</a:t>
            </a:r>
            <a:endParaRPr lang="en-US" sz="4400" b="1" dirty="0">
              <a:solidFill>
                <a:srgbClr val="0000CC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8643" y="452063"/>
            <a:ext cx="10849510" cy="707886"/>
          </a:xfrm>
          <a:prstGeom prst="rect">
            <a:avLst/>
          </a:prstGeom>
          <a:solidFill>
            <a:srgbClr val="12EC1C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s-IN" sz="4000" b="1" dirty="0">
                <a:solidFill>
                  <a:srgbClr val="FF0000"/>
                </a:solidFill>
                <a:latin typeface="Roboto"/>
              </a:rPr>
              <a:t>এ বনভূমির </a:t>
            </a:r>
            <a:r>
              <a:rPr lang="bn-IN" sz="4000" b="1" dirty="0" smtClean="0">
                <a:solidFill>
                  <a:srgbClr val="FF0000"/>
                </a:solidFill>
                <a:latin typeface="Roboto"/>
              </a:rPr>
              <a:t>কাঠের ব্যবহার-</a:t>
            </a:r>
            <a:endParaRPr lang="en-US" sz="4000" dirty="0">
              <a:solidFill>
                <a:srgbClr val="FF0000"/>
              </a:solidFill>
            </a:endParaRPr>
          </a:p>
        </p:txBody>
      </p:sp>
      <p:pic>
        <p:nvPicPr>
          <p:cNvPr id="14" name="Picture 13" descr="বৈঠার তালে তালে কর্ণফুলী নদীতে অনুষ্ঠিত সাম্পান বাইচ - CTG BD New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643" y="1160980"/>
            <a:ext cx="10859784" cy="4181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770562" y="5369368"/>
            <a:ext cx="10757043" cy="769441"/>
          </a:xfrm>
          <a:prstGeom prst="rect">
            <a:avLst/>
          </a:prstGeom>
          <a:solidFill>
            <a:srgbClr val="00B0F0"/>
          </a:solidFill>
          <a:ln w="38100">
            <a:solidFill>
              <a:srgbClr val="A5002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 smtClean="0">
                <a:solidFill>
                  <a:srgbClr val="A50021"/>
                </a:solidFill>
              </a:rPr>
              <a:t>সাম্পান</a:t>
            </a:r>
            <a:endParaRPr lang="en-US" sz="4400" b="1" dirty="0">
              <a:solidFill>
                <a:srgbClr val="A50021"/>
              </a:solidFill>
            </a:endParaRPr>
          </a:p>
        </p:txBody>
      </p:sp>
      <p:pic>
        <p:nvPicPr>
          <p:cNvPr id="16" name="Picture 15" descr="ইরানি পানিসীমায় অনুপ্রবেশের দায়ে আটক হলো সৌদি জেলে নৌকা - Parstoda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643" y="1171253"/>
            <a:ext cx="10859784" cy="4171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719190" y="5400682"/>
            <a:ext cx="10849511" cy="769441"/>
          </a:xfrm>
          <a:prstGeom prst="rect">
            <a:avLst/>
          </a:prstGeom>
          <a:solidFill>
            <a:srgbClr val="35FD69"/>
          </a:solidFill>
          <a:ln w="38100">
            <a:solidFill>
              <a:srgbClr val="A5002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FF33CC"/>
                </a:solidFill>
              </a:rPr>
              <a:t>নৌকা</a:t>
            </a:r>
            <a:endParaRPr lang="en-US" sz="4400" b="1" dirty="0">
              <a:solidFill>
                <a:srgbClr val="FF33CC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0288" y="1253447"/>
            <a:ext cx="5496673" cy="3996646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87785" y="1202076"/>
            <a:ext cx="5229545" cy="4078841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20" name="TextBox 19"/>
          <p:cNvSpPr txBox="1"/>
          <p:nvPr/>
        </p:nvSpPr>
        <p:spPr>
          <a:xfrm>
            <a:off x="750012" y="5425315"/>
            <a:ext cx="10757043" cy="769441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 smtClean="0">
                <a:solidFill>
                  <a:srgbClr val="002060"/>
                </a:solidFill>
              </a:rPr>
              <a:t>কর্ণফুলী কাগজ কল</a:t>
            </a:r>
            <a:endParaRPr lang="en-US" sz="4400" b="1" dirty="0">
              <a:solidFill>
                <a:srgbClr val="00206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98643" y="493160"/>
            <a:ext cx="10839236" cy="707886"/>
          </a:xfrm>
          <a:prstGeom prst="rect">
            <a:avLst/>
          </a:prstGeom>
          <a:solidFill>
            <a:srgbClr val="12EC1C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s-IN" sz="4000" b="1" dirty="0">
                <a:solidFill>
                  <a:srgbClr val="FF0000"/>
                </a:solidFill>
                <a:latin typeface="Roboto"/>
              </a:rPr>
              <a:t>এ বনভূমির </a:t>
            </a:r>
            <a:r>
              <a:rPr lang="bn-IN" sz="4000" b="1" dirty="0" smtClean="0">
                <a:solidFill>
                  <a:srgbClr val="FF0000"/>
                </a:solidFill>
                <a:latin typeface="Roboto"/>
              </a:rPr>
              <a:t>বাঁশের ব্যবহার-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31515" y="215757"/>
            <a:ext cx="11445411" cy="6318607"/>
          </a:xfrm>
          <a:prstGeom prst="rect">
            <a:avLst/>
          </a:prstGeom>
          <a:noFill/>
          <a:ln w="76200">
            <a:solidFill>
              <a:srgbClr val="FF0000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8282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  <p:bldP spid="15" grpId="0" animBg="1"/>
      <p:bldP spid="17" grpId="0" animBg="1"/>
      <p:bldP spid="20" grpId="0" animBg="1"/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2-Point Star 3"/>
          <p:cNvSpPr/>
          <p:nvPr/>
        </p:nvSpPr>
        <p:spPr>
          <a:xfrm>
            <a:off x="3956607" y="1450866"/>
            <a:ext cx="4170348" cy="2187723"/>
          </a:xfrm>
          <a:prstGeom prst="star32">
            <a:avLst/>
          </a:prstGeom>
          <a:solidFill>
            <a:srgbClr val="9F5F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Horizontal Scroll 4"/>
          <p:cNvSpPr/>
          <p:nvPr/>
        </p:nvSpPr>
        <p:spPr>
          <a:xfrm>
            <a:off x="1006867" y="2966255"/>
            <a:ext cx="10263883" cy="3249610"/>
          </a:xfrm>
          <a:prstGeom prst="horizontalScroll">
            <a:avLst>
              <a:gd name="adj" fmla="val 17045"/>
            </a:avLst>
          </a:prstGeom>
          <a:solidFill>
            <a:srgbClr val="00B0F0"/>
          </a:solidFill>
          <a:ln w="28575">
            <a:solidFill>
              <a:srgbClr val="CC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rgbClr val="0000CC"/>
                </a:solidFill>
              </a:rPr>
              <a:t>মোঃ</a:t>
            </a:r>
            <a:r>
              <a:rPr lang="en-US" sz="4800" b="1" dirty="0" smtClean="0">
                <a:solidFill>
                  <a:srgbClr val="0000CC"/>
                </a:solidFill>
              </a:rPr>
              <a:t> </a:t>
            </a:r>
            <a:r>
              <a:rPr lang="en-US" sz="4800" b="1" dirty="0" err="1" smtClean="0">
                <a:solidFill>
                  <a:srgbClr val="0000CC"/>
                </a:solidFill>
              </a:rPr>
              <a:t>রেজাউল</a:t>
            </a:r>
            <a:r>
              <a:rPr lang="en-US" sz="4800" b="1" dirty="0" smtClean="0">
                <a:solidFill>
                  <a:srgbClr val="0000CC"/>
                </a:solidFill>
              </a:rPr>
              <a:t> </a:t>
            </a:r>
            <a:r>
              <a:rPr lang="en-US" sz="4800" b="1" dirty="0" err="1" smtClean="0">
                <a:solidFill>
                  <a:srgbClr val="0000CC"/>
                </a:solidFill>
              </a:rPr>
              <a:t>করিম</a:t>
            </a:r>
            <a:endParaRPr lang="en-US" sz="4800" b="1" dirty="0" smtClean="0">
              <a:solidFill>
                <a:srgbClr val="0000CC"/>
              </a:solidFill>
            </a:endParaRPr>
          </a:p>
          <a:p>
            <a:pPr algn="ctr"/>
            <a:r>
              <a:rPr lang="en-US" b="1" dirty="0" smtClean="0">
                <a:solidFill>
                  <a:srgbClr val="002060"/>
                </a:solidFill>
              </a:rPr>
              <a:t>[</a:t>
            </a:r>
            <a:r>
              <a:rPr lang="en-US" b="1" dirty="0" err="1" smtClean="0">
                <a:solidFill>
                  <a:srgbClr val="002060"/>
                </a:solidFill>
              </a:rPr>
              <a:t>বিএসএস</a:t>
            </a:r>
            <a:r>
              <a:rPr lang="en-US" b="1" dirty="0" smtClean="0">
                <a:solidFill>
                  <a:srgbClr val="002060"/>
                </a:solidFill>
              </a:rPr>
              <a:t>(</a:t>
            </a:r>
            <a:r>
              <a:rPr lang="en-US" b="1" dirty="0" err="1" smtClean="0">
                <a:solidFill>
                  <a:srgbClr val="002060"/>
                </a:solidFill>
              </a:rPr>
              <a:t>অনার্স</a:t>
            </a:r>
            <a:r>
              <a:rPr lang="en-US" b="1" dirty="0" smtClean="0">
                <a:solidFill>
                  <a:srgbClr val="002060"/>
                </a:solidFill>
              </a:rPr>
              <a:t>),</a:t>
            </a:r>
            <a:r>
              <a:rPr lang="en-US" b="1" dirty="0" err="1" smtClean="0">
                <a:solidFill>
                  <a:srgbClr val="002060"/>
                </a:solidFill>
              </a:rPr>
              <a:t>এমএসএস</a:t>
            </a:r>
            <a:r>
              <a:rPr lang="en-US" b="1" dirty="0" smtClean="0">
                <a:solidFill>
                  <a:srgbClr val="002060"/>
                </a:solidFill>
              </a:rPr>
              <a:t>(</a:t>
            </a:r>
            <a:r>
              <a:rPr lang="en-US" b="1" dirty="0" err="1" smtClean="0">
                <a:solidFill>
                  <a:srgbClr val="002060"/>
                </a:solidFill>
              </a:rPr>
              <a:t>অর্থনীতি</a:t>
            </a:r>
            <a:r>
              <a:rPr lang="en-US" b="1" dirty="0" smtClean="0">
                <a:solidFill>
                  <a:srgbClr val="002060"/>
                </a:solidFill>
              </a:rPr>
              <a:t>),</a:t>
            </a:r>
            <a:r>
              <a:rPr lang="en-US" b="1" dirty="0" err="1" smtClean="0">
                <a:solidFill>
                  <a:srgbClr val="002060"/>
                </a:solidFill>
              </a:rPr>
              <a:t>বিএড</a:t>
            </a:r>
            <a:r>
              <a:rPr lang="en-US" b="1" dirty="0" smtClean="0">
                <a:solidFill>
                  <a:srgbClr val="002060"/>
                </a:solidFill>
              </a:rPr>
              <a:t> &amp; </a:t>
            </a:r>
            <a:r>
              <a:rPr lang="en-US" b="1" dirty="0" err="1" smtClean="0">
                <a:solidFill>
                  <a:srgbClr val="002060"/>
                </a:solidFill>
              </a:rPr>
              <a:t>এমএড</a:t>
            </a:r>
            <a:r>
              <a:rPr lang="en-US" b="1" dirty="0" smtClean="0">
                <a:solidFill>
                  <a:srgbClr val="002060"/>
                </a:solidFill>
              </a:rPr>
              <a:t>]</a:t>
            </a:r>
          </a:p>
          <a:p>
            <a:pPr algn="ctr"/>
            <a:r>
              <a:rPr lang="en-US" b="1" dirty="0" err="1" smtClean="0">
                <a:solidFill>
                  <a:srgbClr val="A50021"/>
                </a:solidFill>
              </a:rPr>
              <a:t>সহকারী</a:t>
            </a:r>
            <a:r>
              <a:rPr lang="en-US" b="1" dirty="0" smtClean="0">
                <a:solidFill>
                  <a:srgbClr val="A50021"/>
                </a:solidFill>
              </a:rPr>
              <a:t> </a:t>
            </a:r>
            <a:r>
              <a:rPr lang="en-US" b="1" dirty="0" err="1" smtClean="0">
                <a:solidFill>
                  <a:srgbClr val="A50021"/>
                </a:solidFill>
              </a:rPr>
              <a:t>শিক্ষক</a:t>
            </a:r>
            <a:r>
              <a:rPr lang="en-US" b="1" dirty="0" smtClean="0">
                <a:solidFill>
                  <a:srgbClr val="A50021"/>
                </a:solidFill>
              </a:rPr>
              <a:t> (</a:t>
            </a:r>
            <a:r>
              <a:rPr lang="en-US" b="1" dirty="0" err="1" smtClean="0">
                <a:solidFill>
                  <a:srgbClr val="A50021"/>
                </a:solidFill>
              </a:rPr>
              <a:t>সামাজিক</a:t>
            </a:r>
            <a:r>
              <a:rPr lang="en-US" b="1" dirty="0" smtClean="0">
                <a:solidFill>
                  <a:srgbClr val="A50021"/>
                </a:solidFill>
              </a:rPr>
              <a:t> </a:t>
            </a:r>
            <a:r>
              <a:rPr lang="en-US" b="1" dirty="0" err="1" smtClean="0">
                <a:solidFill>
                  <a:srgbClr val="A50021"/>
                </a:solidFill>
              </a:rPr>
              <a:t>বিজ্ঞান</a:t>
            </a:r>
            <a:r>
              <a:rPr lang="en-US" b="1" dirty="0" smtClean="0">
                <a:solidFill>
                  <a:srgbClr val="A50021"/>
                </a:solidFill>
              </a:rPr>
              <a:t>)</a:t>
            </a:r>
          </a:p>
          <a:p>
            <a:pPr algn="ctr"/>
            <a:r>
              <a:rPr lang="en-US" sz="2800" b="1" dirty="0" err="1" smtClean="0">
                <a:solidFill>
                  <a:srgbClr val="009900"/>
                </a:solidFill>
              </a:rPr>
              <a:t>গাজীপুর</a:t>
            </a:r>
            <a:r>
              <a:rPr lang="en-US" sz="2800" b="1" dirty="0" smtClean="0">
                <a:solidFill>
                  <a:srgbClr val="009900"/>
                </a:solidFill>
              </a:rPr>
              <a:t> </a:t>
            </a:r>
            <a:r>
              <a:rPr lang="en-US" sz="2800" b="1" dirty="0" err="1" smtClean="0">
                <a:solidFill>
                  <a:srgbClr val="009900"/>
                </a:solidFill>
              </a:rPr>
              <a:t>ক্যান্টনমেন্ট</a:t>
            </a:r>
            <a:r>
              <a:rPr lang="en-US" sz="2800" b="1" dirty="0" smtClean="0">
                <a:solidFill>
                  <a:srgbClr val="009900"/>
                </a:solidFill>
              </a:rPr>
              <a:t> </a:t>
            </a:r>
            <a:r>
              <a:rPr lang="en-US" sz="2800" b="1" dirty="0" err="1" smtClean="0">
                <a:solidFill>
                  <a:srgbClr val="009900"/>
                </a:solidFill>
              </a:rPr>
              <a:t>বোর্ড</a:t>
            </a:r>
            <a:r>
              <a:rPr lang="en-US" sz="2800" b="1" dirty="0" smtClean="0">
                <a:solidFill>
                  <a:srgbClr val="009900"/>
                </a:solidFill>
              </a:rPr>
              <a:t> </a:t>
            </a:r>
            <a:r>
              <a:rPr lang="en-US" sz="2800" b="1" dirty="0" err="1" smtClean="0">
                <a:solidFill>
                  <a:srgbClr val="009900"/>
                </a:solidFill>
              </a:rPr>
              <a:t>উচ্চ</a:t>
            </a:r>
            <a:r>
              <a:rPr lang="en-US" sz="2800" b="1" dirty="0" smtClean="0">
                <a:solidFill>
                  <a:srgbClr val="009900"/>
                </a:solidFill>
              </a:rPr>
              <a:t> </a:t>
            </a:r>
            <a:r>
              <a:rPr lang="en-US" sz="2800" b="1" dirty="0" err="1" smtClean="0">
                <a:solidFill>
                  <a:srgbClr val="009900"/>
                </a:solidFill>
              </a:rPr>
              <a:t>বিদ্যালয়</a:t>
            </a:r>
            <a:endParaRPr lang="en-US" b="1" dirty="0" smtClean="0">
              <a:solidFill>
                <a:srgbClr val="009900"/>
              </a:solidFill>
            </a:endParaRPr>
          </a:p>
          <a:p>
            <a:pPr algn="ctr"/>
            <a:r>
              <a:rPr lang="en-US" b="1" dirty="0" err="1" smtClean="0">
                <a:solidFill>
                  <a:srgbClr val="CC00CC"/>
                </a:solidFill>
              </a:rPr>
              <a:t>বিওএফ</a:t>
            </a:r>
            <a:r>
              <a:rPr lang="en-US" b="1" dirty="0" smtClean="0">
                <a:solidFill>
                  <a:srgbClr val="CC00CC"/>
                </a:solidFill>
              </a:rPr>
              <a:t>, </a:t>
            </a:r>
            <a:r>
              <a:rPr lang="en-US" b="1" dirty="0" err="1" smtClean="0">
                <a:solidFill>
                  <a:srgbClr val="CC00CC"/>
                </a:solidFill>
              </a:rPr>
              <a:t>গাজীপুর</a:t>
            </a:r>
            <a:r>
              <a:rPr lang="en-US" b="1" dirty="0" smtClean="0">
                <a:solidFill>
                  <a:srgbClr val="CC00CC"/>
                </a:solidFill>
              </a:rPr>
              <a:t>।</a:t>
            </a:r>
            <a:endParaRPr lang="en-US" b="1" dirty="0">
              <a:solidFill>
                <a:srgbClr val="CC00CC"/>
              </a:solidFill>
            </a:endParaRPr>
          </a:p>
        </p:txBody>
      </p:sp>
      <p:sp>
        <p:nvSpPr>
          <p:cNvPr id="6" name="Curved Up Ribbon 5"/>
          <p:cNvSpPr/>
          <p:nvPr/>
        </p:nvSpPr>
        <p:spPr>
          <a:xfrm>
            <a:off x="965771" y="719191"/>
            <a:ext cx="10150867" cy="1273323"/>
          </a:xfrm>
          <a:prstGeom prst="ellipseRibbon2">
            <a:avLst>
              <a:gd name="adj1" fmla="val 35739"/>
              <a:gd name="adj2" fmla="val 50000"/>
              <a:gd name="adj3" fmla="val 12500"/>
            </a:avLst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rgbClr val="FF0000"/>
                </a:solidFill>
              </a:rPr>
              <a:t>শিক্ষক</a:t>
            </a:r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</a:rPr>
              <a:t>পরিচিতি</a:t>
            </a:r>
            <a:endParaRPr lang="en-US" sz="4800" b="1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3568" y="1584140"/>
            <a:ext cx="1828800" cy="1880076"/>
          </a:xfrm>
          <a:prstGeom prst="ellipse">
            <a:avLst/>
          </a:prstGeom>
          <a:ln w="63500" cap="rnd">
            <a:solidFill>
              <a:srgbClr val="12EC1C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493160" y="215757"/>
            <a:ext cx="11137186" cy="6318607"/>
          </a:xfrm>
          <a:prstGeom prst="rect">
            <a:avLst/>
          </a:prstGeom>
          <a:noFill/>
          <a:ln w="76200">
            <a:solidFill>
              <a:srgbClr val="FF0000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384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urved Up Ribbon 22"/>
          <p:cNvSpPr/>
          <p:nvPr/>
        </p:nvSpPr>
        <p:spPr>
          <a:xfrm>
            <a:off x="1253447" y="523982"/>
            <a:ext cx="9575516" cy="893852"/>
          </a:xfrm>
          <a:prstGeom prst="ellipseRibbon2">
            <a:avLst/>
          </a:prstGeom>
          <a:solidFill>
            <a:srgbClr val="FF33CC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4800" b="1">
                <a:solidFill>
                  <a:srgbClr val="0000CC"/>
                </a:solidFill>
                <a:latin typeface="Roboto"/>
              </a:rPr>
              <a:t>এ</a:t>
            </a:r>
            <a:r>
              <a:rPr lang="bn-IN" sz="4800" b="1">
                <a:solidFill>
                  <a:srgbClr val="0000CC"/>
                </a:solidFill>
                <a:latin typeface="Roboto"/>
              </a:rPr>
              <a:t>কনজরে-</a:t>
            </a:r>
            <a:endParaRPr lang="en-US" sz="4800" dirty="0">
              <a:solidFill>
                <a:srgbClr val="0000CC"/>
              </a:solidFill>
            </a:endParaRPr>
          </a:p>
        </p:txBody>
      </p:sp>
      <p:sp>
        <p:nvSpPr>
          <p:cNvPr id="2" name="Vertical Scroll 1"/>
          <p:cNvSpPr/>
          <p:nvPr/>
        </p:nvSpPr>
        <p:spPr>
          <a:xfrm>
            <a:off x="750013" y="1397285"/>
            <a:ext cx="10561834" cy="1592493"/>
          </a:xfrm>
          <a:prstGeom prst="verticalScroll">
            <a:avLst>
              <a:gd name="adj" fmla="val 25000"/>
            </a:avLst>
          </a:prstGeom>
          <a:solidFill>
            <a:srgbClr val="12EC1C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3600" b="1" dirty="0" smtClean="0">
                <a:solidFill>
                  <a:srgbClr val="C00000"/>
                </a:solidFill>
                <a:latin typeface="Roboto"/>
              </a:rPr>
              <a:t>গর্জন ও জারুল গাছ রেলের স্লিপার </a:t>
            </a:r>
            <a:endParaRPr lang="bn-IN" sz="3600" b="1" dirty="0" smtClean="0">
              <a:solidFill>
                <a:srgbClr val="C00000"/>
              </a:solidFill>
              <a:latin typeface="Roboto"/>
            </a:endParaRPr>
          </a:p>
          <a:p>
            <a:pPr algn="ctr"/>
            <a:r>
              <a:rPr lang="as-IN" sz="3600" b="1" dirty="0" smtClean="0">
                <a:solidFill>
                  <a:srgbClr val="C00000"/>
                </a:solidFill>
                <a:latin typeface="Roboto"/>
              </a:rPr>
              <a:t>তৈরিতে ব্যবহৃত হয়।</a:t>
            </a:r>
            <a:endParaRPr lang="en-US" sz="3600" dirty="0"/>
          </a:p>
        </p:txBody>
      </p:sp>
      <p:sp>
        <p:nvSpPr>
          <p:cNvPr id="25" name="Vertical Scroll 24"/>
          <p:cNvSpPr/>
          <p:nvPr/>
        </p:nvSpPr>
        <p:spPr>
          <a:xfrm>
            <a:off x="770561" y="2980468"/>
            <a:ext cx="10561834" cy="1601805"/>
          </a:xfrm>
          <a:prstGeom prst="verticalScroll">
            <a:avLst>
              <a:gd name="adj" fmla="val 25000"/>
            </a:avLst>
          </a:prstGeom>
          <a:solidFill>
            <a:schemeClr val="accent5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3600" b="1" dirty="0">
                <a:solidFill>
                  <a:srgbClr val="002060"/>
                </a:solidFill>
                <a:latin typeface="Roboto"/>
              </a:rPr>
              <a:t>গামারি ও চাপালিশ গাছ সাম্পান ও নৌকা তৈরিতে ব্যবহৃত হয়।</a:t>
            </a:r>
          </a:p>
        </p:txBody>
      </p:sp>
      <p:sp>
        <p:nvSpPr>
          <p:cNvPr id="26" name="Vertical Scroll 25"/>
          <p:cNvSpPr/>
          <p:nvPr/>
        </p:nvSpPr>
        <p:spPr>
          <a:xfrm>
            <a:off x="729465" y="4596394"/>
            <a:ext cx="10561834" cy="1629745"/>
          </a:xfrm>
          <a:prstGeom prst="verticalScroll">
            <a:avLst>
              <a:gd name="adj" fmla="val 25000"/>
            </a:avLst>
          </a:prstGeom>
          <a:solidFill>
            <a:srgbClr val="00B0F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3600" b="1" dirty="0">
                <a:solidFill>
                  <a:srgbClr val="C00000"/>
                </a:solidFill>
                <a:latin typeface="Roboto"/>
              </a:rPr>
              <a:t>চন্দ্রঘোনা কাগজ কলে </a:t>
            </a:r>
            <a:r>
              <a:rPr lang="en-US" sz="3600" b="1" dirty="0">
                <a:solidFill>
                  <a:srgbClr val="C00000"/>
                </a:solidFill>
                <a:latin typeface="Roboto"/>
              </a:rPr>
              <a:t>এ</a:t>
            </a:r>
            <a:r>
              <a:rPr lang="as-IN" sz="3600" b="1" dirty="0">
                <a:solidFill>
                  <a:srgbClr val="C00000"/>
                </a:solidFill>
                <a:latin typeface="Roboto"/>
              </a:rPr>
              <a:t> অঞ্চলের </a:t>
            </a:r>
            <a:endParaRPr lang="bn-IN" sz="3600" b="1" dirty="0" smtClean="0">
              <a:solidFill>
                <a:srgbClr val="C00000"/>
              </a:solidFill>
              <a:latin typeface="Roboto"/>
            </a:endParaRPr>
          </a:p>
          <a:p>
            <a:pPr algn="ctr"/>
            <a:r>
              <a:rPr lang="as-IN" sz="3600" b="1" dirty="0" smtClean="0">
                <a:solidFill>
                  <a:srgbClr val="C00000"/>
                </a:solidFill>
                <a:latin typeface="Roboto"/>
              </a:rPr>
              <a:t>বাঁশ </a:t>
            </a:r>
            <a:r>
              <a:rPr lang="as-IN" sz="3600" b="1" dirty="0">
                <a:solidFill>
                  <a:srgbClr val="C00000"/>
                </a:solidFill>
                <a:latin typeface="Roboto"/>
              </a:rPr>
              <a:t>ব্যবহৃত হয়।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3160" y="215757"/>
            <a:ext cx="11137186" cy="6318607"/>
          </a:xfrm>
          <a:prstGeom prst="rect">
            <a:avLst/>
          </a:prstGeom>
          <a:noFill/>
          <a:ln w="76200">
            <a:solidFill>
              <a:srgbClr val="FF0000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91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" grpId="0" animBg="1"/>
      <p:bldP spid="25" grpId="0" animBg="1"/>
      <p:bldP spid="2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rved Up Ribbon 2"/>
          <p:cNvSpPr/>
          <p:nvPr/>
        </p:nvSpPr>
        <p:spPr>
          <a:xfrm>
            <a:off x="1438382" y="842481"/>
            <a:ext cx="9339209" cy="1130158"/>
          </a:xfrm>
          <a:prstGeom prst="ellipseRibbon2">
            <a:avLst/>
          </a:prstGeom>
          <a:solidFill>
            <a:srgbClr val="35FD69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 smtClean="0">
                <a:solidFill>
                  <a:srgbClr val="FF0000"/>
                </a:solidFill>
              </a:rPr>
              <a:t>দলীয় </a:t>
            </a:r>
            <a:r>
              <a:rPr lang="bn-IN" sz="5400" b="1" dirty="0">
                <a:solidFill>
                  <a:srgbClr val="FF0000"/>
                </a:solidFill>
              </a:rPr>
              <a:t>কাজ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4" name="Double Wave 3"/>
          <p:cNvSpPr/>
          <p:nvPr/>
        </p:nvSpPr>
        <p:spPr>
          <a:xfrm>
            <a:off x="955496" y="1962363"/>
            <a:ext cx="10202239" cy="1325367"/>
          </a:xfrm>
          <a:prstGeom prst="doubleWave">
            <a:avLst/>
          </a:prstGeom>
          <a:solidFill>
            <a:schemeClr val="accent5">
              <a:lumMod val="50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00CC"/>
                </a:solidFill>
                <a:latin typeface="Roboto"/>
              </a:rPr>
              <a:t>১। </a:t>
            </a:r>
            <a:r>
              <a:rPr lang="as-IN" sz="3600" b="1" dirty="0" smtClean="0">
                <a:solidFill>
                  <a:srgbClr val="0000CC"/>
                </a:solidFill>
                <a:latin typeface="Roboto"/>
              </a:rPr>
              <a:t>ক্রান্তীয় </a:t>
            </a:r>
            <a:r>
              <a:rPr lang="as-IN" sz="3600" b="1" dirty="0">
                <a:solidFill>
                  <a:srgbClr val="0000CC"/>
                </a:solidFill>
                <a:latin typeface="Roboto"/>
              </a:rPr>
              <a:t>চিরহরিৎ </a:t>
            </a:r>
            <a:r>
              <a:rPr lang="as-IN" sz="3600" b="1" dirty="0" smtClean="0">
                <a:solidFill>
                  <a:srgbClr val="0000CC"/>
                </a:solidFill>
                <a:latin typeface="Roboto"/>
              </a:rPr>
              <a:t> বনভূমি</a:t>
            </a:r>
            <a:r>
              <a:rPr lang="bn-IN" sz="3600" b="1" dirty="0" smtClean="0">
                <a:solidFill>
                  <a:srgbClr val="0000CC"/>
                </a:solidFill>
                <a:latin typeface="Roboto"/>
              </a:rPr>
              <a:t>র</a:t>
            </a:r>
            <a:r>
              <a:rPr lang="as-IN" sz="3600" b="1" dirty="0" smtClean="0">
                <a:solidFill>
                  <a:srgbClr val="0000CC"/>
                </a:solidFill>
                <a:latin typeface="Roboto"/>
              </a:rPr>
              <a:t> </a:t>
            </a:r>
            <a:r>
              <a:rPr lang="as-IN" sz="3600" b="1" dirty="0">
                <a:solidFill>
                  <a:srgbClr val="0000CC"/>
                </a:solidFill>
                <a:latin typeface="Roboto"/>
              </a:rPr>
              <a:t>প্রধান </a:t>
            </a:r>
            <a:r>
              <a:rPr lang="as-IN" sz="3600" b="1" dirty="0" smtClean="0">
                <a:solidFill>
                  <a:srgbClr val="0000CC"/>
                </a:solidFill>
                <a:latin typeface="Roboto"/>
              </a:rPr>
              <a:t>বৃক্ষ</a:t>
            </a:r>
            <a:r>
              <a:rPr lang="bn-IN" sz="3600" b="1" dirty="0" smtClean="0">
                <a:solidFill>
                  <a:srgbClr val="0000CC"/>
                </a:solidFill>
                <a:latin typeface="Roboto"/>
              </a:rPr>
              <a:t>গুলোর নাম লিখ।</a:t>
            </a:r>
            <a:endParaRPr lang="bn-IN" sz="3600" b="1" dirty="0">
              <a:solidFill>
                <a:srgbClr val="0000CC"/>
              </a:solidFill>
              <a:latin typeface="Roboto"/>
            </a:endParaRPr>
          </a:p>
        </p:txBody>
      </p:sp>
      <p:sp>
        <p:nvSpPr>
          <p:cNvPr id="5" name="Double Wave 4"/>
          <p:cNvSpPr/>
          <p:nvPr/>
        </p:nvSpPr>
        <p:spPr>
          <a:xfrm>
            <a:off x="965772" y="3195263"/>
            <a:ext cx="10191964" cy="1416121"/>
          </a:xfrm>
          <a:prstGeom prst="doubleWave">
            <a:avLst/>
          </a:prstGeom>
          <a:solidFill>
            <a:srgbClr val="12EC1C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  <a:latin typeface="Roboto"/>
              </a:rPr>
              <a:t>২। </a:t>
            </a:r>
            <a:r>
              <a:rPr lang="as-IN" sz="3600" b="1" dirty="0" smtClean="0">
                <a:solidFill>
                  <a:srgbClr val="002060"/>
                </a:solidFill>
                <a:latin typeface="Roboto"/>
              </a:rPr>
              <a:t>ক্রান্তীয় </a:t>
            </a:r>
            <a:r>
              <a:rPr lang="as-IN" sz="3600" b="1" dirty="0">
                <a:solidFill>
                  <a:srgbClr val="002060"/>
                </a:solidFill>
                <a:latin typeface="Roboto"/>
              </a:rPr>
              <a:t>চিরহরিৎ </a:t>
            </a:r>
            <a:r>
              <a:rPr lang="as-IN" sz="3600" b="1" dirty="0" smtClean="0">
                <a:solidFill>
                  <a:srgbClr val="002060"/>
                </a:solidFill>
                <a:latin typeface="Roboto"/>
              </a:rPr>
              <a:t>বনভূমি</a:t>
            </a:r>
            <a:r>
              <a:rPr lang="bn-IN" sz="3600" b="1" dirty="0" smtClean="0">
                <a:solidFill>
                  <a:srgbClr val="002060"/>
                </a:solidFill>
                <a:latin typeface="Roboto"/>
              </a:rPr>
              <a:t>র</a:t>
            </a:r>
            <a:r>
              <a:rPr lang="as-IN" sz="3600" b="1" dirty="0" smtClean="0">
                <a:solidFill>
                  <a:srgbClr val="002060"/>
                </a:solidFill>
                <a:latin typeface="Roboto"/>
              </a:rPr>
              <a:t>  বৃক্ষ</a:t>
            </a:r>
            <a:r>
              <a:rPr lang="bn-IN" sz="3600" b="1" dirty="0" smtClean="0">
                <a:solidFill>
                  <a:srgbClr val="002060"/>
                </a:solidFill>
                <a:latin typeface="Roboto"/>
              </a:rPr>
              <a:t>গুলো কী কী কাজে ব্যবহৃত হয় তা  লিখ।</a:t>
            </a:r>
            <a:endParaRPr lang="bn-IN" sz="3600" b="1" dirty="0">
              <a:solidFill>
                <a:srgbClr val="002060"/>
              </a:solidFill>
              <a:latin typeface="Roboto"/>
            </a:endParaRPr>
          </a:p>
        </p:txBody>
      </p:sp>
      <p:sp>
        <p:nvSpPr>
          <p:cNvPr id="6" name="Double Wave 5"/>
          <p:cNvSpPr/>
          <p:nvPr/>
        </p:nvSpPr>
        <p:spPr>
          <a:xfrm>
            <a:off x="996594" y="4500080"/>
            <a:ext cx="10171416" cy="1607905"/>
          </a:xfrm>
          <a:prstGeom prst="doubleWave">
            <a:avLst/>
          </a:prstGeom>
          <a:solidFill>
            <a:srgbClr val="FF6699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  <a:latin typeface="Roboto"/>
              </a:rPr>
              <a:t>৩। </a:t>
            </a:r>
            <a:r>
              <a:rPr lang="as-IN" sz="3600" b="1" dirty="0" smtClean="0">
                <a:solidFill>
                  <a:srgbClr val="FFFF00"/>
                </a:solidFill>
                <a:latin typeface="Roboto"/>
              </a:rPr>
              <a:t>ক্রান্তীয় </a:t>
            </a:r>
            <a:r>
              <a:rPr lang="as-IN" sz="3600" b="1" dirty="0">
                <a:solidFill>
                  <a:srgbClr val="FFFF00"/>
                </a:solidFill>
                <a:latin typeface="Roboto"/>
              </a:rPr>
              <a:t>চিরহরিৎ </a:t>
            </a:r>
            <a:r>
              <a:rPr lang="as-IN" sz="3600" b="1" dirty="0" smtClean="0">
                <a:solidFill>
                  <a:srgbClr val="FFFF00"/>
                </a:solidFill>
                <a:latin typeface="Roboto"/>
              </a:rPr>
              <a:t>বনভূমি  </a:t>
            </a:r>
            <a:r>
              <a:rPr lang="bn-IN" sz="3600" b="1" dirty="0" smtClean="0">
                <a:solidFill>
                  <a:srgbClr val="FFFF00"/>
                </a:solidFill>
                <a:latin typeface="Roboto"/>
              </a:rPr>
              <a:t>কোন কোন জেলায় অবস্থিত তা  লিখ।</a:t>
            </a:r>
            <a:endParaRPr lang="bn-IN" sz="3600" b="1" dirty="0">
              <a:solidFill>
                <a:srgbClr val="FFFF00"/>
              </a:solidFill>
              <a:latin typeface="Roboto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3160" y="215757"/>
            <a:ext cx="11137186" cy="6318607"/>
          </a:xfrm>
          <a:prstGeom prst="rect">
            <a:avLst/>
          </a:prstGeom>
          <a:noFill/>
          <a:ln w="76200">
            <a:solidFill>
              <a:srgbClr val="FF0000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289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55496" y="2054830"/>
            <a:ext cx="10263883" cy="1077218"/>
          </a:xfrm>
          <a:prstGeom prst="rect">
            <a:avLst/>
          </a:prstGeom>
          <a:solidFill>
            <a:srgbClr val="35FD69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s-IN" sz="3200" b="1" dirty="0">
                <a:solidFill>
                  <a:srgbClr val="002060"/>
                </a:solidFill>
                <a:latin typeface="Roboto"/>
              </a:rPr>
              <a:t>যে সকল গাছের পাতা বছরে একবার সর্ম্পূন ঝরে যায় তাদের পাতা ঝরা উদ্ভিদ বলে।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976045" y="3174713"/>
            <a:ext cx="10233060" cy="1692771"/>
          </a:xfrm>
          <a:prstGeom prst="rect">
            <a:avLst/>
          </a:prstGeom>
          <a:solidFill>
            <a:srgbClr val="00B0F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s-IN" sz="3200" b="1" dirty="0">
                <a:solidFill>
                  <a:srgbClr val="A50021"/>
                </a:solidFill>
                <a:latin typeface="Roboto"/>
              </a:rPr>
              <a:t>এই বনভূমির </a:t>
            </a:r>
            <a:r>
              <a:rPr lang="as-IN" sz="3200" b="1" dirty="0" smtClean="0">
                <a:solidFill>
                  <a:srgbClr val="A50021"/>
                </a:solidFill>
                <a:latin typeface="Roboto"/>
              </a:rPr>
              <a:t>অবস্থান</a:t>
            </a:r>
            <a:r>
              <a:rPr lang="bn-IN" sz="3200" b="1" dirty="0" smtClean="0">
                <a:solidFill>
                  <a:srgbClr val="A50021"/>
                </a:solidFill>
                <a:latin typeface="Roboto"/>
              </a:rPr>
              <a:t>ঃ</a:t>
            </a:r>
            <a:r>
              <a:rPr lang="as-IN" sz="3200" b="1" dirty="0" smtClean="0">
                <a:solidFill>
                  <a:srgbClr val="A50021"/>
                </a:solidFill>
                <a:latin typeface="Roboto"/>
              </a:rPr>
              <a:t> </a:t>
            </a:r>
            <a:r>
              <a:rPr lang="as-IN" sz="3200" b="1" dirty="0">
                <a:solidFill>
                  <a:srgbClr val="002060"/>
                </a:solidFill>
                <a:latin typeface="Roboto"/>
              </a:rPr>
              <a:t>ময়মনসিংহ, টাঙ্গাইল, মধুপুর বনভূমি, </a:t>
            </a:r>
            <a:r>
              <a:rPr lang="as-IN" sz="3200" b="1" dirty="0">
                <a:solidFill>
                  <a:schemeClr val="accent6">
                    <a:lumMod val="50000"/>
                  </a:schemeClr>
                </a:solidFill>
                <a:latin typeface="Roboto"/>
              </a:rPr>
              <a:t>গাজীপুর জেলার ভাওয়ালের </a:t>
            </a:r>
            <a:r>
              <a:rPr lang="as-IN" sz="3200" b="1" dirty="0" smtClean="0">
                <a:solidFill>
                  <a:schemeClr val="accent6">
                    <a:lumMod val="50000"/>
                  </a:schemeClr>
                </a:solidFill>
                <a:latin typeface="Roboto"/>
              </a:rPr>
              <a:t>উদ্যান</a:t>
            </a:r>
            <a:r>
              <a:rPr lang="bn-IN" sz="3200" b="1" dirty="0" smtClean="0">
                <a:solidFill>
                  <a:schemeClr val="accent6">
                    <a:lumMod val="50000"/>
                  </a:schemeClr>
                </a:solidFill>
                <a:latin typeface="Roboto"/>
              </a:rPr>
              <a:t> </a:t>
            </a:r>
            <a:r>
              <a:rPr lang="bn-IN" sz="3200" b="1" dirty="0" smtClean="0">
                <a:solidFill>
                  <a:srgbClr val="002060"/>
                </a:solidFill>
                <a:latin typeface="Roboto"/>
              </a:rPr>
              <a:t>এবং </a:t>
            </a:r>
            <a:r>
              <a:rPr lang="as-IN" sz="3200" b="1" dirty="0" smtClean="0">
                <a:solidFill>
                  <a:srgbClr val="0000CC"/>
                </a:solidFill>
                <a:latin typeface="Roboto"/>
              </a:rPr>
              <a:t>রংপুর </a:t>
            </a:r>
            <a:r>
              <a:rPr lang="as-IN" sz="3200" b="1" dirty="0">
                <a:solidFill>
                  <a:srgbClr val="0000CC"/>
                </a:solidFill>
                <a:latin typeface="Roboto"/>
              </a:rPr>
              <a:t>ও দিনাজপুরের বরেন্দ্র বনভূমি </a:t>
            </a:r>
            <a:r>
              <a:rPr lang="as-IN" sz="3200" b="1" dirty="0">
                <a:solidFill>
                  <a:srgbClr val="002060"/>
                </a:solidFill>
                <a:latin typeface="Roboto"/>
              </a:rPr>
              <a:t>অঞ্চলে</a:t>
            </a:r>
            <a:r>
              <a:rPr lang="as-IN" sz="3200" b="1" dirty="0" smtClean="0">
                <a:solidFill>
                  <a:srgbClr val="002060"/>
                </a:solidFill>
                <a:latin typeface="Roboto"/>
              </a:rPr>
              <a:t>।</a:t>
            </a:r>
            <a:r>
              <a:rPr lang="as-IN" sz="3600" b="1" dirty="0" smtClean="0">
                <a:solidFill>
                  <a:srgbClr val="002060"/>
                </a:solidFill>
                <a:latin typeface="Roboto"/>
              </a:rPr>
              <a:t> </a:t>
            </a:r>
            <a:endParaRPr lang="en-US" sz="3600" dirty="0">
              <a:solidFill>
                <a:srgbClr val="0000CC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65770" y="4921320"/>
            <a:ext cx="10226667" cy="1077218"/>
          </a:xfrm>
          <a:prstGeom prst="rect">
            <a:avLst/>
          </a:prstGeom>
          <a:solidFill>
            <a:srgbClr val="92D05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s-IN" sz="3200" b="1" dirty="0">
                <a:solidFill>
                  <a:srgbClr val="0000CC"/>
                </a:solidFill>
                <a:latin typeface="Roboto"/>
              </a:rPr>
              <a:t>ময়মনসিংহ, টাঙ্গাইল</a:t>
            </a:r>
            <a:r>
              <a:rPr lang="bn-IN" sz="3200" b="1" dirty="0">
                <a:solidFill>
                  <a:srgbClr val="0000CC"/>
                </a:solidFill>
                <a:latin typeface="Roboto"/>
              </a:rPr>
              <a:t> ও গাজীপুরে এ বনভূমি</a:t>
            </a:r>
            <a:r>
              <a:rPr lang="as-IN" sz="3200" b="1" dirty="0">
                <a:solidFill>
                  <a:srgbClr val="0000CC"/>
                </a:solidFill>
                <a:latin typeface="Roboto"/>
              </a:rPr>
              <a:t> মধুপুর</a:t>
            </a:r>
            <a:r>
              <a:rPr lang="bn-IN" sz="3200" b="1" dirty="0">
                <a:solidFill>
                  <a:srgbClr val="0000CC"/>
                </a:solidFill>
                <a:latin typeface="Roboto"/>
              </a:rPr>
              <a:t> ও ভাওয়াল</a:t>
            </a:r>
            <a:r>
              <a:rPr lang="as-IN" sz="3200" b="1" dirty="0">
                <a:solidFill>
                  <a:srgbClr val="0000CC"/>
                </a:solidFill>
                <a:latin typeface="Roboto"/>
              </a:rPr>
              <a:t> বনভূমি</a:t>
            </a:r>
            <a:r>
              <a:rPr lang="bn-IN" sz="3200" b="1" dirty="0">
                <a:solidFill>
                  <a:srgbClr val="0000CC"/>
                </a:solidFill>
                <a:latin typeface="Roboto"/>
              </a:rPr>
              <a:t> নামে পরিচিত</a:t>
            </a:r>
            <a:r>
              <a:rPr lang="bn-IN" sz="3200" b="1" dirty="0" smtClean="0">
                <a:solidFill>
                  <a:srgbClr val="0000CC"/>
                </a:solidFill>
                <a:latin typeface="Roboto"/>
              </a:rPr>
              <a:t>।</a:t>
            </a:r>
            <a:endParaRPr lang="en-US" sz="3200" b="1" dirty="0">
              <a:solidFill>
                <a:srgbClr val="0000CC"/>
              </a:solidFill>
            </a:endParaRPr>
          </a:p>
        </p:txBody>
      </p:sp>
      <p:sp>
        <p:nvSpPr>
          <p:cNvPr id="2" name="Curved Up Ribbon 1"/>
          <p:cNvSpPr/>
          <p:nvPr/>
        </p:nvSpPr>
        <p:spPr>
          <a:xfrm>
            <a:off x="1037690" y="821933"/>
            <a:ext cx="10078948" cy="1253445"/>
          </a:xfrm>
          <a:prstGeom prst="ellipseRibbon2">
            <a:avLst>
              <a:gd name="adj1" fmla="val 25000"/>
              <a:gd name="adj2" fmla="val 70795"/>
              <a:gd name="adj3" fmla="val 12500"/>
            </a:avLst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2800" b="1" u="sng">
                <a:solidFill>
                  <a:srgbClr val="FF0000"/>
                </a:solidFill>
                <a:latin typeface="Tahoma" panose="020B0604030504040204" pitchFamily="34" charset="0"/>
              </a:rPr>
              <a:t>ক্রান্তীয় </a:t>
            </a:r>
            <a:r>
              <a:rPr lang="en-US" sz="2800" b="1" u="sng">
                <a:solidFill>
                  <a:srgbClr val="FF0000"/>
                </a:solidFill>
                <a:latin typeface="Tahoma" panose="020B0604030504040204" pitchFamily="34" charset="0"/>
              </a:rPr>
              <a:t>পত্র</a:t>
            </a:r>
            <a:r>
              <a:rPr lang="as-IN" sz="2800" b="1" u="sng">
                <a:solidFill>
                  <a:srgbClr val="FF0000"/>
                </a:solidFill>
                <a:latin typeface="Tahoma" panose="020B0604030504040204" pitchFamily="34" charset="0"/>
              </a:rPr>
              <a:t>পতনশীল বৃক্ষের বনভূমি</a:t>
            </a:r>
            <a:endParaRPr lang="bn-IN" sz="2800" b="1" u="sng">
              <a:solidFill>
                <a:srgbClr val="FF0000"/>
              </a:solidFill>
              <a:latin typeface="Tahoma" panose="020B0604030504040204" pitchFamily="34" charset="0"/>
            </a:endParaRPr>
          </a:p>
          <a:p>
            <a:pPr algn="ctr"/>
            <a:r>
              <a:rPr lang="bn-IN" sz="2800" b="1" u="sng">
                <a:ln/>
                <a:solidFill>
                  <a:srgbClr val="FF33CC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ahoma" panose="020B0604030504040204" pitchFamily="34" charset="0"/>
              </a:rPr>
              <a:t>(</a:t>
            </a:r>
            <a:r>
              <a:rPr lang="en-US" sz="2800" b="1" u="sng">
                <a:ln/>
                <a:solidFill>
                  <a:srgbClr val="FF33CC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ahoma" panose="020B0604030504040204" pitchFamily="34" charset="0"/>
              </a:rPr>
              <a:t>Tropical Falling Forest)</a:t>
            </a:r>
            <a:endParaRPr lang="en-US" sz="2800" b="1" dirty="0">
              <a:ln/>
              <a:solidFill>
                <a:srgbClr val="FF33CC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Tahoma" panose="020B060403050404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3160" y="215757"/>
            <a:ext cx="11137186" cy="6318607"/>
          </a:xfrm>
          <a:prstGeom prst="rect">
            <a:avLst/>
          </a:prstGeom>
          <a:noFill/>
          <a:ln w="76200">
            <a:solidFill>
              <a:srgbClr val="FF0000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9663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1111" y="575352"/>
            <a:ext cx="10592656" cy="707886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s-IN" sz="4000" b="1" dirty="0">
                <a:solidFill>
                  <a:srgbClr val="FF0000"/>
                </a:solidFill>
                <a:latin typeface="Roboto"/>
              </a:rPr>
              <a:t>এ বনভূমির প্রধান </a:t>
            </a:r>
            <a:r>
              <a:rPr lang="as-IN" sz="4000" b="1" dirty="0" smtClean="0">
                <a:solidFill>
                  <a:srgbClr val="FF0000"/>
                </a:solidFill>
                <a:latin typeface="Roboto"/>
              </a:rPr>
              <a:t>বৃক্ষ</a:t>
            </a:r>
            <a:r>
              <a:rPr lang="en-US" sz="4000" b="1" dirty="0" smtClean="0">
                <a:solidFill>
                  <a:srgbClr val="FF0000"/>
                </a:solidFill>
                <a:latin typeface="Roboto"/>
              </a:rPr>
              <a:t> </a:t>
            </a:r>
            <a:r>
              <a:rPr lang="bn-IN" sz="4000" b="1" dirty="0" smtClean="0">
                <a:solidFill>
                  <a:srgbClr val="FF0000"/>
                </a:solidFill>
                <a:latin typeface="Roboto"/>
              </a:rPr>
              <a:t>হলো-</a:t>
            </a:r>
            <a:endParaRPr lang="en-US" sz="4000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948" y="1294544"/>
            <a:ext cx="10448818" cy="4150759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914399" y="5291191"/>
            <a:ext cx="10500190" cy="830997"/>
          </a:xfrm>
          <a:prstGeom prst="rect">
            <a:avLst/>
          </a:prstGeom>
          <a:solidFill>
            <a:srgbClr val="00B0F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0000CC"/>
                </a:solidFill>
              </a:rPr>
              <a:t>শাল</a:t>
            </a:r>
            <a:r>
              <a:rPr lang="en-US" sz="4800" b="1" dirty="0" smtClean="0">
                <a:solidFill>
                  <a:srgbClr val="0000CC"/>
                </a:solidFill>
              </a:rPr>
              <a:t> </a:t>
            </a:r>
            <a:r>
              <a:rPr lang="en-US" sz="4800" b="1" dirty="0" err="1" smtClean="0">
                <a:solidFill>
                  <a:srgbClr val="0000CC"/>
                </a:solidFill>
              </a:rPr>
              <a:t>গাছ</a:t>
            </a:r>
            <a:endParaRPr lang="en-US" sz="4800" b="1" dirty="0">
              <a:solidFill>
                <a:srgbClr val="0000CC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480" y="1284270"/>
            <a:ext cx="10479641" cy="4140486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791110" y="5328762"/>
            <a:ext cx="10644024" cy="769441"/>
          </a:xfrm>
          <a:prstGeom prst="rect">
            <a:avLst/>
          </a:prstGeom>
          <a:solidFill>
            <a:srgbClr val="12EC1C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002060"/>
                </a:solidFill>
              </a:rPr>
              <a:t>কাঠাল</a:t>
            </a:r>
            <a:r>
              <a:rPr lang="en-US" sz="4400" b="1" dirty="0" smtClean="0">
                <a:solidFill>
                  <a:srgbClr val="002060"/>
                </a:solidFill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</a:rPr>
              <a:t>গাছ</a:t>
            </a:r>
            <a:endParaRPr lang="en-US" sz="4400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1110" y="5349312"/>
            <a:ext cx="10642312" cy="646331"/>
          </a:xfrm>
          <a:prstGeom prst="rect">
            <a:avLst/>
          </a:prstGeom>
          <a:solidFill>
            <a:srgbClr val="00B0F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00CC"/>
                </a:solidFill>
              </a:rPr>
              <a:t>ক</a:t>
            </a:r>
            <a:r>
              <a:rPr lang="bn-IN" sz="3600" b="1" dirty="0" smtClean="0">
                <a:solidFill>
                  <a:srgbClr val="0000CC"/>
                </a:solidFill>
              </a:rPr>
              <a:t>ড়ই</a:t>
            </a:r>
            <a:r>
              <a:rPr lang="en-US" sz="3600" b="1" dirty="0" smtClean="0">
                <a:solidFill>
                  <a:srgbClr val="0000CC"/>
                </a:solidFill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</a:rPr>
              <a:t>গাছ</a:t>
            </a:r>
            <a:endParaRPr lang="en-US" sz="3600" b="1" dirty="0">
              <a:solidFill>
                <a:srgbClr val="0000CC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481" y="1273996"/>
            <a:ext cx="10520737" cy="4130211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2480" y="1304818"/>
            <a:ext cx="10500189" cy="407884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770561" y="5349311"/>
            <a:ext cx="10650875" cy="707886"/>
          </a:xfrm>
          <a:prstGeom prst="rect">
            <a:avLst/>
          </a:prstGeom>
          <a:solidFill>
            <a:srgbClr val="35FD69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solidFill>
                  <a:srgbClr val="0000CC"/>
                </a:solidFill>
              </a:rPr>
              <a:t>হিজল</a:t>
            </a:r>
            <a:r>
              <a:rPr lang="en-US" sz="4000" b="1" dirty="0" smtClean="0">
                <a:solidFill>
                  <a:srgbClr val="0000CC"/>
                </a:solidFill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</a:rPr>
              <a:t>গাছ</a:t>
            </a:r>
            <a:endParaRPr lang="en-US" sz="4000" b="1" dirty="0">
              <a:solidFill>
                <a:srgbClr val="0000CC"/>
              </a:solidFill>
            </a:endParaRPr>
          </a:p>
        </p:txBody>
      </p:sp>
      <p:pic>
        <p:nvPicPr>
          <p:cNvPr id="11" name="Picture 10" descr="RAHUL TIMBER &amp; PLYWOOD – No: 1 Best Quality Product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851" y="1273996"/>
            <a:ext cx="10448819" cy="4048018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883578" y="5342561"/>
            <a:ext cx="10561833" cy="769441"/>
          </a:xfrm>
          <a:prstGeom prst="rect">
            <a:avLst/>
          </a:prstGeom>
          <a:solidFill>
            <a:schemeClr val="accent2">
              <a:lumMod val="75000"/>
            </a:schemeClr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 smtClean="0">
                <a:solidFill>
                  <a:srgbClr val="7030A0"/>
                </a:solidFill>
              </a:rPr>
              <a:t>ঘরের খুটি</a:t>
            </a:r>
            <a:endParaRPr lang="en-US" sz="4400" b="1" dirty="0">
              <a:solidFill>
                <a:srgbClr val="7030A0"/>
              </a:solidFill>
            </a:endParaRPr>
          </a:p>
        </p:txBody>
      </p:sp>
      <p:pic>
        <p:nvPicPr>
          <p:cNvPr id="13" name="Picture 12" descr="Bed – Life Furniture &amp; Doo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577" y="1315092"/>
            <a:ext cx="10376899" cy="4006921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801384" y="532542"/>
            <a:ext cx="10541286" cy="707886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s-IN" sz="4000" b="1" dirty="0">
                <a:solidFill>
                  <a:srgbClr val="FF0000"/>
                </a:solidFill>
                <a:latin typeface="Roboto"/>
              </a:rPr>
              <a:t>এ বনভূমির </a:t>
            </a:r>
            <a:r>
              <a:rPr lang="bn-IN" sz="4000" b="1" dirty="0" smtClean="0">
                <a:solidFill>
                  <a:srgbClr val="FF0000"/>
                </a:solidFill>
                <a:latin typeface="Roboto"/>
              </a:rPr>
              <a:t>কাঠের ব্যবহার-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04126" y="5361400"/>
            <a:ext cx="10488203" cy="769441"/>
          </a:xfrm>
          <a:prstGeom prst="rect">
            <a:avLst/>
          </a:prstGeom>
          <a:solidFill>
            <a:schemeClr val="accent2">
              <a:lumMod val="75000"/>
            </a:schemeClr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 smtClean="0">
                <a:solidFill>
                  <a:srgbClr val="7030A0"/>
                </a:solidFill>
              </a:rPr>
              <a:t>ঘরের আসবাবপত্র</a:t>
            </a:r>
            <a:endParaRPr lang="en-US" sz="4400" b="1" dirty="0">
              <a:solidFill>
                <a:srgbClr val="7030A0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3851" y="1325367"/>
            <a:ext cx="10335803" cy="3924728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17" name="TextBox 16"/>
          <p:cNvSpPr txBox="1"/>
          <p:nvPr/>
        </p:nvSpPr>
        <p:spPr>
          <a:xfrm>
            <a:off x="791109" y="5373385"/>
            <a:ext cx="10602931" cy="707886"/>
          </a:xfrm>
          <a:prstGeom prst="rect">
            <a:avLst/>
          </a:prstGeom>
          <a:solidFill>
            <a:srgbClr val="FF6699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70C0"/>
                </a:solidFill>
              </a:rPr>
              <a:t>বৈ</a:t>
            </a:r>
            <a:r>
              <a:rPr lang="bn-IN" sz="4000" b="1" dirty="0" smtClean="0">
                <a:solidFill>
                  <a:srgbClr val="0070C0"/>
                </a:solidFill>
              </a:rPr>
              <a:t>দ্যু</a:t>
            </a:r>
            <a:r>
              <a:rPr lang="en-US" sz="4000" b="1" dirty="0" err="1" smtClean="0">
                <a:solidFill>
                  <a:srgbClr val="0070C0"/>
                </a:solidFill>
              </a:rPr>
              <a:t>তিক</a:t>
            </a:r>
            <a:r>
              <a:rPr lang="en-US" sz="4000" b="1" dirty="0" smtClean="0">
                <a:solidFill>
                  <a:srgbClr val="0070C0"/>
                </a:solidFill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</a:rPr>
              <a:t>খুটি</a:t>
            </a: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93160" y="215757"/>
            <a:ext cx="11137186" cy="6318607"/>
          </a:xfrm>
          <a:prstGeom prst="rect">
            <a:avLst/>
          </a:prstGeom>
          <a:noFill/>
          <a:ln w="76200">
            <a:solidFill>
              <a:srgbClr val="FF0000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26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  <p:bldP spid="7" grpId="0" animBg="1"/>
      <p:bldP spid="10" grpId="0" animBg="1"/>
      <p:bldP spid="12" grpId="0" animBg="1"/>
      <p:bldP spid="14" grpId="0" animBg="1"/>
      <p:bldP spid="15" grpId="0" animBg="1"/>
      <p:bldP spid="1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91802" y="2322603"/>
            <a:ext cx="9780998" cy="2308324"/>
          </a:xfrm>
          <a:prstGeom prst="rect">
            <a:avLst/>
          </a:prstGeom>
          <a:solidFill>
            <a:srgbClr val="00B0F0"/>
          </a:solidFill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as-IN" sz="3600" b="1" dirty="0" smtClean="0">
                <a:solidFill>
                  <a:srgbClr val="002060"/>
                </a:solidFill>
                <a:latin typeface="Roboto"/>
              </a:rPr>
              <a:t>ক্রান্তীয় </a:t>
            </a:r>
            <a:r>
              <a:rPr lang="as-IN" sz="3600" b="1" dirty="0">
                <a:solidFill>
                  <a:srgbClr val="002060"/>
                </a:solidFill>
                <a:latin typeface="Roboto"/>
              </a:rPr>
              <a:t>পতনশীল বৃক্ষের বনভূমির প্রধান </a:t>
            </a:r>
            <a:r>
              <a:rPr lang="as-IN" sz="3600" b="1" dirty="0" smtClean="0">
                <a:solidFill>
                  <a:srgbClr val="002060"/>
                </a:solidFill>
                <a:latin typeface="Roboto"/>
              </a:rPr>
              <a:t>বৃক্ষ</a:t>
            </a:r>
            <a:r>
              <a:rPr lang="bn-IN" sz="3600" b="1" dirty="0" smtClean="0">
                <a:solidFill>
                  <a:srgbClr val="002060"/>
                </a:solidFill>
                <a:latin typeface="Roboto"/>
              </a:rPr>
              <a:t> হলো</a:t>
            </a:r>
            <a:r>
              <a:rPr lang="as-IN" sz="3600" b="1" dirty="0" smtClean="0">
                <a:solidFill>
                  <a:srgbClr val="002060"/>
                </a:solidFill>
                <a:latin typeface="Roboto"/>
              </a:rPr>
              <a:t> </a:t>
            </a:r>
            <a:r>
              <a:rPr lang="as-IN" sz="3600" b="1" dirty="0">
                <a:solidFill>
                  <a:srgbClr val="002060"/>
                </a:solidFill>
                <a:latin typeface="Roboto"/>
              </a:rPr>
              <a:t>গজারি </a:t>
            </a:r>
            <a:r>
              <a:rPr lang="as-IN" sz="3600" b="1" dirty="0" smtClean="0">
                <a:solidFill>
                  <a:srgbClr val="002060"/>
                </a:solidFill>
                <a:latin typeface="Roboto"/>
              </a:rPr>
              <a:t> </a:t>
            </a:r>
            <a:r>
              <a:rPr lang="bn-IN" sz="3600" b="1" dirty="0" smtClean="0">
                <a:solidFill>
                  <a:srgbClr val="002060"/>
                </a:solidFill>
                <a:latin typeface="Roboto"/>
              </a:rPr>
              <a:t>বা</a:t>
            </a:r>
            <a:r>
              <a:rPr lang="as-IN" sz="3600" b="1" dirty="0" smtClean="0">
                <a:solidFill>
                  <a:srgbClr val="002060"/>
                </a:solidFill>
                <a:latin typeface="Roboto"/>
              </a:rPr>
              <a:t> শাল</a:t>
            </a:r>
            <a:r>
              <a:rPr lang="bn-IN" sz="3600" b="1" dirty="0" smtClean="0">
                <a:solidFill>
                  <a:srgbClr val="002060"/>
                </a:solidFill>
                <a:latin typeface="Roboto"/>
              </a:rPr>
              <a:t>। এ ছাড়াও</a:t>
            </a:r>
            <a:r>
              <a:rPr lang="as-IN" sz="3600" b="1" dirty="0" smtClean="0">
                <a:solidFill>
                  <a:srgbClr val="002060"/>
                </a:solidFill>
                <a:latin typeface="Roboto"/>
              </a:rPr>
              <a:t> </a:t>
            </a:r>
            <a:r>
              <a:rPr lang="as-IN" sz="3600" b="1" dirty="0">
                <a:solidFill>
                  <a:srgbClr val="002060"/>
                </a:solidFill>
                <a:latin typeface="Roboto"/>
              </a:rPr>
              <a:t>ছাতিম, কুর্চি</a:t>
            </a:r>
            <a:r>
              <a:rPr lang="as-IN" sz="3600" b="1" dirty="0" smtClean="0">
                <a:solidFill>
                  <a:srgbClr val="002060"/>
                </a:solidFill>
                <a:latin typeface="Roboto"/>
              </a:rPr>
              <a:t>,</a:t>
            </a:r>
            <a:r>
              <a:rPr lang="bn-IN" sz="3600" b="1" dirty="0" smtClean="0">
                <a:solidFill>
                  <a:srgbClr val="002060"/>
                </a:solidFill>
                <a:latin typeface="Roboto"/>
              </a:rPr>
              <a:t> কড়ই,</a:t>
            </a:r>
            <a:r>
              <a:rPr lang="as-IN" sz="3600" b="1" dirty="0" smtClean="0">
                <a:solidFill>
                  <a:srgbClr val="002060"/>
                </a:solidFill>
                <a:latin typeface="Roboto"/>
              </a:rPr>
              <a:t> </a:t>
            </a:r>
            <a:r>
              <a:rPr lang="as-IN" sz="3600" b="1" dirty="0">
                <a:solidFill>
                  <a:srgbClr val="002060"/>
                </a:solidFill>
                <a:latin typeface="Roboto"/>
              </a:rPr>
              <a:t>বহেরা, </a:t>
            </a:r>
            <a:r>
              <a:rPr lang="as-IN" sz="3600" b="1" dirty="0" smtClean="0">
                <a:solidFill>
                  <a:srgbClr val="002060"/>
                </a:solidFill>
                <a:latin typeface="Roboto"/>
              </a:rPr>
              <a:t>হিজল</a:t>
            </a:r>
            <a:r>
              <a:rPr lang="bn-IN" sz="3600" b="1" dirty="0" smtClean="0">
                <a:solidFill>
                  <a:srgbClr val="002060"/>
                </a:solidFill>
                <a:latin typeface="Roboto"/>
              </a:rPr>
              <a:t>, শিরীষ, হরীতকী, কাঠাল, নিম ইত্যাদি</a:t>
            </a:r>
            <a:r>
              <a:rPr lang="as-IN" sz="3600" b="1" dirty="0" smtClean="0">
                <a:solidFill>
                  <a:srgbClr val="002060"/>
                </a:solidFill>
                <a:latin typeface="Roboto"/>
              </a:rPr>
              <a:t> </a:t>
            </a:r>
            <a:r>
              <a:rPr lang="as-IN" sz="3600" b="1" dirty="0">
                <a:solidFill>
                  <a:srgbClr val="002060"/>
                </a:solidFill>
                <a:latin typeface="Roboto"/>
              </a:rPr>
              <a:t>গাছ অন্যতম। </a:t>
            </a:r>
            <a:endParaRPr lang="bn-IN" sz="3600" b="1" dirty="0" smtClean="0">
              <a:solidFill>
                <a:srgbClr val="002060"/>
              </a:solidFill>
              <a:latin typeface="Roboto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60979" y="1263722"/>
            <a:ext cx="9770724" cy="646331"/>
          </a:xfrm>
          <a:prstGeom prst="rect">
            <a:avLst/>
          </a:prstGeom>
          <a:solidFill>
            <a:schemeClr val="accent6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s-IN" sz="3600" b="1" u="sng" dirty="0">
                <a:solidFill>
                  <a:srgbClr val="7030A0"/>
                </a:solidFill>
                <a:latin typeface="Tahoma" panose="020B0604030504040204" pitchFamily="34" charset="0"/>
              </a:rPr>
              <a:t>ক্রান্তীয় </a:t>
            </a:r>
            <a:r>
              <a:rPr lang="en-US" sz="3600" b="1" u="sng" dirty="0" err="1" smtClean="0">
                <a:solidFill>
                  <a:srgbClr val="7030A0"/>
                </a:solidFill>
                <a:latin typeface="Tahoma" panose="020B0604030504040204" pitchFamily="34" charset="0"/>
              </a:rPr>
              <a:t>পত্র</a:t>
            </a:r>
            <a:r>
              <a:rPr lang="as-IN" sz="3600" b="1" u="sng" dirty="0" smtClean="0">
                <a:solidFill>
                  <a:srgbClr val="7030A0"/>
                </a:solidFill>
                <a:latin typeface="Tahoma" panose="020B0604030504040204" pitchFamily="34" charset="0"/>
              </a:rPr>
              <a:t>পতনশীল </a:t>
            </a:r>
            <a:r>
              <a:rPr lang="as-IN" sz="3600" b="1" u="sng" dirty="0">
                <a:solidFill>
                  <a:srgbClr val="7030A0"/>
                </a:solidFill>
                <a:latin typeface="Tahoma" panose="020B0604030504040204" pitchFamily="34" charset="0"/>
              </a:rPr>
              <a:t>বৃক্ষের </a:t>
            </a:r>
            <a:r>
              <a:rPr lang="as-IN" sz="3600" b="1" u="sng" dirty="0" smtClean="0">
                <a:solidFill>
                  <a:srgbClr val="7030A0"/>
                </a:solidFill>
                <a:latin typeface="Tahoma" panose="020B0604030504040204" pitchFamily="34" charset="0"/>
              </a:rPr>
              <a:t>বনভূমি</a:t>
            </a:r>
            <a:endParaRPr lang="en-US" sz="3600" b="1" dirty="0">
              <a:solidFill>
                <a:srgbClr val="7030A0"/>
              </a:solidFill>
              <a:latin typeface="Tahoma" panose="020B060403050404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91802" y="4695289"/>
            <a:ext cx="9791270" cy="1200329"/>
          </a:xfrm>
          <a:prstGeom prst="rect">
            <a:avLst/>
          </a:prstGeom>
          <a:solidFill>
            <a:srgbClr val="EB47DF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s-IN" sz="3600" b="1" dirty="0">
                <a:solidFill>
                  <a:srgbClr val="0000CC"/>
                </a:solidFill>
                <a:latin typeface="Roboto"/>
              </a:rPr>
              <a:t>শাল কাঠ ঘরের আসবাবপত্র বৈদ্যুৎতিক তারের খুঁটি এবং জ্বালানি হিসেবে ব্যবহৃত হয়।</a:t>
            </a:r>
          </a:p>
        </p:txBody>
      </p:sp>
      <p:sp>
        <p:nvSpPr>
          <p:cNvPr id="5" name="Curved Up Ribbon 4"/>
          <p:cNvSpPr/>
          <p:nvPr/>
        </p:nvSpPr>
        <p:spPr>
          <a:xfrm>
            <a:off x="1304819" y="1058238"/>
            <a:ext cx="9513869" cy="1243173"/>
          </a:xfrm>
          <a:prstGeom prst="ellipseRibbon2">
            <a:avLst/>
          </a:prstGeom>
          <a:solidFill>
            <a:srgbClr val="FFFF00"/>
          </a:solidFill>
          <a:ln w="28575"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4400" b="1" dirty="0">
                <a:solidFill>
                  <a:srgbClr val="FF0000"/>
                </a:solidFill>
                <a:latin typeface="Roboto"/>
              </a:rPr>
              <a:t>এ</a:t>
            </a:r>
            <a:r>
              <a:rPr lang="bn-IN" sz="4400" b="1" dirty="0">
                <a:solidFill>
                  <a:srgbClr val="FF0000"/>
                </a:solidFill>
                <a:latin typeface="Roboto"/>
              </a:rPr>
              <a:t>কনজরে-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3160" y="215757"/>
            <a:ext cx="11137186" cy="6318607"/>
          </a:xfrm>
          <a:prstGeom prst="rect">
            <a:avLst/>
          </a:prstGeom>
          <a:noFill/>
          <a:ln w="76200">
            <a:solidFill>
              <a:srgbClr val="FF0000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330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4" grpId="1" animBg="1"/>
      <p:bldP spid="3" grpId="0" animBg="1"/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rved Up Ribbon 2"/>
          <p:cNvSpPr/>
          <p:nvPr/>
        </p:nvSpPr>
        <p:spPr>
          <a:xfrm>
            <a:off x="1222625" y="616449"/>
            <a:ext cx="9698805" cy="832206"/>
          </a:xfrm>
          <a:prstGeom prst="ellipseRibbon2">
            <a:avLst>
              <a:gd name="adj1" fmla="val 25000"/>
              <a:gd name="adj2" fmla="val 50801"/>
              <a:gd name="adj3" fmla="val 12500"/>
            </a:avLst>
          </a:prstGeom>
          <a:solidFill>
            <a:srgbClr val="12EC1C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rgbClr val="FF0000"/>
                </a:solidFill>
              </a:rPr>
              <a:t>জোড়ায়</a:t>
            </a:r>
            <a:r>
              <a:rPr lang="bn-IN" sz="4800" b="1" dirty="0" smtClean="0">
                <a:solidFill>
                  <a:srgbClr val="FF0000"/>
                </a:solidFill>
              </a:rPr>
              <a:t> </a:t>
            </a:r>
            <a:r>
              <a:rPr lang="bn-IN" sz="4800" b="1" dirty="0">
                <a:solidFill>
                  <a:srgbClr val="FF0000"/>
                </a:solidFill>
              </a:rPr>
              <a:t>কাজ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4" name="Double Wave 3"/>
          <p:cNvSpPr/>
          <p:nvPr/>
        </p:nvSpPr>
        <p:spPr>
          <a:xfrm>
            <a:off x="1017142" y="1458931"/>
            <a:ext cx="10018197" cy="1643865"/>
          </a:xfrm>
          <a:prstGeom prst="doubleWave">
            <a:avLst/>
          </a:prstGeom>
          <a:solidFill>
            <a:schemeClr val="accent5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rgbClr val="0000CC"/>
                </a:solidFill>
                <a:latin typeface="Roboto"/>
              </a:rPr>
              <a:t>১। </a:t>
            </a:r>
            <a:r>
              <a:rPr lang="as-IN" sz="4000" b="1" dirty="0" smtClean="0">
                <a:solidFill>
                  <a:srgbClr val="0000CC"/>
                </a:solidFill>
                <a:latin typeface="Roboto"/>
              </a:rPr>
              <a:t>ক্রান্তীয় </a:t>
            </a:r>
            <a:r>
              <a:rPr lang="bn-IN" sz="4000" b="1" dirty="0" smtClean="0">
                <a:solidFill>
                  <a:srgbClr val="0000CC"/>
                </a:solidFill>
                <a:latin typeface="Roboto"/>
              </a:rPr>
              <a:t>পত্রপতনশীল</a:t>
            </a:r>
            <a:r>
              <a:rPr lang="as-IN" sz="4000" b="1" dirty="0" smtClean="0">
                <a:solidFill>
                  <a:srgbClr val="0000CC"/>
                </a:solidFill>
                <a:latin typeface="Roboto"/>
              </a:rPr>
              <a:t> বনভূমি</a:t>
            </a:r>
            <a:r>
              <a:rPr lang="bn-IN" sz="4000" b="1" dirty="0" smtClean="0">
                <a:solidFill>
                  <a:srgbClr val="0000CC"/>
                </a:solidFill>
                <a:latin typeface="Roboto"/>
              </a:rPr>
              <a:t>র</a:t>
            </a:r>
            <a:r>
              <a:rPr lang="as-IN" sz="4000" b="1" dirty="0" smtClean="0">
                <a:solidFill>
                  <a:srgbClr val="0000CC"/>
                </a:solidFill>
                <a:latin typeface="Roboto"/>
              </a:rPr>
              <a:t> </a:t>
            </a:r>
            <a:endParaRPr lang="bn-IN" sz="4000" b="1" dirty="0" smtClean="0">
              <a:solidFill>
                <a:srgbClr val="0000CC"/>
              </a:solidFill>
              <a:latin typeface="Roboto"/>
            </a:endParaRPr>
          </a:p>
          <a:p>
            <a:pPr algn="ctr"/>
            <a:r>
              <a:rPr lang="as-IN" sz="4000" b="1" dirty="0" smtClean="0">
                <a:solidFill>
                  <a:srgbClr val="0000CC"/>
                </a:solidFill>
                <a:latin typeface="Roboto"/>
              </a:rPr>
              <a:t>প্রধান বৃক্ষ</a:t>
            </a:r>
            <a:r>
              <a:rPr lang="bn-IN" sz="4000" b="1" dirty="0" smtClean="0">
                <a:solidFill>
                  <a:srgbClr val="0000CC"/>
                </a:solidFill>
                <a:latin typeface="Roboto"/>
              </a:rPr>
              <a:t>গুলোর নাম লিখ।</a:t>
            </a:r>
            <a:endParaRPr lang="bn-IN" sz="4000" b="1" dirty="0">
              <a:solidFill>
                <a:srgbClr val="0000CC"/>
              </a:solidFill>
              <a:latin typeface="Roboto"/>
            </a:endParaRPr>
          </a:p>
        </p:txBody>
      </p:sp>
      <p:sp>
        <p:nvSpPr>
          <p:cNvPr id="5" name="Double Wave 4"/>
          <p:cNvSpPr/>
          <p:nvPr/>
        </p:nvSpPr>
        <p:spPr>
          <a:xfrm>
            <a:off x="1017894" y="2988067"/>
            <a:ext cx="10026825" cy="1643865"/>
          </a:xfrm>
          <a:prstGeom prst="doubleWave">
            <a:avLst/>
          </a:prstGeom>
          <a:solidFill>
            <a:srgbClr val="00B0F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rgbClr val="002060"/>
                </a:solidFill>
                <a:latin typeface="Roboto"/>
              </a:rPr>
              <a:t>২। </a:t>
            </a:r>
            <a:r>
              <a:rPr lang="as-IN" sz="3600" b="1" dirty="0" smtClean="0">
                <a:solidFill>
                  <a:srgbClr val="002060"/>
                </a:solidFill>
                <a:latin typeface="Roboto"/>
              </a:rPr>
              <a:t>ক্রান্তীয় </a:t>
            </a:r>
            <a:r>
              <a:rPr lang="bn-IN" sz="3600" b="1" dirty="0" smtClean="0">
                <a:solidFill>
                  <a:srgbClr val="002060"/>
                </a:solidFill>
                <a:latin typeface="Roboto"/>
              </a:rPr>
              <a:t>পত্রপতনশীল</a:t>
            </a:r>
            <a:r>
              <a:rPr lang="as-IN" sz="3600" b="1" dirty="0" smtClean="0">
                <a:solidFill>
                  <a:srgbClr val="002060"/>
                </a:solidFill>
                <a:latin typeface="Roboto"/>
              </a:rPr>
              <a:t> বনভূমি</a:t>
            </a:r>
            <a:r>
              <a:rPr lang="bn-IN" sz="3600" b="1" dirty="0" smtClean="0">
                <a:solidFill>
                  <a:srgbClr val="002060"/>
                </a:solidFill>
                <a:latin typeface="Roboto"/>
              </a:rPr>
              <a:t>র</a:t>
            </a:r>
            <a:r>
              <a:rPr lang="as-IN" sz="3600" b="1" dirty="0" smtClean="0">
                <a:solidFill>
                  <a:srgbClr val="002060"/>
                </a:solidFill>
                <a:latin typeface="Roboto"/>
              </a:rPr>
              <a:t>  বৃক্ষ</a:t>
            </a:r>
            <a:r>
              <a:rPr lang="bn-IN" sz="3600" b="1" dirty="0" smtClean="0">
                <a:solidFill>
                  <a:srgbClr val="002060"/>
                </a:solidFill>
                <a:latin typeface="Roboto"/>
              </a:rPr>
              <a:t>গুলো </a:t>
            </a:r>
          </a:p>
          <a:p>
            <a:pPr algn="ctr"/>
            <a:r>
              <a:rPr lang="bn-IN" sz="3600" b="1" dirty="0" smtClean="0">
                <a:solidFill>
                  <a:srgbClr val="002060"/>
                </a:solidFill>
                <a:latin typeface="Roboto"/>
              </a:rPr>
              <a:t>কী কী কাজে ব্যবহৃত হয় তা  লিখ।</a:t>
            </a:r>
            <a:endParaRPr lang="bn-IN" sz="3600" b="1" dirty="0">
              <a:solidFill>
                <a:srgbClr val="002060"/>
              </a:solidFill>
              <a:latin typeface="Roboto"/>
            </a:endParaRPr>
          </a:p>
        </p:txBody>
      </p:sp>
      <p:sp>
        <p:nvSpPr>
          <p:cNvPr id="6" name="Double Wave 5"/>
          <p:cNvSpPr/>
          <p:nvPr/>
        </p:nvSpPr>
        <p:spPr>
          <a:xfrm>
            <a:off x="1004948" y="4515492"/>
            <a:ext cx="10035454" cy="1643865"/>
          </a:xfrm>
          <a:prstGeom prst="doubleWave">
            <a:avLst/>
          </a:prstGeom>
          <a:solidFill>
            <a:srgbClr val="FF33CC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rgbClr val="0000CC"/>
                </a:solidFill>
                <a:latin typeface="Roboto"/>
              </a:rPr>
              <a:t>৩। </a:t>
            </a:r>
            <a:r>
              <a:rPr lang="as-IN" sz="3600" b="1" dirty="0" smtClean="0">
                <a:solidFill>
                  <a:srgbClr val="0000CC"/>
                </a:solidFill>
                <a:latin typeface="Roboto"/>
              </a:rPr>
              <a:t>ক্রান্তীয় </a:t>
            </a:r>
            <a:r>
              <a:rPr lang="bn-IN" sz="3600" b="1" dirty="0" smtClean="0">
                <a:solidFill>
                  <a:srgbClr val="0000CC"/>
                </a:solidFill>
                <a:latin typeface="Roboto"/>
              </a:rPr>
              <a:t>পত্রপতনশীল</a:t>
            </a:r>
            <a:r>
              <a:rPr lang="as-IN" sz="3600" b="1" dirty="0" smtClean="0">
                <a:solidFill>
                  <a:srgbClr val="0000CC"/>
                </a:solidFill>
                <a:latin typeface="Roboto"/>
              </a:rPr>
              <a:t> বনভূমি  </a:t>
            </a:r>
            <a:r>
              <a:rPr lang="bn-IN" sz="3600" b="1" dirty="0" smtClean="0">
                <a:solidFill>
                  <a:srgbClr val="0000CC"/>
                </a:solidFill>
                <a:latin typeface="Roboto"/>
              </a:rPr>
              <a:t>কোন কোন </a:t>
            </a:r>
          </a:p>
          <a:p>
            <a:pPr algn="ctr"/>
            <a:r>
              <a:rPr lang="bn-IN" sz="3600" b="1" dirty="0" smtClean="0">
                <a:solidFill>
                  <a:srgbClr val="0000CC"/>
                </a:solidFill>
                <a:latin typeface="Roboto"/>
              </a:rPr>
              <a:t>জেলায় অবস্থিত তা  লিখ।</a:t>
            </a:r>
            <a:endParaRPr lang="bn-IN" sz="3600" b="1" dirty="0">
              <a:solidFill>
                <a:srgbClr val="0000CC"/>
              </a:solidFill>
              <a:latin typeface="Roboto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3160" y="215757"/>
            <a:ext cx="11137186" cy="6318607"/>
          </a:xfrm>
          <a:prstGeom prst="rect">
            <a:avLst/>
          </a:prstGeom>
          <a:noFill/>
          <a:ln w="76200">
            <a:solidFill>
              <a:srgbClr val="FF0000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289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rved Up Ribbon 1"/>
          <p:cNvSpPr/>
          <p:nvPr/>
        </p:nvSpPr>
        <p:spPr>
          <a:xfrm>
            <a:off x="801384" y="729465"/>
            <a:ext cx="9698805" cy="1345915"/>
          </a:xfrm>
          <a:prstGeom prst="ellipseRibbon2">
            <a:avLst>
              <a:gd name="adj1" fmla="val 22148"/>
              <a:gd name="adj2" fmla="val 50674"/>
              <a:gd name="adj3" fmla="val 12500"/>
            </a:avLst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3600" b="1" u="sng" dirty="0">
                <a:solidFill>
                  <a:srgbClr val="FF0000"/>
                </a:solidFill>
                <a:latin typeface="Tahoma" panose="020B0604030504040204" pitchFamily="34" charset="0"/>
              </a:rPr>
              <a:t>স্রোতজ বনভূমি</a:t>
            </a:r>
            <a:endParaRPr lang="bn-IN" sz="3600" b="1" u="sng" dirty="0">
              <a:solidFill>
                <a:srgbClr val="FF0000"/>
              </a:solidFill>
              <a:latin typeface="Tahoma" panose="020B0604030504040204" pitchFamily="34" charset="0"/>
            </a:endParaRPr>
          </a:p>
          <a:p>
            <a:pPr algn="ctr"/>
            <a:r>
              <a:rPr lang="as-IN" sz="2800" b="1" u="sng" dirty="0">
                <a:solidFill>
                  <a:srgbClr val="FF0000"/>
                </a:solidFill>
                <a:latin typeface="Tahoma" panose="020B0604030504040204" pitchFamily="34" charset="0"/>
              </a:rPr>
              <a:t> </a:t>
            </a:r>
            <a:r>
              <a:rPr lang="as-IN" b="1" u="sng" dirty="0">
                <a:solidFill>
                  <a:srgbClr val="0000CC"/>
                </a:solidFill>
                <a:latin typeface="Tahoma" panose="020B0604030504040204" pitchFamily="34" charset="0"/>
              </a:rPr>
              <a:t>(</a:t>
            </a:r>
            <a:r>
              <a:rPr lang="en-US" b="1" u="sng" dirty="0">
                <a:solidFill>
                  <a:srgbClr val="0000CC"/>
                </a:solidFill>
                <a:latin typeface="Tahoma" panose="020B0604030504040204" pitchFamily="34" charset="0"/>
              </a:rPr>
              <a:t>Mangrove forest or </a:t>
            </a:r>
            <a:r>
              <a:rPr lang="en-US" b="1" u="sng" dirty="0" err="1">
                <a:solidFill>
                  <a:srgbClr val="0000CC"/>
                </a:solidFill>
                <a:latin typeface="Tahoma" panose="020B0604030504040204" pitchFamily="34" charset="0"/>
              </a:rPr>
              <a:t>Sundarbans</a:t>
            </a:r>
            <a:r>
              <a:rPr lang="en-US" b="1" u="sng" dirty="0">
                <a:solidFill>
                  <a:srgbClr val="0000CC"/>
                </a:solidFill>
                <a:latin typeface="Tahoma" panose="020B0604030504040204" pitchFamily="34" charset="0"/>
              </a:rPr>
              <a:t>.)</a:t>
            </a:r>
            <a:endParaRPr lang="en-US" b="1" dirty="0">
              <a:solidFill>
                <a:srgbClr val="0000CC"/>
              </a:solidFill>
              <a:latin typeface="Tahoma" panose="020B0604030504040204" pitchFamily="34" charset="0"/>
            </a:endParaRPr>
          </a:p>
        </p:txBody>
      </p:sp>
      <p:sp>
        <p:nvSpPr>
          <p:cNvPr id="5" name="Horizontal Scroll 4"/>
          <p:cNvSpPr/>
          <p:nvPr/>
        </p:nvSpPr>
        <p:spPr>
          <a:xfrm>
            <a:off x="647272" y="1541124"/>
            <a:ext cx="10633753" cy="4489807"/>
          </a:xfrm>
          <a:prstGeom prst="horizontalScroll">
            <a:avLst>
              <a:gd name="adj" fmla="val 13829"/>
            </a:avLst>
          </a:prstGeom>
          <a:solidFill>
            <a:srgbClr val="12EC1C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4000" b="1" dirty="0">
                <a:solidFill>
                  <a:srgbClr val="002060"/>
                </a:solidFill>
                <a:latin typeface="Roboto"/>
              </a:rPr>
              <a:t>স্রোতজ বনভূমি বা উপকূলীয় বনকে ম্যানগ্রোভ বন বলে। </a:t>
            </a:r>
            <a:endParaRPr lang="bn-IN" sz="4000" b="1" dirty="0">
              <a:solidFill>
                <a:srgbClr val="002060"/>
              </a:solidFill>
              <a:latin typeface="Roboto"/>
            </a:endParaRPr>
          </a:p>
          <a:p>
            <a:pPr algn="ctr"/>
            <a:r>
              <a:rPr lang="bn-IN" sz="3200" b="1" dirty="0">
                <a:solidFill>
                  <a:srgbClr val="0000CC"/>
                </a:solidFill>
                <a:latin typeface="Roboto"/>
              </a:rPr>
              <a:t>বাংলাদেশের দক্ষিণ-পশ্চিমাংশ খুলনা, নোয়াখালী ও চট্টগ্রাম জেলার উপকূলে জোয়ার ভাটার লোনা ও ভেজা মাটিতে যেসব উদ্ভিদ জন্মায় তাদের স্রোতজ বা গরান বনভূমি বলা হয়।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3160" y="215757"/>
            <a:ext cx="11137186" cy="6318607"/>
          </a:xfrm>
          <a:prstGeom prst="rect">
            <a:avLst/>
          </a:prstGeom>
          <a:noFill/>
          <a:ln w="76200">
            <a:solidFill>
              <a:srgbClr val="FF0000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204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893852" y="1356188"/>
            <a:ext cx="10325528" cy="4602823"/>
          </a:xfrm>
          <a:prstGeom prst="horizontalScroll">
            <a:avLst>
              <a:gd name="adj" fmla="val 13829"/>
            </a:avLst>
          </a:prstGeom>
          <a:solidFill>
            <a:srgbClr val="00B0F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2800" b="1" dirty="0">
                <a:solidFill>
                  <a:srgbClr val="A50021"/>
                </a:solidFill>
                <a:latin typeface="Roboto"/>
              </a:rPr>
              <a:t>অসংখ্য দ্বীপ নিয়ে গঠিত বনাঞ্চল হলো </a:t>
            </a:r>
            <a:r>
              <a:rPr lang="as-IN" sz="3200" b="1" dirty="0">
                <a:solidFill>
                  <a:srgbClr val="A50021"/>
                </a:solidFill>
                <a:latin typeface="Roboto"/>
              </a:rPr>
              <a:t>সুন্দরবন। </a:t>
            </a:r>
            <a:endParaRPr lang="bn-IN" sz="3200" b="1" dirty="0" smtClean="0">
              <a:solidFill>
                <a:srgbClr val="A50021"/>
              </a:solidFill>
              <a:latin typeface="Roboto"/>
            </a:endParaRPr>
          </a:p>
          <a:p>
            <a:pPr algn="ctr"/>
            <a:endParaRPr lang="bn-IN" sz="1600" b="1" dirty="0">
              <a:solidFill>
                <a:srgbClr val="A50021"/>
              </a:solidFill>
              <a:latin typeface="Roboto"/>
            </a:endParaRPr>
          </a:p>
          <a:p>
            <a:pPr algn="ctr"/>
            <a:r>
              <a:rPr lang="as-IN" sz="3200" b="1" dirty="0" smtClean="0">
                <a:solidFill>
                  <a:srgbClr val="0000CC"/>
                </a:solidFill>
                <a:latin typeface="Roboto"/>
              </a:rPr>
              <a:t>এই </a:t>
            </a:r>
            <a:r>
              <a:rPr lang="as-IN" sz="3200" b="1" dirty="0">
                <a:solidFill>
                  <a:srgbClr val="0000CC"/>
                </a:solidFill>
                <a:latin typeface="Roboto"/>
              </a:rPr>
              <a:t>বনের </a:t>
            </a:r>
            <a:r>
              <a:rPr lang="as-IN" sz="3200" b="1" dirty="0">
                <a:solidFill>
                  <a:srgbClr val="C00000"/>
                </a:solidFill>
                <a:latin typeface="Roboto"/>
              </a:rPr>
              <a:t>‘সুন্দরী’ </a:t>
            </a:r>
            <a:r>
              <a:rPr lang="as-IN" sz="3200" b="1" dirty="0">
                <a:solidFill>
                  <a:srgbClr val="0000CC"/>
                </a:solidFill>
                <a:latin typeface="Roboto"/>
              </a:rPr>
              <a:t>বৃক্ষের প্রাচুর্য। সুন্দরবনের অন্য নাম হচ্ছে ‘ বাদাবন’। যে বন জোয়ারের পানিতে প্লাবিত হয় আবার ভাটার সময় শুকিয়ে যায় তাকে টাইডাল বন </a:t>
            </a:r>
            <a:r>
              <a:rPr lang="as-IN" sz="3200" b="1" dirty="0" smtClean="0">
                <a:solidFill>
                  <a:srgbClr val="0000CC"/>
                </a:solidFill>
                <a:latin typeface="Roboto"/>
              </a:rPr>
              <a:t>বা </a:t>
            </a:r>
            <a:r>
              <a:rPr lang="bn-IN" sz="3200" b="1" dirty="0">
                <a:solidFill>
                  <a:srgbClr val="C00000"/>
                </a:solidFill>
                <a:latin typeface="Roboto"/>
              </a:rPr>
              <a:t>‘</a:t>
            </a:r>
            <a:r>
              <a:rPr lang="as-IN" sz="3200" b="1" dirty="0">
                <a:solidFill>
                  <a:srgbClr val="C00000"/>
                </a:solidFill>
                <a:latin typeface="Roboto"/>
              </a:rPr>
              <a:t>জোয়ার ভাটার বন’ </a:t>
            </a:r>
            <a:r>
              <a:rPr lang="as-IN" sz="3200" b="1" dirty="0">
                <a:solidFill>
                  <a:srgbClr val="0000CC"/>
                </a:solidFill>
                <a:latin typeface="Roboto"/>
              </a:rPr>
              <a:t>বলে</a:t>
            </a:r>
            <a:r>
              <a:rPr lang="as-IN" sz="3200" b="1" dirty="0" smtClean="0">
                <a:solidFill>
                  <a:srgbClr val="0000CC"/>
                </a:solidFill>
                <a:latin typeface="Roboto"/>
              </a:rPr>
              <a:t>।</a:t>
            </a:r>
            <a:endParaRPr lang="bn-IN" sz="3200" b="1" dirty="0" smtClean="0">
              <a:solidFill>
                <a:srgbClr val="0000CC"/>
              </a:solidFill>
              <a:latin typeface="Roboto"/>
            </a:endParaRPr>
          </a:p>
          <a:p>
            <a:pPr algn="ctr"/>
            <a:r>
              <a:rPr lang="as-IN" sz="4000" b="1" dirty="0" smtClean="0">
                <a:solidFill>
                  <a:srgbClr val="002060"/>
                </a:solidFill>
                <a:latin typeface="Roboto"/>
              </a:rPr>
              <a:t> </a:t>
            </a:r>
            <a:r>
              <a:rPr lang="as-IN" sz="4000" b="1" dirty="0">
                <a:solidFill>
                  <a:srgbClr val="002060"/>
                </a:solidFill>
                <a:latin typeface="Roboto"/>
              </a:rPr>
              <a:t>যেমন- সুন্দরবন</a:t>
            </a:r>
            <a:r>
              <a:rPr lang="bn-IN" sz="4000" b="1" dirty="0">
                <a:solidFill>
                  <a:srgbClr val="002060"/>
                </a:solidFill>
                <a:latin typeface="Roboto"/>
              </a:rPr>
              <a:t>।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3" name="Curved Up Ribbon 2"/>
          <p:cNvSpPr/>
          <p:nvPr/>
        </p:nvSpPr>
        <p:spPr>
          <a:xfrm>
            <a:off x="1602768" y="657544"/>
            <a:ext cx="8846049" cy="1243173"/>
          </a:xfrm>
          <a:prstGeom prst="ellipseRibbon2">
            <a:avLst>
              <a:gd name="adj1" fmla="val 27236"/>
              <a:gd name="adj2" fmla="val 59601"/>
              <a:gd name="adj3" fmla="val 12500"/>
            </a:avLst>
          </a:prstGeom>
          <a:solidFill>
            <a:srgbClr val="35FD69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3600" b="1" u="sng" dirty="0">
                <a:solidFill>
                  <a:srgbClr val="FF0000"/>
                </a:solidFill>
                <a:latin typeface="Tahoma" panose="020B0604030504040204" pitchFamily="34" charset="0"/>
              </a:rPr>
              <a:t>স্রোতজ বনভূমি</a:t>
            </a:r>
            <a:endParaRPr lang="bn-IN" sz="3600" b="1" u="sng" dirty="0">
              <a:solidFill>
                <a:srgbClr val="FF0000"/>
              </a:solidFill>
              <a:latin typeface="Tahoma" panose="020B0604030504040204" pitchFamily="34" charset="0"/>
            </a:endParaRPr>
          </a:p>
          <a:p>
            <a:pPr algn="ctr"/>
            <a:r>
              <a:rPr lang="as-IN" sz="2800" b="1" u="sng" dirty="0">
                <a:solidFill>
                  <a:srgbClr val="FF0000"/>
                </a:solidFill>
                <a:latin typeface="Tahoma" panose="020B0604030504040204" pitchFamily="34" charset="0"/>
              </a:rPr>
              <a:t> </a:t>
            </a:r>
            <a:r>
              <a:rPr lang="as-IN" b="1" u="sng" dirty="0">
                <a:solidFill>
                  <a:srgbClr val="0000CC"/>
                </a:solidFill>
                <a:latin typeface="Tahoma" panose="020B0604030504040204" pitchFamily="34" charset="0"/>
              </a:rPr>
              <a:t>(</a:t>
            </a:r>
            <a:r>
              <a:rPr lang="en-US" b="1" u="sng" dirty="0">
                <a:solidFill>
                  <a:srgbClr val="0000CC"/>
                </a:solidFill>
                <a:latin typeface="Tahoma" panose="020B0604030504040204" pitchFamily="34" charset="0"/>
              </a:rPr>
              <a:t>Mangrove forest or </a:t>
            </a:r>
            <a:r>
              <a:rPr lang="en-US" b="1" u="sng" dirty="0" err="1">
                <a:solidFill>
                  <a:srgbClr val="0000CC"/>
                </a:solidFill>
                <a:latin typeface="Tahoma" panose="020B0604030504040204" pitchFamily="34" charset="0"/>
              </a:rPr>
              <a:t>Sundarbans</a:t>
            </a:r>
            <a:r>
              <a:rPr lang="en-US" b="1" u="sng" dirty="0">
                <a:solidFill>
                  <a:srgbClr val="0000CC"/>
                </a:solidFill>
                <a:latin typeface="Tahoma" panose="020B0604030504040204" pitchFamily="34" charset="0"/>
              </a:rPr>
              <a:t>.)</a:t>
            </a:r>
            <a:endParaRPr lang="en-US" b="1" dirty="0">
              <a:solidFill>
                <a:srgbClr val="0000CC"/>
              </a:solidFill>
              <a:latin typeface="Tahoma" panose="020B060403050404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3160" y="215757"/>
            <a:ext cx="11137186" cy="6318607"/>
          </a:xfrm>
          <a:prstGeom prst="rect">
            <a:avLst/>
          </a:prstGeom>
          <a:noFill/>
          <a:ln w="76200">
            <a:solidFill>
              <a:srgbClr val="FF0000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209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0836" y="1273995"/>
            <a:ext cx="10561834" cy="3416320"/>
          </a:xfrm>
          <a:prstGeom prst="rect">
            <a:avLst/>
          </a:prstGeom>
          <a:solidFill>
            <a:srgbClr val="00B0F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s-IN" sz="3600" b="1" dirty="0">
                <a:solidFill>
                  <a:srgbClr val="002060"/>
                </a:solidFill>
                <a:latin typeface="Roboto"/>
              </a:rPr>
              <a:t>সুন্দরবন বাংলাদেশ এবং ভারত দুইটি দেশে </a:t>
            </a:r>
            <a:r>
              <a:rPr lang="as-IN" sz="3600" b="1" dirty="0" smtClean="0">
                <a:solidFill>
                  <a:srgbClr val="002060"/>
                </a:solidFill>
                <a:latin typeface="Roboto"/>
              </a:rPr>
              <a:t>বিস্তৃত</a:t>
            </a:r>
            <a:r>
              <a:rPr lang="bn-IN" sz="3600" b="1" dirty="0" smtClean="0">
                <a:solidFill>
                  <a:srgbClr val="002060"/>
                </a:solidFill>
                <a:latin typeface="Roboto"/>
              </a:rPr>
              <a:t> </a:t>
            </a:r>
            <a:r>
              <a:rPr lang="as-IN" sz="3600" b="1" dirty="0" smtClean="0">
                <a:solidFill>
                  <a:srgbClr val="002060"/>
                </a:solidFill>
                <a:latin typeface="Roboto"/>
              </a:rPr>
              <a:t>। </a:t>
            </a:r>
            <a:endParaRPr lang="bn-IN" sz="3600" b="1" dirty="0" smtClean="0">
              <a:solidFill>
                <a:srgbClr val="002060"/>
              </a:solidFill>
              <a:latin typeface="Roboto"/>
            </a:endParaRPr>
          </a:p>
          <a:p>
            <a:pPr algn="ctr"/>
            <a:r>
              <a:rPr lang="as-IN" sz="3600" b="1" dirty="0" smtClean="0">
                <a:solidFill>
                  <a:srgbClr val="7030A0"/>
                </a:solidFill>
                <a:latin typeface="Roboto"/>
              </a:rPr>
              <a:t>সুন্দরবনের </a:t>
            </a:r>
            <a:r>
              <a:rPr lang="as-IN" sz="3600" b="1" dirty="0">
                <a:solidFill>
                  <a:srgbClr val="7030A0"/>
                </a:solidFill>
                <a:latin typeface="Roboto"/>
              </a:rPr>
              <a:t>মোট আয়তনের ৬২ শতাংশ বাংলাদেশে অবস্থিত। </a:t>
            </a:r>
            <a:endParaRPr lang="bn-IN" sz="3600" b="1" dirty="0">
              <a:solidFill>
                <a:srgbClr val="7030A0"/>
              </a:solidFill>
              <a:latin typeface="Roboto"/>
            </a:endParaRPr>
          </a:p>
          <a:p>
            <a:pPr algn="ctr"/>
            <a:r>
              <a:rPr lang="bn-IN" sz="3600" b="1" dirty="0" smtClean="0">
                <a:solidFill>
                  <a:srgbClr val="A50021"/>
                </a:solidFill>
                <a:latin typeface="Roboto"/>
              </a:rPr>
              <a:t>বাংলাদেশে মোট ৪১৯২</a:t>
            </a:r>
            <a:r>
              <a:rPr lang="as-IN" sz="3600" b="1" dirty="0" smtClean="0">
                <a:solidFill>
                  <a:srgbClr val="A50021"/>
                </a:solidFill>
                <a:latin typeface="Roboto"/>
              </a:rPr>
              <a:t> </a:t>
            </a:r>
            <a:r>
              <a:rPr lang="as-IN" sz="3600" b="1" dirty="0">
                <a:solidFill>
                  <a:srgbClr val="A50021"/>
                </a:solidFill>
                <a:latin typeface="Roboto"/>
              </a:rPr>
              <a:t>বর্গ কিঃমিঃ </a:t>
            </a:r>
            <a:r>
              <a:rPr lang="bn-IN" sz="3600" b="1" dirty="0" smtClean="0">
                <a:solidFill>
                  <a:srgbClr val="A50021"/>
                </a:solidFill>
                <a:latin typeface="Roboto"/>
              </a:rPr>
              <a:t>স্রোতজ বনভূমি রয়েছে</a:t>
            </a:r>
            <a:r>
              <a:rPr lang="as-IN" sz="3600" b="1" dirty="0" smtClean="0">
                <a:solidFill>
                  <a:srgbClr val="A50021"/>
                </a:solidFill>
                <a:latin typeface="Roboto"/>
              </a:rPr>
              <a:t>।</a:t>
            </a:r>
            <a:endParaRPr lang="en-US" sz="3600" dirty="0">
              <a:solidFill>
                <a:srgbClr val="A5002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72210" y="4736388"/>
            <a:ext cx="10589197" cy="1323439"/>
          </a:xfrm>
          <a:prstGeom prst="rect">
            <a:avLst/>
          </a:prstGeom>
          <a:solidFill>
            <a:srgbClr val="35FD69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s-IN" sz="4000" b="1" dirty="0">
                <a:solidFill>
                  <a:srgbClr val="0000CC"/>
                </a:solidFill>
                <a:latin typeface="Roboto"/>
              </a:rPr>
              <a:t>সাতক্ষীরা, খুলনা ও বাগেরহাট জেলাতে সুন্দরবনের বেশিরভাগ এলাকার অবস্থান।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791111" y="595902"/>
            <a:ext cx="10566660" cy="646331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s-IN" sz="3600" b="1" u="sng" dirty="0">
                <a:solidFill>
                  <a:srgbClr val="FF0000"/>
                </a:solidFill>
                <a:latin typeface="Tahoma" panose="020B0604030504040204" pitchFamily="34" charset="0"/>
              </a:rPr>
              <a:t>স্রোতজ বনভূমি </a:t>
            </a:r>
            <a:endParaRPr lang="en-US" sz="3600" b="1" dirty="0">
              <a:solidFill>
                <a:srgbClr val="FF0000"/>
              </a:solidFill>
              <a:latin typeface="Tahom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3160" y="215757"/>
            <a:ext cx="11137186" cy="6318607"/>
          </a:xfrm>
          <a:prstGeom prst="rect">
            <a:avLst/>
          </a:prstGeom>
          <a:noFill/>
          <a:ln w="76200">
            <a:solidFill>
              <a:srgbClr val="FF0000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2026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9560" y="1520574"/>
            <a:ext cx="5116530" cy="3821988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787" y="1520575"/>
            <a:ext cx="4828853" cy="3821987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25" name="TextBox 24"/>
          <p:cNvSpPr txBox="1"/>
          <p:nvPr/>
        </p:nvSpPr>
        <p:spPr>
          <a:xfrm>
            <a:off x="1037690" y="5414482"/>
            <a:ext cx="4890498" cy="646331"/>
          </a:xfrm>
          <a:prstGeom prst="rect">
            <a:avLst/>
          </a:prstGeom>
          <a:solidFill>
            <a:srgbClr val="12EC1C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solidFill>
                  <a:srgbClr val="0000CC"/>
                </a:solidFill>
              </a:rPr>
              <a:t>সুন্দরী বৃক্ষ</a:t>
            </a:r>
            <a:endParaRPr lang="en-US" sz="3600" b="1" dirty="0">
              <a:solidFill>
                <a:srgbClr val="0000CC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976136" y="5412770"/>
            <a:ext cx="5130228" cy="646331"/>
          </a:xfrm>
          <a:prstGeom prst="rect">
            <a:avLst/>
          </a:prstGeom>
          <a:solidFill>
            <a:srgbClr val="00B0F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solidFill>
                  <a:srgbClr val="002060"/>
                </a:solidFill>
              </a:rPr>
              <a:t>গেওয়া বৃক্ষ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037691" y="760288"/>
            <a:ext cx="10068674" cy="646331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s-IN" sz="3600" b="1" dirty="0">
                <a:solidFill>
                  <a:srgbClr val="FF0000"/>
                </a:solidFill>
                <a:latin typeface="Roboto"/>
              </a:rPr>
              <a:t>এ বনভূমির প্রধান </a:t>
            </a:r>
            <a:r>
              <a:rPr lang="as-IN" sz="3600" b="1" dirty="0" smtClean="0">
                <a:solidFill>
                  <a:srgbClr val="FF0000"/>
                </a:solidFill>
                <a:latin typeface="Roboto"/>
              </a:rPr>
              <a:t>বৃক্ষ</a:t>
            </a:r>
            <a:r>
              <a:rPr lang="en-US" sz="3600" b="1" dirty="0" smtClean="0">
                <a:solidFill>
                  <a:srgbClr val="FF0000"/>
                </a:solidFill>
                <a:latin typeface="Roboto"/>
              </a:rPr>
              <a:t> </a:t>
            </a:r>
            <a:r>
              <a:rPr lang="bn-IN" sz="3600" b="1" dirty="0" smtClean="0">
                <a:solidFill>
                  <a:srgbClr val="FF0000"/>
                </a:solidFill>
                <a:latin typeface="Roboto"/>
              </a:rPr>
              <a:t>হলো-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7964" y="1510301"/>
            <a:ext cx="4839128" cy="3821987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44" name="TextBox 43"/>
          <p:cNvSpPr txBox="1"/>
          <p:nvPr/>
        </p:nvSpPr>
        <p:spPr>
          <a:xfrm>
            <a:off x="1017142" y="5414484"/>
            <a:ext cx="4890498" cy="646331"/>
          </a:xfrm>
          <a:prstGeom prst="rect">
            <a:avLst/>
          </a:prstGeom>
          <a:solidFill>
            <a:srgbClr val="35FD69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solidFill>
                  <a:srgbClr val="0000CC"/>
                </a:solidFill>
              </a:rPr>
              <a:t>গরান বৃক্ষ</a:t>
            </a:r>
            <a:endParaRPr lang="en-US" sz="3600" b="1" dirty="0">
              <a:solidFill>
                <a:srgbClr val="0000CC"/>
              </a:solidFill>
            </a:endParaRPr>
          </a:p>
        </p:txBody>
      </p:sp>
      <p:pic>
        <p:nvPicPr>
          <p:cNvPr id="45" name="Picture 44" descr="গোল পাতা ছবি : অভি রায় কয়রা থেকে - বাংলার প্রাকৃতিক রূপ | Faceboo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738" y="1489754"/>
            <a:ext cx="5167900" cy="3852808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/>
          <p:cNvSpPr txBox="1"/>
          <p:nvPr/>
        </p:nvSpPr>
        <p:spPr>
          <a:xfrm>
            <a:off x="5967613" y="5410554"/>
            <a:ext cx="5097655" cy="646331"/>
          </a:xfrm>
          <a:prstGeom prst="rect">
            <a:avLst/>
          </a:prstGeom>
          <a:solidFill>
            <a:schemeClr val="accent3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solidFill>
                  <a:srgbClr val="002060"/>
                </a:solidFill>
              </a:rPr>
              <a:t>গোলপাতা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015431" y="717477"/>
            <a:ext cx="10060111" cy="646331"/>
          </a:xfrm>
          <a:prstGeom prst="rect">
            <a:avLst/>
          </a:prstGeom>
          <a:solidFill>
            <a:srgbClr val="12EC1C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s-IN" sz="3600" b="1" dirty="0">
                <a:solidFill>
                  <a:srgbClr val="FF0000"/>
                </a:solidFill>
                <a:latin typeface="Roboto"/>
              </a:rPr>
              <a:t>এ বনভূমির </a:t>
            </a:r>
            <a:r>
              <a:rPr lang="bn-IN" sz="3600" b="1" dirty="0" smtClean="0">
                <a:solidFill>
                  <a:srgbClr val="FF0000"/>
                </a:solidFill>
                <a:latin typeface="Roboto"/>
              </a:rPr>
              <a:t>কাঠের ব্যবহার-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9560" y="1520577"/>
            <a:ext cx="5116530" cy="3852808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49" name="TextBox 48"/>
          <p:cNvSpPr txBox="1"/>
          <p:nvPr/>
        </p:nvSpPr>
        <p:spPr>
          <a:xfrm>
            <a:off x="6010382" y="5451292"/>
            <a:ext cx="5075434" cy="584775"/>
          </a:xfrm>
          <a:prstGeom prst="rect">
            <a:avLst/>
          </a:prstGeom>
          <a:solidFill>
            <a:srgbClr val="FF33CC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solidFill>
                  <a:srgbClr val="002060"/>
                </a:solidFill>
              </a:rPr>
              <a:t>দিয়াশলাই শিল্প</a:t>
            </a:r>
            <a:endParaRPr lang="en-US" sz="3200" b="1" dirty="0">
              <a:solidFill>
                <a:srgbClr val="002060"/>
              </a:solidFill>
            </a:endParaRPr>
          </a:p>
        </p:txBody>
      </p:sp>
      <p:pic>
        <p:nvPicPr>
          <p:cNvPr id="50" name="Picture 8" descr="পেন্সিলের জানা-অজানা যত কথা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142" y="1522520"/>
            <a:ext cx="4856661" cy="3830316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TextBox 50"/>
          <p:cNvSpPr txBox="1"/>
          <p:nvPr/>
        </p:nvSpPr>
        <p:spPr>
          <a:xfrm>
            <a:off x="1037690" y="5471841"/>
            <a:ext cx="4911047" cy="584775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solidFill>
                  <a:srgbClr val="0000CC"/>
                </a:solidFill>
              </a:rPr>
              <a:t>পেন্সিল শিল্প</a:t>
            </a:r>
            <a:endParaRPr lang="en-US" sz="3200" b="1" dirty="0">
              <a:solidFill>
                <a:srgbClr val="0000CC"/>
              </a:solidFill>
            </a:endParaRP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8513" y="1520575"/>
            <a:ext cx="10068674" cy="4592548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68322" y="750014"/>
            <a:ext cx="10038042" cy="4613095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54" name="TextBox 53"/>
          <p:cNvSpPr txBox="1"/>
          <p:nvPr/>
        </p:nvSpPr>
        <p:spPr>
          <a:xfrm>
            <a:off x="1017142" y="5404206"/>
            <a:ext cx="10094737" cy="707886"/>
          </a:xfrm>
          <a:prstGeom prst="rect">
            <a:avLst/>
          </a:prstGeom>
          <a:solidFill>
            <a:schemeClr val="accent5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solidFill>
                  <a:srgbClr val="0000CC"/>
                </a:solidFill>
              </a:rPr>
              <a:t>গোলপাতার ঘর</a:t>
            </a:r>
            <a:endParaRPr lang="en-US" sz="4000" b="1" dirty="0">
              <a:solidFill>
                <a:srgbClr val="0000CC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037690" y="739737"/>
            <a:ext cx="10078948" cy="646331"/>
          </a:xfrm>
          <a:prstGeom prst="rect">
            <a:avLst/>
          </a:prstGeom>
          <a:solidFill>
            <a:srgbClr val="35FD69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s-IN" sz="3600" b="1" dirty="0">
                <a:solidFill>
                  <a:srgbClr val="FF0000"/>
                </a:solidFill>
                <a:latin typeface="Roboto"/>
              </a:rPr>
              <a:t>এ বনভূমির প্রধান </a:t>
            </a:r>
            <a:r>
              <a:rPr lang="bn-IN" sz="3600" b="1" dirty="0" smtClean="0">
                <a:solidFill>
                  <a:srgbClr val="FF0000"/>
                </a:solidFill>
                <a:latin typeface="Roboto"/>
              </a:rPr>
              <a:t>পশু</a:t>
            </a:r>
            <a:r>
              <a:rPr lang="en-US" sz="3600" b="1" dirty="0" smtClean="0">
                <a:solidFill>
                  <a:srgbClr val="FF0000"/>
                </a:solidFill>
                <a:latin typeface="Roboto"/>
              </a:rPr>
              <a:t> </a:t>
            </a:r>
            <a:r>
              <a:rPr lang="bn-IN" sz="3600" b="1" dirty="0" smtClean="0">
                <a:solidFill>
                  <a:srgbClr val="FF0000"/>
                </a:solidFill>
                <a:latin typeface="Roboto"/>
              </a:rPr>
              <a:t>হলো-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58238" y="1448655"/>
            <a:ext cx="10068673" cy="3893907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57" name="TextBox 56"/>
          <p:cNvSpPr txBox="1"/>
          <p:nvPr/>
        </p:nvSpPr>
        <p:spPr>
          <a:xfrm>
            <a:off x="996594" y="5383659"/>
            <a:ext cx="10120045" cy="707886"/>
          </a:xfrm>
          <a:prstGeom prst="rect">
            <a:avLst/>
          </a:prstGeom>
          <a:solidFill>
            <a:srgbClr val="FF6699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solidFill>
                  <a:srgbClr val="002060"/>
                </a:solidFill>
              </a:rPr>
              <a:t>রয়েল বেঙ্গল টাইগার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93160" y="215757"/>
            <a:ext cx="11137186" cy="6318607"/>
          </a:xfrm>
          <a:prstGeom prst="rect">
            <a:avLst/>
          </a:prstGeom>
          <a:noFill/>
          <a:ln w="76200">
            <a:solidFill>
              <a:srgbClr val="FF0000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2673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8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36" grpId="0" animBg="1"/>
      <p:bldP spid="44" grpId="0" animBg="1"/>
      <p:bldP spid="46" grpId="0" animBg="1"/>
      <p:bldP spid="47" grpId="0" animBg="1"/>
      <p:bldP spid="49" grpId="0" animBg="1"/>
      <p:bldP spid="51" grpId="0" animBg="1"/>
      <p:bldP spid="54" grpId="0" animBg="1"/>
      <p:bldP spid="55" grpId="0" animBg="1"/>
      <p:bldP spid="5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rved Down Ribbon 1"/>
          <p:cNvSpPr/>
          <p:nvPr/>
        </p:nvSpPr>
        <p:spPr>
          <a:xfrm flipH="1">
            <a:off x="1510299" y="458785"/>
            <a:ext cx="8743309" cy="1495514"/>
          </a:xfrm>
          <a:prstGeom prst="ellipseRibbon">
            <a:avLst>
              <a:gd name="adj1" fmla="val 25000"/>
              <a:gd name="adj2" fmla="val 66451"/>
              <a:gd name="adj3" fmla="val 12500"/>
            </a:avLst>
          </a:prstGeom>
          <a:solidFill>
            <a:srgbClr val="92D050"/>
          </a:solidFill>
          <a:ln w="3810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solidFill>
                  <a:srgbClr val="FF0000"/>
                </a:solidFill>
              </a:rPr>
              <a:t>পাঠ</a:t>
            </a:r>
            <a:r>
              <a:rPr lang="en-US" sz="6000" b="1" dirty="0" smtClean="0">
                <a:solidFill>
                  <a:srgbClr val="FF0000"/>
                </a:solidFill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</a:rPr>
              <a:t>পরিচিতি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3" name="Vertical Scroll 2"/>
          <p:cNvSpPr/>
          <p:nvPr/>
        </p:nvSpPr>
        <p:spPr>
          <a:xfrm>
            <a:off x="750012" y="1982911"/>
            <a:ext cx="10602931" cy="3996648"/>
          </a:xfrm>
          <a:prstGeom prst="verticalScroll">
            <a:avLst>
              <a:gd name="adj" fmla="val 25000"/>
            </a:avLst>
          </a:prstGeom>
          <a:solidFill>
            <a:srgbClr val="E1E151"/>
          </a:solidFill>
          <a:ln w="3810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2400" b="1" dirty="0" smtClean="0">
              <a:solidFill>
                <a:srgbClr val="002060"/>
              </a:solidFill>
            </a:endParaRPr>
          </a:p>
          <a:p>
            <a:pPr algn="ctr"/>
            <a:r>
              <a:rPr lang="en-US" sz="5400" b="1" dirty="0" err="1" smtClean="0">
                <a:solidFill>
                  <a:srgbClr val="002060"/>
                </a:solidFill>
              </a:rPr>
              <a:t>শ্রেণিঃ</a:t>
            </a:r>
            <a:r>
              <a:rPr lang="en-US" sz="5400" b="1" dirty="0" smtClean="0">
                <a:solidFill>
                  <a:srgbClr val="002060"/>
                </a:solidFill>
              </a:rPr>
              <a:t> ১০ম</a:t>
            </a:r>
            <a:endParaRPr lang="en-US" sz="2000" b="1" dirty="0" smtClean="0">
              <a:solidFill>
                <a:srgbClr val="002060"/>
              </a:solidFill>
            </a:endParaRPr>
          </a:p>
          <a:p>
            <a:pPr algn="ctr"/>
            <a:r>
              <a:rPr lang="en-US" sz="3600" b="1" dirty="0" err="1" smtClean="0">
                <a:solidFill>
                  <a:srgbClr val="009900"/>
                </a:solidFill>
              </a:rPr>
              <a:t>বিষয়ঃ</a:t>
            </a:r>
            <a:r>
              <a:rPr lang="en-US" sz="3600" b="1" dirty="0" smtClean="0">
                <a:solidFill>
                  <a:srgbClr val="009900"/>
                </a:solidFill>
              </a:rPr>
              <a:t> </a:t>
            </a:r>
            <a:r>
              <a:rPr lang="en-US" sz="3600" b="1" dirty="0" err="1" smtClean="0">
                <a:solidFill>
                  <a:srgbClr val="009900"/>
                </a:solidFill>
              </a:rPr>
              <a:t>বাংলাদেশ</a:t>
            </a:r>
            <a:r>
              <a:rPr lang="en-US" sz="3600" b="1" dirty="0" smtClean="0">
                <a:solidFill>
                  <a:srgbClr val="009900"/>
                </a:solidFill>
              </a:rPr>
              <a:t> ও </a:t>
            </a:r>
            <a:r>
              <a:rPr lang="en-US" sz="3600" b="1" dirty="0" err="1" smtClean="0">
                <a:solidFill>
                  <a:srgbClr val="009900"/>
                </a:solidFill>
              </a:rPr>
              <a:t>বিশ্বপরিচয়</a:t>
            </a:r>
            <a:endParaRPr lang="en-US" sz="3600" b="1" dirty="0" smtClean="0">
              <a:solidFill>
                <a:srgbClr val="009900"/>
              </a:solidFill>
            </a:endParaRPr>
          </a:p>
          <a:p>
            <a:pPr algn="ctr"/>
            <a:r>
              <a:rPr lang="en-US" sz="4000" b="1" dirty="0" err="1" smtClean="0">
                <a:solidFill>
                  <a:srgbClr val="A50021"/>
                </a:solidFill>
              </a:rPr>
              <a:t>অধ্যায়ঃ</a:t>
            </a:r>
            <a:r>
              <a:rPr lang="en-US" sz="4000" b="1" dirty="0" smtClean="0">
                <a:solidFill>
                  <a:srgbClr val="A50021"/>
                </a:solidFill>
              </a:rPr>
              <a:t> </a:t>
            </a:r>
            <a:r>
              <a:rPr lang="en-US" sz="4000" b="1" dirty="0" err="1" smtClean="0">
                <a:solidFill>
                  <a:srgbClr val="A50021"/>
                </a:solidFill>
              </a:rPr>
              <a:t>চতুর্থ</a:t>
            </a:r>
            <a:endParaRPr lang="en-US" sz="4000" b="1" dirty="0" smtClean="0">
              <a:solidFill>
                <a:srgbClr val="A50021"/>
              </a:solidFill>
            </a:endParaRPr>
          </a:p>
          <a:p>
            <a:pPr algn="ctr"/>
            <a:r>
              <a:rPr lang="en-US" sz="3600" b="1" dirty="0" err="1" smtClean="0">
                <a:solidFill>
                  <a:srgbClr val="0000CC"/>
                </a:solidFill>
              </a:rPr>
              <a:t>তারিখঃ</a:t>
            </a:r>
            <a:r>
              <a:rPr lang="en-US" sz="3600" b="1" dirty="0" smtClean="0">
                <a:solidFill>
                  <a:srgbClr val="0000CC"/>
                </a:solidFill>
              </a:rPr>
              <a:t> ২১/১</a:t>
            </a:r>
            <a:r>
              <a:rPr lang="bn-IN" sz="3600" b="1" dirty="0" smtClean="0">
                <a:solidFill>
                  <a:srgbClr val="0000CC"/>
                </a:solidFill>
              </a:rPr>
              <a:t>১</a:t>
            </a:r>
            <a:r>
              <a:rPr lang="en-US" sz="3600" b="1" dirty="0" smtClean="0">
                <a:solidFill>
                  <a:srgbClr val="0000CC"/>
                </a:solidFill>
              </a:rPr>
              <a:t>/২০২০</a:t>
            </a:r>
            <a:endParaRPr lang="en-US" sz="3600" b="1" dirty="0">
              <a:solidFill>
                <a:srgbClr val="0000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3434" y="318498"/>
            <a:ext cx="11137186" cy="6318607"/>
          </a:xfrm>
          <a:prstGeom prst="rect">
            <a:avLst/>
          </a:prstGeom>
          <a:noFill/>
          <a:ln w="76200">
            <a:solidFill>
              <a:srgbClr val="FF0000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5495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ecision 1"/>
          <p:cNvSpPr/>
          <p:nvPr/>
        </p:nvSpPr>
        <p:spPr>
          <a:xfrm>
            <a:off x="1602769" y="441789"/>
            <a:ext cx="8650839" cy="667819"/>
          </a:xfrm>
          <a:prstGeom prst="flowChartDecision">
            <a:avLst/>
          </a:prstGeom>
          <a:solidFill>
            <a:srgbClr val="FFFF00"/>
          </a:solidFill>
          <a:ln w="28575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u="sng">
                <a:solidFill>
                  <a:srgbClr val="FF0000"/>
                </a:solidFill>
                <a:latin typeface="Tahoma" panose="020B0604030504040204" pitchFamily="34" charset="0"/>
              </a:rPr>
              <a:t>একনজরে</a:t>
            </a:r>
            <a:endParaRPr lang="en-US" sz="4000"/>
          </a:p>
        </p:txBody>
      </p:sp>
      <p:sp>
        <p:nvSpPr>
          <p:cNvPr id="4" name="Horizontal Scroll 3"/>
          <p:cNvSpPr/>
          <p:nvPr/>
        </p:nvSpPr>
        <p:spPr>
          <a:xfrm>
            <a:off x="1006867" y="565080"/>
            <a:ext cx="10171416" cy="5815173"/>
          </a:xfrm>
          <a:prstGeom prst="horizontalScroll">
            <a:avLst>
              <a:gd name="adj" fmla="val 11577"/>
            </a:avLst>
          </a:prstGeom>
          <a:solidFill>
            <a:srgbClr val="12EC1C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4800" b="1" dirty="0">
                <a:solidFill>
                  <a:srgbClr val="002060"/>
                </a:solidFill>
                <a:latin typeface="Roboto"/>
              </a:rPr>
              <a:t>সুন্দরবনের প্রধান বৃক্ষ সুন্দরী। </a:t>
            </a:r>
            <a:endParaRPr lang="bn-IN" sz="4800" b="1" dirty="0" smtClean="0">
              <a:solidFill>
                <a:srgbClr val="002060"/>
              </a:solidFill>
              <a:latin typeface="Roboto"/>
            </a:endParaRPr>
          </a:p>
          <a:p>
            <a:pPr algn="ctr"/>
            <a:r>
              <a:rPr lang="as-IN" sz="4000" b="1" dirty="0" smtClean="0">
                <a:solidFill>
                  <a:srgbClr val="0000CC"/>
                </a:solidFill>
                <a:latin typeface="Roboto"/>
              </a:rPr>
              <a:t>এছাড়াও </a:t>
            </a:r>
            <a:r>
              <a:rPr lang="as-IN" sz="4000" b="1" dirty="0">
                <a:solidFill>
                  <a:srgbClr val="0000CC"/>
                </a:solidFill>
                <a:latin typeface="Roboto"/>
              </a:rPr>
              <a:t>রয়েছে গরান, গেওয়া, পশুর, ধুন্দল, কেওড়া, বারেন প্রভৃতি বৃক্ষ প্রচুর জন্মে। এ সকল উদ্ভিদের শ্বাসমূল থাকে। </a:t>
            </a:r>
            <a:r>
              <a:rPr lang="as-IN" sz="4400" b="1" dirty="0">
                <a:solidFill>
                  <a:srgbClr val="A50021"/>
                </a:solidFill>
                <a:latin typeface="Roboto"/>
              </a:rPr>
              <a:t>এছাড়াও ছন ও গোলপাতা সুন্দরবন হতে সংগ্রহীত হয়।</a:t>
            </a:r>
            <a:endParaRPr lang="bn-IN" sz="4400" b="1" dirty="0">
              <a:solidFill>
                <a:srgbClr val="A50021"/>
              </a:solidFill>
              <a:latin typeface="Roboto"/>
            </a:endParaRPr>
          </a:p>
        </p:txBody>
      </p:sp>
      <p:sp>
        <p:nvSpPr>
          <p:cNvPr id="5" name="Horizontal Scroll 4"/>
          <p:cNvSpPr/>
          <p:nvPr/>
        </p:nvSpPr>
        <p:spPr>
          <a:xfrm>
            <a:off x="976045" y="462337"/>
            <a:ext cx="10109770" cy="5938463"/>
          </a:xfrm>
          <a:prstGeom prst="horizontalScroll">
            <a:avLst>
              <a:gd name="adj" fmla="val 11577"/>
            </a:avLst>
          </a:prstGeom>
          <a:solidFill>
            <a:srgbClr val="35FD69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4000" b="1" dirty="0">
                <a:solidFill>
                  <a:srgbClr val="0000CC"/>
                </a:solidFill>
                <a:latin typeface="Roboto"/>
              </a:rPr>
              <a:t>সুন্দরী বড় বড় খুঁটি তৈরিতে, গেওয়া নিউজপ্রিন্ট ও দিয়াশলাই কারখানায়, ধুন্দল পেন্সিল তৈরিতে, গরান বৃক্ষের বাকল চামড়া পাকা করার কাজে এবং গোলপাতা ঘরের ছাউনিতে ব্যবহৃত হয়। এ বন হতে প্রচুর মধু ও মোম আহরণ করা হয়।</a:t>
            </a:r>
          </a:p>
        </p:txBody>
      </p:sp>
      <p:sp>
        <p:nvSpPr>
          <p:cNvPr id="6" name="Horizontal Scroll 5"/>
          <p:cNvSpPr/>
          <p:nvPr/>
        </p:nvSpPr>
        <p:spPr>
          <a:xfrm>
            <a:off x="945222" y="478705"/>
            <a:ext cx="10150868" cy="5928189"/>
          </a:xfrm>
          <a:prstGeom prst="horizontalScroll">
            <a:avLst>
              <a:gd name="adj" fmla="val 11577"/>
            </a:avLst>
          </a:prstGeom>
          <a:solidFill>
            <a:srgbClr val="00B0F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3600" b="1" dirty="0">
                <a:solidFill>
                  <a:srgbClr val="002060"/>
                </a:solidFill>
                <a:latin typeface="Roboto"/>
              </a:rPr>
              <a:t>এ বনে আছে রয়েল বেঙ্গল টাইগার, হরিন, বানর, সাপ ইত্যাদি। হিরণ পয়েন্ট, কটকা ও আলকি দ্বীপকে বলা হয় সুন্দরবনের অভয়ারণ্য। সুন্দরবনে দুই </a:t>
            </a:r>
            <a:r>
              <a:rPr lang="as-IN" sz="3600" b="1" dirty="0" smtClean="0">
                <a:solidFill>
                  <a:srgbClr val="002060"/>
                </a:solidFill>
                <a:latin typeface="Roboto"/>
              </a:rPr>
              <a:t>ধরনের</a:t>
            </a:r>
            <a:r>
              <a:rPr lang="bn-IN" sz="3600" b="1" dirty="0" smtClean="0">
                <a:solidFill>
                  <a:srgbClr val="002060"/>
                </a:solidFill>
                <a:latin typeface="Roboto"/>
              </a:rPr>
              <a:t> হরিন</a:t>
            </a:r>
            <a:r>
              <a:rPr lang="as-IN" sz="3600" b="1" dirty="0" smtClean="0">
                <a:solidFill>
                  <a:srgbClr val="002060"/>
                </a:solidFill>
                <a:latin typeface="Roboto"/>
              </a:rPr>
              <a:t> </a:t>
            </a:r>
            <a:r>
              <a:rPr lang="bn-IN" sz="3600" b="1" dirty="0" smtClean="0">
                <a:solidFill>
                  <a:srgbClr val="002060"/>
                </a:solidFill>
                <a:latin typeface="Roboto"/>
              </a:rPr>
              <a:t>(</a:t>
            </a:r>
            <a:r>
              <a:rPr lang="as-IN" sz="3600" b="1" dirty="0" smtClean="0">
                <a:solidFill>
                  <a:srgbClr val="002060"/>
                </a:solidFill>
                <a:latin typeface="Roboto"/>
              </a:rPr>
              <a:t>মায়া </a:t>
            </a:r>
            <a:r>
              <a:rPr lang="as-IN" sz="3600" b="1" dirty="0">
                <a:solidFill>
                  <a:srgbClr val="002060"/>
                </a:solidFill>
                <a:latin typeface="Roboto"/>
              </a:rPr>
              <a:t>হরিণ ও চিত্রা </a:t>
            </a:r>
            <a:r>
              <a:rPr lang="as-IN" sz="3600" b="1" dirty="0" smtClean="0">
                <a:solidFill>
                  <a:srgbClr val="002060"/>
                </a:solidFill>
                <a:latin typeface="Roboto"/>
              </a:rPr>
              <a:t>হরিণ</a:t>
            </a:r>
            <a:r>
              <a:rPr lang="bn-IN" sz="3600" b="1" dirty="0" smtClean="0">
                <a:solidFill>
                  <a:srgbClr val="002060"/>
                </a:solidFill>
                <a:latin typeface="Roboto"/>
              </a:rPr>
              <a:t>) দেখা যায়</a:t>
            </a:r>
            <a:r>
              <a:rPr lang="as-IN" sz="3600" b="1" dirty="0" smtClean="0">
                <a:solidFill>
                  <a:srgbClr val="002060"/>
                </a:solidFill>
                <a:latin typeface="Roboto"/>
              </a:rPr>
              <a:t>। </a:t>
            </a:r>
            <a:r>
              <a:rPr lang="as-IN" sz="3600" b="1" dirty="0">
                <a:solidFill>
                  <a:srgbClr val="002060"/>
                </a:solidFill>
                <a:latin typeface="Roboto"/>
              </a:rPr>
              <a:t>সুন্দরবনে বাঘ গণনার জন্য ব্যবহৃত </a:t>
            </a:r>
            <a:r>
              <a:rPr lang="as-IN" sz="3600" b="1" dirty="0" smtClean="0">
                <a:solidFill>
                  <a:srgbClr val="002060"/>
                </a:solidFill>
                <a:latin typeface="Roboto"/>
              </a:rPr>
              <a:t>পদ্ধতি</a:t>
            </a:r>
            <a:r>
              <a:rPr lang="bn-IN" sz="3600" b="1" dirty="0" smtClean="0">
                <a:solidFill>
                  <a:srgbClr val="002060"/>
                </a:solidFill>
                <a:latin typeface="Roboto"/>
              </a:rPr>
              <a:t> </a:t>
            </a:r>
            <a:r>
              <a:rPr lang="as-IN" sz="3600" b="1" dirty="0" smtClean="0">
                <a:solidFill>
                  <a:srgbClr val="002060"/>
                </a:solidFill>
                <a:latin typeface="Roboto"/>
              </a:rPr>
              <a:t>পাগর্মাক</a:t>
            </a:r>
            <a:r>
              <a:rPr lang="bn-IN" sz="3600" b="1" dirty="0" smtClean="0">
                <a:solidFill>
                  <a:srgbClr val="002060"/>
                </a:solidFill>
                <a:latin typeface="Roboto"/>
              </a:rPr>
              <a:t> </a:t>
            </a:r>
            <a:r>
              <a:rPr lang="as-IN" sz="3600" b="1" dirty="0" smtClean="0">
                <a:solidFill>
                  <a:srgbClr val="002060"/>
                </a:solidFill>
                <a:latin typeface="Roboto"/>
              </a:rPr>
              <a:t>(পদচিহ্ন</a:t>
            </a:r>
            <a:r>
              <a:rPr lang="as-IN" sz="3600" b="1" dirty="0">
                <a:solidFill>
                  <a:srgbClr val="002060"/>
                </a:solidFill>
                <a:latin typeface="Roboto"/>
              </a:rPr>
              <a:t>)।</a:t>
            </a:r>
            <a:endParaRPr lang="bn-IN" sz="3600" b="1" dirty="0">
              <a:solidFill>
                <a:srgbClr val="002060"/>
              </a:solidFill>
              <a:latin typeface="Robot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3160" y="215757"/>
            <a:ext cx="11137186" cy="6318607"/>
          </a:xfrm>
          <a:prstGeom prst="rect">
            <a:avLst/>
          </a:prstGeom>
          <a:noFill/>
          <a:ln w="76200">
            <a:solidFill>
              <a:srgbClr val="FF0000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739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n Ribbon 2"/>
          <p:cNvSpPr/>
          <p:nvPr/>
        </p:nvSpPr>
        <p:spPr>
          <a:xfrm>
            <a:off x="1263720" y="1202075"/>
            <a:ext cx="9380305" cy="1068513"/>
          </a:xfrm>
          <a:prstGeom prst="ribbon">
            <a:avLst>
              <a:gd name="adj1" fmla="val 31035"/>
              <a:gd name="adj2" fmla="val 46559"/>
            </a:avLst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b="1">
                <a:solidFill>
                  <a:srgbClr val="FF0000"/>
                </a:solidFill>
              </a:rPr>
              <a:t>মূল্যায়ন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89060" y="2465798"/>
            <a:ext cx="10007029" cy="830997"/>
          </a:xfrm>
          <a:prstGeom prst="rect">
            <a:avLst/>
          </a:prstGeom>
          <a:solidFill>
            <a:srgbClr val="00B0F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 smtClean="0">
                <a:solidFill>
                  <a:srgbClr val="002060"/>
                </a:solidFill>
                <a:latin typeface="Roboto"/>
              </a:rPr>
              <a:t>১। </a:t>
            </a:r>
            <a:r>
              <a:rPr lang="as-IN" sz="4800" b="1" dirty="0" smtClean="0">
                <a:solidFill>
                  <a:srgbClr val="002060"/>
                </a:solidFill>
                <a:latin typeface="Roboto"/>
              </a:rPr>
              <a:t>পাতা </a:t>
            </a:r>
            <a:r>
              <a:rPr lang="as-IN" sz="4800" b="1" dirty="0">
                <a:solidFill>
                  <a:srgbClr val="002060"/>
                </a:solidFill>
                <a:latin typeface="Roboto"/>
              </a:rPr>
              <a:t>ঝরা </a:t>
            </a:r>
            <a:r>
              <a:rPr lang="as-IN" sz="4800" b="1" dirty="0" smtClean="0">
                <a:solidFill>
                  <a:srgbClr val="002060"/>
                </a:solidFill>
                <a:latin typeface="Roboto"/>
              </a:rPr>
              <a:t>উদ্ভিদ</a:t>
            </a:r>
            <a:r>
              <a:rPr lang="bn-IN" sz="4800" b="1" dirty="0" smtClean="0">
                <a:solidFill>
                  <a:srgbClr val="002060"/>
                </a:solidFill>
                <a:latin typeface="Roboto"/>
              </a:rPr>
              <a:t> কাকে</a:t>
            </a:r>
            <a:r>
              <a:rPr lang="as-IN" sz="4800" b="1" dirty="0" smtClean="0">
                <a:solidFill>
                  <a:srgbClr val="002060"/>
                </a:solidFill>
                <a:latin typeface="Roboto"/>
              </a:rPr>
              <a:t> বলে</a:t>
            </a:r>
            <a:r>
              <a:rPr lang="bn-IN" sz="4800" b="1" dirty="0" smtClean="0">
                <a:solidFill>
                  <a:srgbClr val="002060"/>
                </a:solidFill>
                <a:latin typeface="Roboto"/>
              </a:rPr>
              <a:t>?</a:t>
            </a:r>
            <a:endParaRPr lang="en-US" sz="4800" dirty="0"/>
          </a:p>
        </p:txBody>
      </p:sp>
      <p:sp>
        <p:nvSpPr>
          <p:cNvPr id="5" name="TextBox 4"/>
          <p:cNvSpPr txBox="1"/>
          <p:nvPr/>
        </p:nvSpPr>
        <p:spPr>
          <a:xfrm>
            <a:off x="1119882" y="4344257"/>
            <a:ext cx="10007029" cy="584775"/>
          </a:xfrm>
          <a:prstGeom prst="rect">
            <a:avLst/>
          </a:prstGeom>
          <a:solidFill>
            <a:srgbClr val="00990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00CC"/>
                </a:solidFill>
                <a:latin typeface="Roboto"/>
              </a:rPr>
              <a:t>৩</a:t>
            </a:r>
            <a:r>
              <a:rPr lang="bn-IN" sz="3200" b="1" dirty="0" smtClean="0">
                <a:solidFill>
                  <a:srgbClr val="0000CC"/>
                </a:solidFill>
                <a:latin typeface="Roboto"/>
              </a:rPr>
              <a:t>। </a:t>
            </a:r>
            <a:r>
              <a:rPr lang="as-IN" sz="3200" b="1" u="sng" dirty="0">
                <a:solidFill>
                  <a:srgbClr val="0000CC"/>
                </a:solidFill>
                <a:latin typeface="Roboto"/>
              </a:rPr>
              <a:t>ক্রান্তীয় চিরহরিৎ </a:t>
            </a:r>
            <a:r>
              <a:rPr lang="bn-IN" sz="3200" b="1" u="sng" dirty="0" smtClean="0">
                <a:solidFill>
                  <a:srgbClr val="0000CC"/>
                </a:solidFill>
                <a:latin typeface="Roboto"/>
              </a:rPr>
              <a:t>অঞ্চলে </a:t>
            </a:r>
            <a:r>
              <a:rPr lang="bn-IN" sz="3200" b="1" dirty="0" smtClean="0">
                <a:solidFill>
                  <a:srgbClr val="0000CC"/>
                </a:solidFill>
                <a:latin typeface="Roboto"/>
              </a:rPr>
              <a:t>কী কী বৃক্ষ জন্মে?</a:t>
            </a:r>
            <a:endParaRPr lang="en-US" sz="3200" dirty="0">
              <a:solidFill>
                <a:srgbClr val="0000CC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06184" y="5051460"/>
            <a:ext cx="10007029" cy="646331"/>
          </a:xfrm>
          <a:prstGeom prst="rect">
            <a:avLst/>
          </a:prstGeom>
          <a:solidFill>
            <a:schemeClr val="accent5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9900"/>
                </a:solidFill>
                <a:latin typeface="Roboto"/>
              </a:rPr>
              <a:t>৪</a:t>
            </a:r>
            <a:r>
              <a:rPr lang="bn-IN" sz="3600" b="1" dirty="0" smtClean="0">
                <a:solidFill>
                  <a:srgbClr val="009900"/>
                </a:solidFill>
                <a:latin typeface="Roboto"/>
              </a:rPr>
              <a:t>। </a:t>
            </a:r>
            <a:r>
              <a:rPr lang="bn-IN" sz="3600" b="1" u="sng" dirty="0" smtClean="0">
                <a:solidFill>
                  <a:srgbClr val="009900"/>
                </a:solidFill>
                <a:latin typeface="Roboto"/>
              </a:rPr>
              <a:t>সুন্দরবনের বৃক্ষ </a:t>
            </a:r>
            <a:r>
              <a:rPr lang="bn-IN" sz="3600" b="1" dirty="0" smtClean="0">
                <a:solidFill>
                  <a:srgbClr val="009900"/>
                </a:solidFill>
                <a:latin typeface="Roboto"/>
              </a:rPr>
              <a:t>কী কী </a:t>
            </a:r>
            <a:r>
              <a:rPr lang="en-US" sz="3600" b="1" dirty="0" err="1" smtClean="0">
                <a:solidFill>
                  <a:srgbClr val="009900"/>
                </a:solidFill>
                <a:latin typeface="Roboto"/>
              </a:rPr>
              <a:t>কাজে</a:t>
            </a:r>
            <a:r>
              <a:rPr lang="bn-IN" sz="3600" b="1" dirty="0" smtClean="0">
                <a:solidFill>
                  <a:srgbClr val="009900"/>
                </a:solidFill>
                <a:latin typeface="Roboto"/>
              </a:rPr>
              <a:t> ব্যবহৃত হয়?</a:t>
            </a:r>
            <a:endParaRPr lang="en-US" sz="3600" dirty="0">
              <a:solidFill>
                <a:srgbClr val="0099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09609" y="3399035"/>
            <a:ext cx="10007029" cy="830997"/>
          </a:xfrm>
          <a:prstGeom prst="rect">
            <a:avLst/>
          </a:prstGeom>
          <a:solidFill>
            <a:srgbClr val="FF33CC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002060"/>
                </a:solidFill>
                <a:latin typeface="Roboto"/>
              </a:rPr>
              <a:t>২</a:t>
            </a:r>
            <a:r>
              <a:rPr lang="bn-IN" sz="4800" b="1" dirty="0" smtClean="0">
                <a:solidFill>
                  <a:srgbClr val="002060"/>
                </a:solidFill>
                <a:latin typeface="Roboto"/>
              </a:rPr>
              <a:t>। চিরহরিৎ</a:t>
            </a:r>
            <a:r>
              <a:rPr lang="as-IN" sz="4800" b="1" dirty="0" smtClean="0">
                <a:solidFill>
                  <a:srgbClr val="002060"/>
                </a:solidFill>
                <a:latin typeface="Roboto"/>
              </a:rPr>
              <a:t> উদ্ভিদ</a:t>
            </a:r>
            <a:r>
              <a:rPr lang="bn-IN" sz="4800" b="1" dirty="0" smtClean="0">
                <a:solidFill>
                  <a:srgbClr val="002060"/>
                </a:solidFill>
                <a:latin typeface="Roboto"/>
              </a:rPr>
              <a:t> কাকে</a:t>
            </a:r>
            <a:r>
              <a:rPr lang="as-IN" sz="4800" b="1" dirty="0" smtClean="0">
                <a:solidFill>
                  <a:srgbClr val="002060"/>
                </a:solidFill>
                <a:latin typeface="Roboto"/>
              </a:rPr>
              <a:t> বলে</a:t>
            </a:r>
            <a:r>
              <a:rPr lang="bn-IN" sz="4800" b="1" dirty="0" smtClean="0">
                <a:solidFill>
                  <a:srgbClr val="002060"/>
                </a:solidFill>
                <a:latin typeface="Roboto"/>
              </a:rPr>
              <a:t>?</a:t>
            </a:r>
            <a:endParaRPr lang="en-US" sz="4800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3160" y="215757"/>
            <a:ext cx="11137186" cy="6318607"/>
          </a:xfrm>
          <a:prstGeom prst="rect">
            <a:avLst/>
          </a:prstGeom>
          <a:noFill/>
          <a:ln w="76200">
            <a:solidFill>
              <a:srgbClr val="FF0000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7147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4974" y="1869896"/>
            <a:ext cx="7479587" cy="3000053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232899" y="4919609"/>
            <a:ext cx="9904288" cy="1200329"/>
          </a:xfrm>
          <a:prstGeom prst="rect">
            <a:avLst/>
          </a:prstGeom>
          <a:solidFill>
            <a:schemeClr val="accent5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solidFill>
                  <a:srgbClr val="0000CC"/>
                </a:solidFill>
              </a:rPr>
              <a:t>বাংলাদেশের আর্থ-সামাজিক ক্ষেত্রে বনজ সম্পদের গুরুত্ব অপরিসীম- বিশ্লেষণ কর। </a:t>
            </a:r>
            <a:endParaRPr lang="en-US" sz="3600" b="1" dirty="0">
              <a:solidFill>
                <a:srgbClr val="0000CC"/>
              </a:solidFill>
            </a:endParaRPr>
          </a:p>
        </p:txBody>
      </p:sp>
      <p:sp>
        <p:nvSpPr>
          <p:cNvPr id="6" name="Down Ribbon 5"/>
          <p:cNvSpPr/>
          <p:nvPr/>
        </p:nvSpPr>
        <p:spPr>
          <a:xfrm>
            <a:off x="2260315" y="688368"/>
            <a:ext cx="7643974" cy="1160980"/>
          </a:xfrm>
          <a:prstGeom prst="ribbon">
            <a:avLst>
              <a:gd name="adj1" fmla="val 31711"/>
              <a:gd name="adj2" fmla="val 67562"/>
            </a:avLst>
          </a:prstGeom>
          <a:solidFill>
            <a:srgbClr val="35FD69"/>
          </a:solidFill>
          <a:ln w="38100">
            <a:solidFill>
              <a:srgbClr val="0000C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b="1">
                <a:solidFill>
                  <a:srgbClr val="FF0000"/>
                </a:solidFill>
              </a:rPr>
              <a:t>বাড়ির কাজ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3160" y="215757"/>
            <a:ext cx="11137186" cy="6318607"/>
          </a:xfrm>
          <a:prstGeom prst="rect">
            <a:avLst/>
          </a:prstGeom>
          <a:noFill/>
          <a:ln w="76200">
            <a:solidFill>
              <a:srgbClr val="FF0000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352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842481" y="818188"/>
            <a:ext cx="10407721" cy="760576"/>
          </a:xfrm>
          <a:prstGeom prst="rect">
            <a:avLst/>
          </a:prstGeom>
          <a:solidFill>
            <a:srgbClr val="FFFF00"/>
          </a:solidFill>
          <a:ln w="28575">
            <a:solidFill>
              <a:srgbClr val="CC0000"/>
            </a:solidFill>
            <a:prstDash val="sysDash"/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IN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সকলকে ধন্যবাদ</a:t>
            </a:r>
            <a:endParaRPr lang="en-US" sz="5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2" descr="দেশে আশঙ্কাজনকহারে বনভূমির পরিমাণ কমছে! - আয়না ২৪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126" y="1643865"/>
            <a:ext cx="10304979" cy="4407614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955497" y="5393931"/>
            <a:ext cx="10222786" cy="616451"/>
          </a:xfrm>
          <a:prstGeom prst="rect">
            <a:avLst/>
          </a:prstGeom>
          <a:solidFill>
            <a:srgbClr val="00B0F0"/>
          </a:solidFill>
          <a:ln w="38100">
            <a:solidFill>
              <a:srgbClr val="0000FF"/>
            </a:solidFill>
            <a:prstDash val="sysDash"/>
          </a:ln>
          <a:effectLst/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IN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আল্লাহ হাফেজ</a:t>
            </a:r>
            <a:endParaRPr lang="en-US" sz="4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3160" y="215757"/>
            <a:ext cx="11137186" cy="6318607"/>
          </a:xfrm>
          <a:prstGeom prst="rect">
            <a:avLst/>
          </a:prstGeom>
          <a:noFill/>
          <a:ln w="76200">
            <a:solidFill>
              <a:srgbClr val="FF0000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920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657" y="1613042"/>
            <a:ext cx="5298585" cy="3647327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6689" y="1613042"/>
            <a:ext cx="5106256" cy="3647327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sp>
        <p:nvSpPr>
          <p:cNvPr id="6" name="Flowchart: Terminator 5"/>
          <p:cNvSpPr/>
          <p:nvPr/>
        </p:nvSpPr>
        <p:spPr>
          <a:xfrm>
            <a:off x="719191" y="688369"/>
            <a:ext cx="10602930" cy="814636"/>
          </a:xfrm>
          <a:prstGeom prst="flowChartTerminator">
            <a:avLst/>
          </a:prstGeom>
          <a:solidFill>
            <a:srgbClr val="FFFF00"/>
          </a:solidFill>
          <a:ln w="38100">
            <a:solidFill>
              <a:srgbClr val="CC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rgbClr val="FF0000"/>
                </a:solidFill>
              </a:rPr>
              <a:t>নিচের ছবি দুইটি লক্ষ্য কর-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7" name="Flowchart: Process 6"/>
          <p:cNvSpPr/>
          <p:nvPr/>
        </p:nvSpPr>
        <p:spPr>
          <a:xfrm>
            <a:off x="770562" y="5357446"/>
            <a:ext cx="10644028" cy="642662"/>
          </a:xfrm>
          <a:prstGeom prst="flowChartProcess">
            <a:avLst/>
          </a:prstGeom>
          <a:solidFill>
            <a:srgbClr val="FF33CC"/>
          </a:solidFill>
          <a:ln w="57150">
            <a:solidFill>
              <a:srgbClr val="0099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rgbClr val="0000CC"/>
                </a:solidFill>
              </a:rPr>
              <a:t>উপরের ছবিগুলো বাংলাদেশের কোন সম্পদের?</a:t>
            </a:r>
            <a:endParaRPr lang="en-US" sz="3600" b="1" dirty="0">
              <a:solidFill>
                <a:srgbClr val="0000CC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3160" y="215757"/>
            <a:ext cx="11137186" cy="6318607"/>
          </a:xfrm>
          <a:prstGeom prst="rect">
            <a:avLst/>
          </a:prstGeom>
          <a:noFill/>
          <a:ln w="76200">
            <a:solidFill>
              <a:srgbClr val="FF0000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484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সুন্দরবনে প্রস্তুত পাচারকারীরা উপলক্ষ ঈদ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465" y="421241"/>
            <a:ext cx="10613206" cy="5681609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-Point Star 6"/>
          <p:cNvSpPr/>
          <p:nvPr/>
        </p:nvSpPr>
        <p:spPr>
          <a:xfrm flipH="1">
            <a:off x="893851" y="4613097"/>
            <a:ext cx="10263884" cy="1458929"/>
          </a:xfrm>
          <a:prstGeom prst="star6">
            <a:avLst/>
          </a:prstGeom>
          <a:solidFill>
            <a:srgbClr val="35FD69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rgbClr val="0000CC"/>
                </a:solidFill>
              </a:rPr>
              <a:t>বাংলাদেশের বনজ</a:t>
            </a:r>
            <a:r>
              <a:rPr lang="en-SG" sz="4000" b="1" dirty="0" smtClean="0">
                <a:solidFill>
                  <a:srgbClr val="0000CC"/>
                </a:solidFill>
              </a:rPr>
              <a:t> </a:t>
            </a:r>
            <a:r>
              <a:rPr lang="bn-IN" sz="4000" b="1" dirty="0" smtClean="0">
                <a:solidFill>
                  <a:srgbClr val="0000CC"/>
                </a:solidFill>
              </a:rPr>
              <a:t>সম্পদ</a:t>
            </a:r>
            <a:endParaRPr lang="en-US" sz="4000" b="1" dirty="0">
              <a:solidFill>
                <a:srgbClr val="0000CC"/>
              </a:solidFill>
            </a:endParaRPr>
          </a:p>
        </p:txBody>
      </p:sp>
      <p:sp>
        <p:nvSpPr>
          <p:cNvPr id="8" name="Down Ribbon 7"/>
          <p:cNvSpPr/>
          <p:nvPr/>
        </p:nvSpPr>
        <p:spPr>
          <a:xfrm>
            <a:off x="770563" y="390419"/>
            <a:ext cx="10469365" cy="1140430"/>
          </a:xfrm>
          <a:prstGeom prst="ribbon">
            <a:avLst>
              <a:gd name="adj1" fmla="val 33333"/>
              <a:gd name="adj2" fmla="val 72252"/>
            </a:avLst>
          </a:prstGeom>
          <a:solidFill>
            <a:srgbClr val="FFFF00"/>
          </a:solidFill>
          <a:ln w="28575">
            <a:solidFill>
              <a:srgbClr val="05075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rgbClr val="FF0000"/>
                </a:solidFill>
              </a:rPr>
              <a:t>তাহলে আমাদের আজকের পাঠ-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3160" y="215757"/>
            <a:ext cx="11137186" cy="6318607"/>
          </a:xfrm>
          <a:prstGeom prst="rect">
            <a:avLst/>
          </a:prstGeom>
          <a:noFill/>
          <a:ln w="76200">
            <a:solidFill>
              <a:srgbClr val="FF0000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297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p Ribbon 2"/>
          <p:cNvSpPr/>
          <p:nvPr/>
        </p:nvSpPr>
        <p:spPr>
          <a:xfrm>
            <a:off x="1818526" y="678095"/>
            <a:ext cx="8465905" cy="1294543"/>
          </a:xfrm>
          <a:prstGeom prst="ribbon2">
            <a:avLst>
              <a:gd name="adj1" fmla="val 33333"/>
              <a:gd name="adj2" fmla="val 53868"/>
            </a:avLst>
          </a:prstGeom>
          <a:solidFill>
            <a:srgbClr val="35FD69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rgbClr val="FF0000"/>
                </a:solidFill>
              </a:rPr>
              <a:t>শিখনফল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811657" y="1294544"/>
            <a:ext cx="10541285" cy="4972692"/>
          </a:xfrm>
          <a:prstGeom prst="horizontalScroll">
            <a:avLst>
              <a:gd name="adj" fmla="val 16835"/>
            </a:avLst>
          </a:prstGeom>
          <a:ln w="57150">
            <a:solidFill>
              <a:srgbClr val="FFFF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0000CC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82914" y="2216918"/>
            <a:ext cx="8950681" cy="646331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3600" b="1" dirty="0">
                <a:solidFill>
                  <a:srgbClr val="0000CC"/>
                </a:solidFill>
              </a:rPr>
              <a:t>১। বনভূমি কাকে </a:t>
            </a:r>
            <a:r>
              <a:rPr lang="bn-IN" sz="3600" b="1" dirty="0" smtClean="0">
                <a:solidFill>
                  <a:srgbClr val="0000CC"/>
                </a:solidFill>
              </a:rPr>
              <a:t>বলে তা বলতে পারবে।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2003462" y="4179870"/>
            <a:ext cx="8941278" cy="1077218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00CC"/>
                </a:solidFill>
              </a:rPr>
              <a:t>৩। </a:t>
            </a:r>
            <a:r>
              <a:rPr lang="bn-IN" sz="3200" b="1" dirty="0" smtClean="0">
                <a:solidFill>
                  <a:srgbClr val="0000CC"/>
                </a:solidFill>
              </a:rPr>
              <a:t>বাংলাদেশের আর্থ-সামাজিক ক্ষেত্রে বনজ সম্পদের গুরুত্ব বিশ্লেষণ করতে পারবে। </a:t>
            </a:r>
            <a:endParaRPr lang="en-US" sz="3200" b="1" dirty="0">
              <a:solidFill>
                <a:srgbClr val="0000CC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81202" y="2934397"/>
            <a:ext cx="8971051" cy="1200329"/>
          </a:xfrm>
          <a:prstGeom prst="rect">
            <a:avLst/>
          </a:prstGeom>
          <a:solidFill>
            <a:srgbClr val="FF6699"/>
          </a:solidFill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3600" b="1" dirty="0" smtClean="0">
                <a:solidFill>
                  <a:srgbClr val="FF0000"/>
                </a:solidFill>
              </a:rPr>
              <a:t>২। বাংলাদেশের </a:t>
            </a:r>
            <a:r>
              <a:rPr lang="bn-IN" sz="3600" b="1" dirty="0">
                <a:solidFill>
                  <a:srgbClr val="FF0000"/>
                </a:solidFill>
              </a:rPr>
              <a:t>বনভূমির শ্রেণি </a:t>
            </a:r>
            <a:r>
              <a:rPr lang="bn-IN" sz="3600" b="1" dirty="0" smtClean="0">
                <a:solidFill>
                  <a:srgbClr val="FF0000"/>
                </a:solidFill>
              </a:rPr>
              <a:t>বিভাগ ব্যাখ্যা করতে পারবে।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3160" y="215757"/>
            <a:ext cx="11137186" cy="6318607"/>
          </a:xfrm>
          <a:prstGeom prst="rect">
            <a:avLst/>
          </a:prstGeom>
          <a:noFill/>
          <a:ln w="76200">
            <a:solidFill>
              <a:srgbClr val="FF0000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186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2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1140430" y="621285"/>
            <a:ext cx="9852917" cy="828339"/>
          </a:xfrm>
          <a:prstGeom prst="cloudCallou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rgbClr val="A50021"/>
                </a:solidFill>
              </a:rPr>
              <a:t>বনজ সম্পদ কাকে বলে?</a:t>
            </a:r>
            <a:endParaRPr lang="en-US" sz="4000" b="1" dirty="0">
              <a:solidFill>
                <a:srgbClr val="A50021"/>
              </a:solidFill>
            </a:endParaRPr>
          </a:p>
        </p:txBody>
      </p:sp>
      <p:sp>
        <p:nvSpPr>
          <p:cNvPr id="3" name="Double Wave 2"/>
          <p:cNvSpPr/>
          <p:nvPr/>
        </p:nvSpPr>
        <p:spPr>
          <a:xfrm>
            <a:off x="1160979" y="1438382"/>
            <a:ext cx="9955659" cy="4505217"/>
          </a:xfrm>
          <a:prstGeom prst="doubleWave">
            <a:avLst>
              <a:gd name="adj1" fmla="val 2449"/>
              <a:gd name="adj2" fmla="val 0"/>
            </a:avLst>
          </a:prstGeom>
          <a:solidFill>
            <a:srgbClr val="35FD69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rgbClr val="0000CC"/>
                </a:solidFill>
              </a:rPr>
              <a:t>বৃক্ষরাজি যে ভূমিতে সমারোহ ঘটায় তাকে বনভূমি বলে।</a:t>
            </a:r>
          </a:p>
          <a:p>
            <a:pPr algn="ctr"/>
            <a:r>
              <a:rPr lang="bn-IN" sz="3600" b="1" dirty="0" smtClean="0">
                <a:solidFill>
                  <a:srgbClr val="0000CC"/>
                </a:solidFill>
              </a:rPr>
              <a:t> </a:t>
            </a:r>
            <a:r>
              <a:rPr lang="bn-IN" sz="3600" b="1" dirty="0" smtClean="0">
                <a:solidFill>
                  <a:srgbClr val="CC045A"/>
                </a:solidFill>
              </a:rPr>
              <a:t>বনভূমিতে অবস্থিত গাছপালা, লতা-পাতা, জীবজন্তু, পশুপাখি, মোম-মধু, জলজ প্রাণি ইত্যাদি আমাদের অর্থনৈতিক, সামাজিক ও অন্যান্য চাহিদা পূরণ করে বলে একে বনজ সম্পদ বলা হয়।</a:t>
            </a:r>
            <a:endParaRPr lang="en-US" sz="3600" b="1" dirty="0">
              <a:solidFill>
                <a:srgbClr val="CC045A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3160" y="215757"/>
            <a:ext cx="11137186" cy="6318607"/>
          </a:xfrm>
          <a:prstGeom prst="rect">
            <a:avLst/>
          </a:prstGeom>
          <a:noFill/>
          <a:ln w="76200">
            <a:solidFill>
              <a:srgbClr val="FF0000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5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ecision 1"/>
          <p:cNvSpPr/>
          <p:nvPr/>
        </p:nvSpPr>
        <p:spPr>
          <a:xfrm>
            <a:off x="893851" y="482886"/>
            <a:ext cx="10294706" cy="647151"/>
          </a:xfrm>
          <a:prstGeom prst="flowChartDecision">
            <a:avLst/>
          </a:prstGeom>
          <a:solidFill>
            <a:schemeClr val="accent5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solidFill>
                  <a:srgbClr val="C00000"/>
                </a:solidFill>
              </a:rPr>
              <a:t>বাংলাদেশের বনভূমি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3" name="Double Wave 2"/>
          <p:cNvSpPr/>
          <p:nvPr/>
        </p:nvSpPr>
        <p:spPr>
          <a:xfrm>
            <a:off x="791110" y="1078787"/>
            <a:ext cx="10520738" cy="2559111"/>
          </a:xfrm>
          <a:prstGeom prst="doubleWave">
            <a:avLst/>
          </a:prstGeom>
          <a:solidFill>
            <a:srgbClr val="35FD69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3200" b="1" dirty="0" smtClean="0">
              <a:solidFill>
                <a:srgbClr val="0000CC"/>
              </a:solidFill>
            </a:endParaRPr>
          </a:p>
          <a:p>
            <a:pPr algn="ctr"/>
            <a:r>
              <a:rPr lang="bn-IN" sz="3200" b="1" dirty="0" smtClean="0">
                <a:solidFill>
                  <a:srgbClr val="0000CC"/>
                </a:solidFill>
              </a:rPr>
              <a:t>বাংলাদেশে পর্যাপ্ত বনভূমি নেই। একটি দেশের মোট আয়তনের কমপক্ষে ২০-২৫ শতাংশ বনভূমি থাকা প্রয়োজন। কিন্তু বাংলাদেশে এ সম্পদের পরিমান রয়েছে মাত্র ১৩ শতাংশ।</a:t>
            </a:r>
          </a:p>
          <a:p>
            <a:pPr algn="ctr"/>
            <a:endParaRPr lang="en-US" sz="3200" b="1" dirty="0">
              <a:solidFill>
                <a:srgbClr val="0000CC"/>
              </a:solidFill>
            </a:endParaRPr>
          </a:p>
        </p:txBody>
      </p:sp>
      <p:sp>
        <p:nvSpPr>
          <p:cNvPr id="5" name="Double Wave 4"/>
          <p:cNvSpPr/>
          <p:nvPr/>
        </p:nvSpPr>
        <p:spPr>
          <a:xfrm>
            <a:off x="801384" y="3390472"/>
            <a:ext cx="10541286" cy="2732925"/>
          </a:xfrm>
          <a:prstGeom prst="doubleWave">
            <a:avLst/>
          </a:prstGeom>
          <a:solidFill>
            <a:srgbClr val="FF33CC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3200" b="1" dirty="0" smtClean="0">
              <a:solidFill>
                <a:srgbClr val="05075B"/>
              </a:solidFill>
            </a:endParaRPr>
          </a:p>
          <a:p>
            <a:pPr algn="ctr"/>
            <a:endParaRPr lang="bn-IN" sz="3200" b="1" dirty="0">
              <a:solidFill>
                <a:srgbClr val="05075B"/>
              </a:solidFill>
            </a:endParaRPr>
          </a:p>
          <a:p>
            <a:pPr algn="ctr"/>
            <a:endParaRPr lang="bn-IN" sz="3200" b="1" dirty="0" smtClean="0">
              <a:solidFill>
                <a:srgbClr val="05075B"/>
              </a:solidFill>
            </a:endParaRPr>
          </a:p>
          <a:p>
            <a:pPr algn="ctr"/>
            <a:endParaRPr lang="bn-IN" sz="3200" b="1" dirty="0">
              <a:solidFill>
                <a:srgbClr val="05075B"/>
              </a:solidFill>
            </a:endParaRPr>
          </a:p>
          <a:p>
            <a:pPr algn="ctr"/>
            <a:r>
              <a:rPr lang="bn-IN" sz="3200" b="1" dirty="0" smtClean="0">
                <a:solidFill>
                  <a:srgbClr val="05075B"/>
                </a:solidFill>
              </a:rPr>
              <a:t>অন্যান্য দেশের তুলনায় আমাদের দেশে বনভূমির পরিমান খুবই কম। যেমন- আমেরিকায় শতকরা ৩৩.৮৪ ভাগ,</a:t>
            </a:r>
            <a:r>
              <a:rPr lang="bn-IN" sz="3200" b="1" dirty="0">
                <a:solidFill>
                  <a:srgbClr val="05075B"/>
                </a:solidFill>
              </a:rPr>
              <a:t> </a:t>
            </a:r>
            <a:r>
              <a:rPr lang="bn-IN" sz="3200" b="1" dirty="0" smtClean="0">
                <a:solidFill>
                  <a:srgbClr val="05075B"/>
                </a:solidFill>
              </a:rPr>
              <a:t>জাপানে </a:t>
            </a:r>
            <a:r>
              <a:rPr lang="bn-IN" sz="3200" b="1" dirty="0">
                <a:solidFill>
                  <a:srgbClr val="05075B"/>
                </a:solidFill>
              </a:rPr>
              <a:t>শতকরা </a:t>
            </a:r>
            <a:r>
              <a:rPr lang="bn-IN" sz="3200" b="1" dirty="0" smtClean="0">
                <a:solidFill>
                  <a:srgbClr val="05075B"/>
                </a:solidFill>
              </a:rPr>
              <a:t>৬৭ </a:t>
            </a:r>
            <a:r>
              <a:rPr lang="bn-IN" sz="3200" b="1" dirty="0">
                <a:solidFill>
                  <a:srgbClr val="05075B"/>
                </a:solidFill>
              </a:rPr>
              <a:t>ভাগ</a:t>
            </a:r>
            <a:r>
              <a:rPr lang="bn-IN" sz="3200" b="1" dirty="0" smtClean="0">
                <a:solidFill>
                  <a:srgbClr val="05075B"/>
                </a:solidFill>
              </a:rPr>
              <a:t>,</a:t>
            </a:r>
            <a:r>
              <a:rPr lang="bn-IN" sz="3200" b="1" dirty="0">
                <a:solidFill>
                  <a:srgbClr val="05075B"/>
                </a:solidFill>
              </a:rPr>
              <a:t> </a:t>
            </a:r>
            <a:r>
              <a:rPr lang="bn-IN" sz="3200" b="1" dirty="0" smtClean="0">
                <a:solidFill>
                  <a:srgbClr val="05075B"/>
                </a:solidFill>
              </a:rPr>
              <a:t>বার্মায় </a:t>
            </a:r>
            <a:r>
              <a:rPr lang="bn-IN" sz="3200" b="1" dirty="0">
                <a:solidFill>
                  <a:srgbClr val="05075B"/>
                </a:solidFill>
              </a:rPr>
              <a:t>শতকরা </a:t>
            </a:r>
            <a:r>
              <a:rPr lang="bn-IN" sz="3200" b="1" dirty="0" smtClean="0">
                <a:solidFill>
                  <a:srgbClr val="05075B"/>
                </a:solidFill>
              </a:rPr>
              <a:t>৬৩ ভাগ</a:t>
            </a:r>
            <a:r>
              <a:rPr lang="bn-IN" sz="3200" b="1" dirty="0">
                <a:solidFill>
                  <a:srgbClr val="05075B"/>
                </a:solidFill>
              </a:rPr>
              <a:t> </a:t>
            </a:r>
            <a:r>
              <a:rPr lang="bn-IN" sz="3200" b="1" dirty="0" smtClean="0">
                <a:solidFill>
                  <a:srgbClr val="05075B"/>
                </a:solidFill>
              </a:rPr>
              <a:t>এবং ভারতে </a:t>
            </a:r>
            <a:r>
              <a:rPr lang="bn-IN" sz="3200" b="1" dirty="0">
                <a:solidFill>
                  <a:srgbClr val="05075B"/>
                </a:solidFill>
              </a:rPr>
              <a:t>শতকরা </a:t>
            </a:r>
            <a:r>
              <a:rPr lang="bn-IN" sz="3200" b="1" dirty="0" smtClean="0">
                <a:solidFill>
                  <a:srgbClr val="05075B"/>
                </a:solidFill>
              </a:rPr>
              <a:t>২৩.৭০ ভাগ</a:t>
            </a:r>
            <a:r>
              <a:rPr lang="bn-IN" sz="3200" b="1" dirty="0">
                <a:solidFill>
                  <a:srgbClr val="05075B"/>
                </a:solidFill>
              </a:rPr>
              <a:t> </a:t>
            </a:r>
            <a:r>
              <a:rPr lang="bn-IN" sz="3200" b="1" dirty="0" smtClean="0">
                <a:solidFill>
                  <a:srgbClr val="05075B"/>
                </a:solidFill>
              </a:rPr>
              <a:t>বনাঞ্চল রয়েছে। </a:t>
            </a:r>
            <a:endParaRPr lang="en-US" sz="3200" b="1" dirty="0">
              <a:solidFill>
                <a:srgbClr val="05075B"/>
              </a:solidFill>
            </a:endParaRPr>
          </a:p>
          <a:p>
            <a:pPr algn="ctr"/>
            <a:endParaRPr lang="en-US" sz="3200" b="1" dirty="0">
              <a:solidFill>
                <a:srgbClr val="05075B"/>
              </a:solidFill>
            </a:endParaRPr>
          </a:p>
          <a:p>
            <a:pPr algn="ctr"/>
            <a:endParaRPr lang="en-US" sz="3200" b="1" dirty="0">
              <a:solidFill>
                <a:srgbClr val="05075B"/>
              </a:solidFill>
            </a:endParaRPr>
          </a:p>
          <a:p>
            <a:pPr algn="ctr"/>
            <a:endParaRPr lang="en-US" sz="3200" b="1" dirty="0">
              <a:solidFill>
                <a:srgbClr val="05075B"/>
              </a:solidFill>
            </a:endParaRPr>
          </a:p>
          <a:p>
            <a:pPr algn="ctr"/>
            <a:endParaRPr lang="en-US" sz="3200" b="1" dirty="0">
              <a:solidFill>
                <a:srgbClr val="05075B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3160" y="215757"/>
            <a:ext cx="11137186" cy="6318607"/>
          </a:xfrm>
          <a:prstGeom prst="rect">
            <a:avLst/>
          </a:prstGeom>
          <a:noFill/>
          <a:ln w="76200">
            <a:solidFill>
              <a:srgbClr val="FF0000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8793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rved Down Ribbon 1"/>
          <p:cNvSpPr/>
          <p:nvPr/>
        </p:nvSpPr>
        <p:spPr>
          <a:xfrm>
            <a:off x="1140431" y="390418"/>
            <a:ext cx="9503596" cy="863029"/>
          </a:xfrm>
          <a:prstGeom prst="ellipseRibbon">
            <a:avLst>
              <a:gd name="adj1" fmla="val 34426"/>
              <a:gd name="adj2" fmla="val 50000"/>
              <a:gd name="adj3" fmla="val 12500"/>
            </a:avLst>
          </a:prstGeom>
          <a:solidFill>
            <a:srgbClr val="12EC1C"/>
          </a:solidFill>
          <a:ln w="38100">
            <a:solidFill>
              <a:srgbClr val="FFFF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solidFill>
                  <a:srgbClr val="FF0000"/>
                </a:solidFill>
              </a:rPr>
              <a:t>একক কাজ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83577" y="1366463"/>
            <a:ext cx="4048018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solidFill>
                  <a:srgbClr val="0000CC"/>
                </a:solidFill>
              </a:rPr>
              <a:t>১। বনভূমি কাকে বলে?</a:t>
            </a:r>
            <a:endParaRPr lang="en-US" sz="2800" b="1" dirty="0">
              <a:solidFill>
                <a:srgbClr val="0000CC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2792" y="2166134"/>
            <a:ext cx="6638165" cy="830997"/>
          </a:xfrm>
          <a:prstGeom prst="rect">
            <a:avLst/>
          </a:prstGeom>
          <a:solidFill>
            <a:srgbClr val="00B0F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400" b="1" dirty="0">
                <a:solidFill>
                  <a:srgbClr val="0000CC"/>
                </a:solidFill>
              </a:rPr>
              <a:t>২</a:t>
            </a:r>
            <a:r>
              <a:rPr lang="bn-IN" sz="2400" b="1" dirty="0" smtClean="0">
                <a:solidFill>
                  <a:srgbClr val="0000CC"/>
                </a:solidFill>
              </a:rPr>
              <a:t>। </a:t>
            </a:r>
            <a:r>
              <a:rPr lang="bn-IN" sz="2400" b="1" dirty="0">
                <a:solidFill>
                  <a:srgbClr val="0000CC"/>
                </a:solidFill>
              </a:rPr>
              <a:t>একটি দেশের মোট আয়তনের </a:t>
            </a:r>
            <a:r>
              <a:rPr lang="bn-IN" sz="2400" b="1" dirty="0" smtClean="0">
                <a:solidFill>
                  <a:srgbClr val="0000CC"/>
                </a:solidFill>
              </a:rPr>
              <a:t>কমপক্ষে কত শতাংশ </a:t>
            </a:r>
            <a:r>
              <a:rPr lang="bn-IN" sz="2400" b="1" dirty="0">
                <a:solidFill>
                  <a:srgbClr val="0000CC"/>
                </a:solidFill>
              </a:rPr>
              <a:t>বনভূমি থাকা </a:t>
            </a:r>
            <a:r>
              <a:rPr lang="bn-IN" sz="2400" b="1" dirty="0" smtClean="0">
                <a:solidFill>
                  <a:srgbClr val="0000CC"/>
                </a:solidFill>
              </a:rPr>
              <a:t>প্রয়োজন?</a:t>
            </a:r>
            <a:endParaRPr lang="en-US" sz="2400" b="1" dirty="0">
              <a:solidFill>
                <a:srgbClr val="0000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0488" y="3048000"/>
            <a:ext cx="6609647" cy="954107"/>
          </a:xfrm>
          <a:prstGeom prst="rect">
            <a:avLst/>
          </a:prstGeom>
          <a:solidFill>
            <a:srgbClr val="35FD69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>
                <a:solidFill>
                  <a:srgbClr val="0000CC"/>
                </a:solidFill>
              </a:rPr>
              <a:t>৩</a:t>
            </a:r>
            <a:r>
              <a:rPr lang="bn-IN" sz="2800" b="1" dirty="0" smtClean="0">
                <a:solidFill>
                  <a:srgbClr val="0000CC"/>
                </a:solidFill>
              </a:rPr>
              <a:t>। </a:t>
            </a:r>
            <a:r>
              <a:rPr lang="bn-IN" sz="2800" b="1" dirty="0">
                <a:solidFill>
                  <a:srgbClr val="0000CC"/>
                </a:solidFill>
              </a:rPr>
              <a:t>বাংলাদেশে এ সম্পদের </a:t>
            </a:r>
            <a:endParaRPr lang="bn-IN" sz="2800" b="1" dirty="0" smtClean="0">
              <a:solidFill>
                <a:srgbClr val="0000CC"/>
              </a:solidFill>
            </a:endParaRPr>
          </a:p>
          <a:p>
            <a:pPr algn="ctr"/>
            <a:r>
              <a:rPr lang="bn-IN" sz="2800" b="1" dirty="0" smtClean="0">
                <a:solidFill>
                  <a:srgbClr val="0000CC"/>
                </a:solidFill>
              </a:rPr>
              <a:t>      কত শতাংশ বনভূমি আছে?</a:t>
            </a:r>
            <a:endParaRPr lang="bn-IN" sz="2800" b="1" dirty="0">
              <a:solidFill>
                <a:srgbClr val="0000CC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1564" y="4063431"/>
            <a:ext cx="6557748" cy="954107"/>
          </a:xfrm>
          <a:prstGeom prst="rect">
            <a:avLst/>
          </a:prstGeom>
          <a:solidFill>
            <a:srgbClr val="C76BBC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solidFill>
                  <a:srgbClr val="0000CC"/>
                </a:solidFill>
              </a:rPr>
              <a:t>৪। জাপানে মোট আয়তনের </a:t>
            </a:r>
          </a:p>
          <a:p>
            <a:r>
              <a:rPr lang="bn-IN" sz="2800" b="1" dirty="0" smtClean="0">
                <a:solidFill>
                  <a:srgbClr val="0000CC"/>
                </a:solidFill>
              </a:rPr>
              <a:t>কত শতাংশ বনভূমি আছে?</a:t>
            </a:r>
            <a:endParaRPr lang="bn-IN" sz="2800" b="1" dirty="0">
              <a:solidFill>
                <a:srgbClr val="0000CC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29468" y="5068585"/>
            <a:ext cx="6539844" cy="954107"/>
          </a:xfrm>
          <a:prstGeom prst="rect">
            <a:avLst/>
          </a:prstGeom>
          <a:solidFill>
            <a:schemeClr val="accent3">
              <a:lumMod val="75000"/>
            </a:schemeClr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b="1" dirty="0">
                <a:solidFill>
                  <a:srgbClr val="0000CC"/>
                </a:solidFill>
              </a:rPr>
              <a:t>৫</a:t>
            </a:r>
            <a:r>
              <a:rPr lang="bn-IN" sz="2800" b="1" dirty="0" smtClean="0">
                <a:solidFill>
                  <a:srgbClr val="0000CC"/>
                </a:solidFill>
              </a:rPr>
              <a:t>। ভারতে মোট আয়তনের </a:t>
            </a:r>
          </a:p>
          <a:p>
            <a:r>
              <a:rPr lang="bn-IN" sz="2800" b="1" dirty="0" smtClean="0">
                <a:solidFill>
                  <a:srgbClr val="0000CC"/>
                </a:solidFill>
              </a:rPr>
              <a:t>কত শতাংশ বনভূমি আছে?</a:t>
            </a:r>
            <a:endParaRPr lang="bn-IN" sz="2800" b="1" dirty="0">
              <a:solidFill>
                <a:srgbClr val="0000CC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602876" y="2147299"/>
            <a:ext cx="3441257" cy="729466"/>
          </a:xfrm>
          <a:prstGeom prst="rect">
            <a:avLst/>
          </a:prstGeom>
          <a:solidFill>
            <a:schemeClr val="accent1"/>
          </a:solidFill>
          <a:ln w="3810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solidFill>
                  <a:srgbClr val="0000CC"/>
                </a:solidFill>
              </a:rPr>
              <a:t>২০-২৫ শতাংশ</a:t>
            </a:r>
            <a:endParaRPr lang="en-US" sz="3200" b="1" dirty="0">
              <a:solidFill>
                <a:srgbClr val="0000CC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633699" y="2977793"/>
            <a:ext cx="3431569" cy="965771"/>
          </a:xfrm>
          <a:prstGeom prst="rect">
            <a:avLst/>
          </a:prstGeom>
          <a:solidFill>
            <a:srgbClr val="35FD69"/>
          </a:solidFill>
          <a:ln w="3810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solidFill>
                  <a:srgbClr val="0000CC"/>
                </a:solidFill>
              </a:rPr>
              <a:t>মাত্র ১৩ শতাংশ</a:t>
            </a:r>
            <a:endParaRPr lang="en-US" sz="3200" b="1" dirty="0">
              <a:solidFill>
                <a:srgbClr val="0000CC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643973" y="4013771"/>
            <a:ext cx="3383078" cy="965771"/>
          </a:xfrm>
          <a:prstGeom prst="rect">
            <a:avLst/>
          </a:prstGeom>
          <a:solidFill>
            <a:srgbClr val="C76BBC"/>
          </a:solidFill>
          <a:ln w="3810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solidFill>
                  <a:srgbClr val="0000CC"/>
                </a:solidFill>
              </a:rPr>
              <a:t>৬৭ শতাংশ</a:t>
            </a:r>
            <a:endParaRPr lang="en-US" sz="3200" b="1" dirty="0">
              <a:solidFill>
                <a:srgbClr val="0000CC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3425" y="5039474"/>
            <a:ext cx="3452442" cy="965771"/>
          </a:xfrm>
          <a:prstGeom prst="rect">
            <a:avLst/>
          </a:prstGeom>
          <a:solidFill>
            <a:schemeClr val="accent3"/>
          </a:solidFill>
          <a:ln w="3810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solidFill>
                  <a:srgbClr val="0000CC"/>
                </a:solidFill>
              </a:rPr>
              <a:t>২৩.৭০ শতাংশ</a:t>
            </a:r>
            <a:endParaRPr lang="en-US" sz="3200" b="1" dirty="0">
              <a:solidFill>
                <a:srgbClr val="0000CC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941869" y="1303106"/>
            <a:ext cx="6123398" cy="854468"/>
          </a:xfrm>
          <a:prstGeom prst="rect">
            <a:avLst/>
          </a:prstGeom>
          <a:solidFill>
            <a:srgbClr val="FFFF00"/>
          </a:solidFill>
          <a:ln w="381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>
                <a:solidFill>
                  <a:srgbClr val="0000CC"/>
                </a:solidFill>
              </a:rPr>
              <a:t>বৃক্ষরাজি যে ভূমিতে সমারোহ </a:t>
            </a:r>
            <a:endParaRPr lang="bn-IN" sz="2400" b="1" dirty="0" smtClean="0">
              <a:solidFill>
                <a:srgbClr val="0000CC"/>
              </a:solidFill>
            </a:endParaRPr>
          </a:p>
          <a:p>
            <a:pPr algn="ctr"/>
            <a:r>
              <a:rPr lang="bn-IN" sz="2400" b="1" dirty="0" smtClean="0">
                <a:solidFill>
                  <a:srgbClr val="0000CC"/>
                </a:solidFill>
              </a:rPr>
              <a:t>ঘটায় </a:t>
            </a:r>
            <a:r>
              <a:rPr lang="bn-IN" sz="2400" b="1" dirty="0">
                <a:solidFill>
                  <a:srgbClr val="0000CC"/>
                </a:solidFill>
              </a:rPr>
              <a:t>তাকে বনভূমি বলে।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93160" y="215757"/>
            <a:ext cx="11137186" cy="6318607"/>
          </a:xfrm>
          <a:prstGeom prst="rect">
            <a:avLst/>
          </a:prstGeom>
          <a:noFill/>
          <a:ln w="76200">
            <a:solidFill>
              <a:srgbClr val="FF0000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707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TM04033923[[fn=Depth]]</Template>
  <TotalTime>1952</TotalTime>
  <Words>1119</Words>
  <Application>Microsoft Office PowerPoint</Application>
  <PresentationFormat>Widescreen</PresentationFormat>
  <Paragraphs>169</Paragraphs>
  <Slides>33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1" baseType="lpstr">
      <vt:lpstr>Arial</vt:lpstr>
      <vt:lpstr>Calibri</vt:lpstr>
      <vt:lpstr>Corbel</vt:lpstr>
      <vt:lpstr>NikoshBAN</vt:lpstr>
      <vt:lpstr>Roboto</vt:lpstr>
      <vt:lpstr>Tahoma</vt:lpstr>
      <vt:lpstr>Vrinda</vt:lpstr>
      <vt:lpstr>Depth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269</cp:revision>
  <dcterms:created xsi:type="dcterms:W3CDTF">2020-10-24T14:13:19Z</dcterms:created>
  <dcterms:modified xsi:type="dcterms:W3CDTF">2020-11-21T06:55:23Z</dcterms:modified>
</cp:coreProperties>
</file>