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99" r:id="rId3"/>
    <p:sldId id="258" r:id="rId4"/>
    <p:sldId id="259" r:id="rId5"/>
    <p:sldId id="260" r:id="rId6"/>
    <p:sldId id="262" r:id="rId7"/>
    <p:sldId id="334" r:id="rId8"/>
    <p:sldId id="335" r:id="rId9"/>
    <p:sldId id="336" r:id="rId10"/>
    <p:sldId id="338" r:id="rId11"/>
    <p:sldId id="263" r:id="rId12"/>
    <p:sldId id="293" r:id="rId13"/>
    <p:sldId id="317" r:id="rId14"/>
    <p:sldId id="328" r:id="rId15"/>
    <p:sldId id="310" r:id="rId16"/>
    <p:sldId id="329" r:id="rId17"/>
    <p:sldId id="342" r:id="rId18"/>
    <p:sldId id="312" r:id="rId19"/>
    <p:sldId id="333" r:id="rId20"/>
    <p:sldId id="323" r:id="rId21"/>
    <p:sldId id="339" r:id="rId22"/>
    <p:sldId id="340" r:id="rId23"/>
    <p:sldId id="326" r:id="rId24"/>
    <p:sldId id="327" r:id="rId25"/>
    <p:sldId id="343" r:id="rId26"/>
    <p:sldId id="282" r:id="rId27"/>
    <p:sldId id="283" r:id="rId28"/>
    <p:sldId id="284" r:id="rId29"/>
    <p:sldId id="280" r:id="rId30"/>
    <p:sldId id="308" r:id="rId31"/>
    <p:sldId id="309" r:id="rId32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86" y="-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347D8-9D24-4944-B1C4-C10DA75F5509}" type="doc">
      <dgm:prSet loTypeId="urn:microsoft.com/office/officeart/2005/8/layout/h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3193A-F8CE-435F-8AA9-4E2D0AE4F6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s-IN" dirty="0" smtClean="0">
              <a:solidFill>
                <a:srgbClr val="002060"/>
              </a:solidFill>
            </a:rPr>
            <a:t>আর্থিক বিবরণী</a:t>
          </a:r>
          <a:r>
            <a:rPr lang="bn-BD" dirty="0" smtClean="0">
              <a:solidFill>
                <a:srgbClr val="002060"/>
              </a:solidFill>
            </a:rPr>
            <a:t>- </a:t>
          </a:r>
          <a:r>
            <a:rPr lang="bn-BD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dirty="0" smtClean="0">
              <a:solidFill>
                <a:srgbClr val="002060"/>
              </a:solidFill>
            </a:rPr>
            <a:t>কর</a:t>
          </a:r>
          <a:r>
            <a:rPr lang="en-US" dirty="0" err="1" smtClean="0">
              <a:solidFill>
                <a:srgbClr val="002060"/>
              </a:solidFill>
            </a:rPr>
            <a:t>তে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সক্ষম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হবে</a:t>
          </a:r>
          <a:r>
            <a:rPr lang="bn-BD" dirty="0" smtClean="0">
              <a:solidFill>
                <a:srgbClr val="002060"/>
              </a:solidFill>
            </a:rPr>
            <a:t>। </a:t>
          </a:r>
          <a:endParaRPr lang="en-US" dirty="0">
            <a:solidFill>
              <a:srgbClr val="002060"/>
            </a:solidFill>
          </a:endParaRPr>
        </a:p>
      </dgm:t>
    </dgm:pt>
    <dgm:pt modelId="{D61CE14E-030E-4C18-9B50-5921EA7E1EC7}" type="parTrans" cxnId="{615596B6-DDB4-4F7A-B9EA-1A2BD4A0A2BE}">
      <dgm:prSet/>
      <dgm:spPr/>
      <dgm:t>
        <a:bodyPr/>
        <a:lstStyle/>
        <a:p>
          <a:endParaRPr lang="en-US"/>
        </a:p>
      </dgm:t>
    </dgm:pt>
    <dgm:pt modelId="{C0BE03F5-EC66-4C89-B513-6212523C4BD2}" type="sibTrans" cxnId="{615596B6-DDB4-4F7A-B9EA-1A2BD4A0A2BE}">
      <dgm:prSet/>
      <dgm:spPr/>
      <dgm:t>
        <a:bodyPr/>
        <a:lstStyle/>
        <a:p>
          <a:endParaRPr lang="en-US"/>
        </a:p>
      </dgm:t>
    </dgm:pt>
    <dgm:pt modelId="{3FA82910-EBD3-4BC0-A17D-97D7EA2EF24C}" type="pres">
      <dgm:prSet presAssocID="{3FA347D8-9D24-4944-B1C4-C10DA75F5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0BF31-B2A6-4DA2-A524-BB7CCE1817DC}" type="pres">
      <dgm:prSet presAssocID="{BAE3193A-F8CE-435F-8AA9-4E2D0AE4F65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2572E-B8A2-4A5D-899B-12CF60A2339C}" type="presOf" srcId="{3FA347D8-9D24-4944-B1C4-C10DA75F5509}" destId="{3FA82910-EBD3-4BC0-A17D-97D7EA2EF24C}" srcOrd="0" destOrd="0" presId="urn:microsoft.com/office/officeart/2005/8/layout/hList6"/>
    <dgm:cxn modelId="{615596B6-DDB4-4F7A-B9EA-1A2BD4A0A2BE}" srcId="{3FA347D8-9D24-4944-B1C4-C10DA75F5509}" destId="{BAE3193A-F8CE-435F-8AA9-4E2D0AE4F659}" srcOrd="0" destOrd="0" parTransId="{D61CE14E-030E-4C18-9B50-5921EA7E1EC7}" sibTransId="{C0BE03F5-EC66-4C89-B513-6212523C4BD2}"/>
    <dgm:cxn modelId="{3764AAC6-C4DF-4AD8-A04C-9466319F649E}" type="presOf" srcId="{BAE3193A-F8CE-435F-8AA9-4E2D0AE4F659}" destId="{A580BF31-B2A6-4DA2-A524-BB7CCE1817DC}" srcOrd="0" destOrd="0" presId="urn:microsoft.com/office/officeart/2005/8/layout/hList6"/>
    <dgm:cxn modelId="{B53684E5-B54D-487E-840A-9747F7C6616B}" type="presParOf" srcId="{3FA82910-EBD3-4BC0-A17D-97D7EA2EF24C}" destId="{A580BF31-B2A6-4DA2-A524-BB7CCE1817DC}" srcOrd="0" destOrd="0" presId="urn:microsoft.com/office/officeart/2005/8/layout/hList6"/>
  </dgm:cxnLst>
  <dgm:bg/>
  <dgm:whole>
    <a:effectLst>
      <a:reflection blurRad="6350" stA="50000" endA="300" endPos="5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80BF31-B2A6-4DA2-A524-BB7CCE1817DC}">
      <dsp:nvSpPr>
        <dsp:cNvPr id="0" name=""/>
        <dsp:cNvSpPr/>
      </dsp:nvSpPr>
      <dsp:spPr>
        <a:xfrm rot="16200000">
          <a:off x="2655094" y="-2655094"/>
          <a:ext cx="3505200" cy="8815388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6500" kern="1200" dirty="0" smtClean="0">
              <a:solidFill>
                <a:srgbClr val="002060"/>
              </a:solidFill>
            </a:rPr>
            <a:t>আর্থিক বিবরণী</a:t>
          </a:r>
          <a:r>
            <a:rPr lang="bn-BD" sz="6500" kern="1200" dirty="0" smtClean="0">
              <a:solidFill>
                <a:srgbClr val="002060"/>
              </a:solidFill>
            </a:rPr>
            <a:t>- </a:t>
          </a:r>
          <a:r>
            <a:rPr lang="bn-BD" sz="6500" kern="1200" dirty="0">
              <a:solidFill>
                <a:srgbClr val="002060"/>
              </a:solidFill>
            </a:rPr>
            <a:t>এর বিভিন্ন কৌশল প্রয়োগ </a:t>
          </a:r>
          <a:r>
            <a:rPr lang="bn-BD" sz="6500" kern="1200" dirty="0" smtClean="0">
              <a:solidFill>
                <a:srgbClr val="002060"/>
              </a:solidFill>
            </a:rPr>
            <a:t>কর</a:t>
          </a:r>
          <a:r>
            <a:rPr lang="en-US" sz="6500" kern="1200" dirty="0" err="1" smtClean="0">
              <a:solidFill>
                <a:srgbClr val="002060"/>
              </a:solidFill>
            </a:rPr>
            <a:t>তে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সক্ষম</a:t>
          </a:r>
          <a:r>
            <a:rPr lang="en-US" sz="6500" kern="1200" dirty="0" smtClean="0">
              <a:solidFill>
                <a:srgbClr val="002060"/>
              </a:solidFill>
            </a:rPr>
            <a:t> </a:t>
          </a:r>
          <a:r>
            <a:rPr lang="en-US" sz="6500" kern="1200" dirty="0" err="1" smtClean="0">
              <a:solidFill>
                <a:srgbClr val="002060"/>
              </a:solidFill>
            </a:rPr>
            <a:t>হবে</a:t>
          </a:r>
          <a:r>
            <a:rPr lang="bn-BD" sz="6500" kern="1200" dirty="0" smtClean="0">
              <a:solidFill>
                <a:srgbClr val="002060"/>
              </a:solidFill>
            </a:rPr>
            <a:t>। </a:t>
          </a:r>
          <a:endParaRPr lang="en-US" sz="6500" kern="1200" dirty="0">
            <a:solidFill>
              <a:srgbClr val="002060"/>
            </a:solidFill>
          </a:endParaRPr>
        </a:p>
      </dsp:txBody>
      <dsp:txXfrm rot="16200000">
        <a:off x="2655094" y="-2655094"/>
        <a:ext cx="3505200" cy="881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8AC4B-3F0B-4D8F-879D-0F6A6756C51B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3F5F-8146-406B-82B3-58302798B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solidFill>
                  <a:srgbClr val="002060"/>
                </a:solidFill>
              </a:rPr>
              <a:t>মূলধন বাজেটিং- এর বিভিন্ন কৌশল প্রয়োগ কর</a:t>
            </a:r>
            <a:r>
              <a:rPr lang="en-US" dirty="0" err="1" smtClean="0">
                <a:solidFill>
                  <a:srgbClr val="002060"/>
                </a:solidFill>
              </a:rPr>
              <a:t>তে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সক্ষম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হবে</a:t>
            </a:r>
            <a:r>
              <a:rPr lang="bn-BD" dirty="0" smtClean="0">
                <a:solidFill>
                  <a:srgbClr val="002060"/>
                </a:solidFill>
              </a:rPr>
              <a:t>।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7BC4E-42BD-443D-8163-7C2E28C03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6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752238" y="381000"/>
            <a:ext cx="105156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2" y="4724400"/>
            <a:ext cx="48482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2" y="1752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0412" y="1219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002060"/>
                </a:solidFill>
              </a:rPr>
              <a:t>ক. চলতি সম্পত্তির পরিমাণ নির্ণয় কর।</a:t>
            </a:r>
            <a:endParaRPr lang="en-US" sz="4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94211" y="2132012"/>
          <a:ext cx="7391400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1"/>
                <a:gridCol w="1295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বিবরণ</a:t>
                      </a:r>
                      <a:endParaRPr lang="en-US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প্রাপ্য হিসাব</a:t>
                      </a:r>
                    </a:p>
                    <a:p>
                      <a:pPr algn="l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অনাদায়ী বিনিয়োগের</a:t>
                      </a:r>
                      <a:r>
                        <a:rPr lang="en-US" baseline="0" dirty="0" smtClean="0">
                          <a:latin typeface="Vrinda" pitchFamily="2" charset="0"/>
                          <a:cs typeface="Vrinda" pitchFamily="2" charset="0"/>
                        </a:rPr>
                        <a:t> সুদ (২৯,০০০ × ১০%)</a:t>
                      </a:r>
                      <a:endParaRPr lang="en-US" dirty="0" smtClean="0">
                        <a:latin typeface="Vrinda" pitchFamily="2" charset="0"/>
                        <a:cs typeface="Vrinda" pitchFamily="2" charset="0"/>
                      </a:endParaRPr>
                    </a:p>
                    <a:p>
                      <a:pPr algn="l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মজুদ পণ্য (৩১.১২.২০১৯)</a:t>
                      </a:r>
                    </a:p>
                    <a:p>
                      <a:pPr algn="l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অব্যবহৃত মনিহারি</a:t>
                      </a:r>
                    </a:p>
                    <a:p>
                      <a:pPr algn="l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অগ্রিম</a:t>
                      </a:r>
                      <a:r>
                        <a:rPr lang="en-US" baseline="0" dirty="0" smtClean="0">
                          <a:latin typeface="Vrinda" pitchFamily="2" charset="0"/>
                          <a:cs typeface="Vrinda" pitchFamily="2" charset="0"/>
                        </a:rPr>
                        <a:t> বেতন</a:t>
                      </a:r>
                      <a:endParaRPr lang="en-US" dirty="0" smtClean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১৫০০০</a:t>
                      </a:r>
                    </a:p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২৯০০</a:t>
                      </a:r>
                    </a:p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২০০০০</a:t>
                      </a:r>
                    </a:p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৪০০</a:t>
                      </a:r>
                    </a:p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২২০০</a:t>
                      </a:r>
                      <a:endParaRPr lang="en-US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>
                          <a:latin typeface="Vrinda" pitchFamily="2" charset="0"/>
                          <a:cs typeface="Vrinda" pitchFamily="2" charset="0"/>
                        </a:rPr>
                        <a:t>নিট </a:t>
                      </a:r>
                      <a:r>
                        <a:rPr lang="as-IN" sz="2800" dirty="0" smtClean="0">
                          <a:latin typeface="Vrinda" pitchFamily="2" charset="0"/>
                          <a:cs typeface="Vrinda" pitchFamily="2" charset="0"/>
                        </a:rPr>
                        <a:t>চলতি সম্পত্তির</a:t>
                      </a:r>
                      <a:r>
                        <a:rPr lang="en-US" sz="2800" baseline="0" dirty="0" smtClean="0">
                          <a:latin typeface="Vrinda" pitchFamily="2" charset="0"/>
                          <a:cs typeface="Vrinda" pitchFamily="2" charset="0"/>
                        </a:rPr>
                        <a:t>=</a:t>
                      </a:r>
                      <a:endParaRPr lang="en-US" sz="2800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Vrinda" pitchFamily="2" charset="0"/>
                          <a:cs typeface="Vrinda" pitchFamily="2" charset="0"/>
                        </a:rPr>
                        <a:t>৪০৫০০</a:t>
                      </a:r>
                      <a:endParaRPr lang="en-US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666412" y="4876800"/>
            <a:ext cx="1066800" cy="45741"/>
            <a:chOff x="8971723" y="5255664"/>
            <a:chExt cx="1041335" cy="66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6200000" flipV="1">
            <a:off x="1331915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522413" y="1219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solidFill>
                  <a:srgbClr val="002060"/>
                </a:solidFill>
              </a:rPr>
              <a:t>ক. চলতি সম্পত্তির পরিমাণ নির্ণয় কর।</a:t>
            </a:r>
            <a:endParaRPr lang="en-US" sz="4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6212" y="1981200"/>
          <a:ext cx="9220200" cy="4197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04290"/>
                <a:gridCol w="1615910"/>
              </a:tblGrid>
              <a:tr h="63792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বিবরণ</a:t>
                      </a:r>
                      <a:endParaRPr lang="en-US" sz="3600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002060"/>
                          </a:solidFill>
                          <a:latin typeface="Vrinda" pitchFamily="2" charset="0"/>
                          <a:cs typeface="Vrinda" pitchFamily="2" charset="0"/>
                        </a:rPr>
                        <a:t>টাকা</a:t>
                      </a:r>
                      <a:endParaRPr lang="en-US" sz="3600" dirty="0">
                        <a:solidFill>
                          <a:srgbClr val="002060"/>
                        </a:solidFill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283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প্রাপ্য হিসাব</a:t>
                      </a:r>
                    </a:p>
                    <a:p>
                      <a:pPr algn="l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অনাদায়ী বিনিয়োগের</a:t>
                      </a:r>
                      <a:r>
                        <a:rPr lang="en-US" sz="3600" baseline="0" dirty="0" smtClean="0">
                          <a:latin typeface="Vrinda" pitchFamily="2" charset="0"/>
                          <a:cs typeface="Vrinda" pitchFamily="2" charset="0"/>
                        </a:rPr>
                        <a:t> সুদ (২৯,০০০ × ১০%)</a:t>
                      </a:r>
                      <a:endParaRPr lang="en-US" sz="3600" dirty="0" smtClean="0">
                        <a:latin typeface="Vrinda" pitchFamily="2" charset="0"/>
                        <a:cs typeface="Vrinda" pitchFamily="2" charset="0"/>
                      </a:endParaRPr>
                    </a:p>
                    <a:p>
                      <a:pPr algn="l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মজুদ পণ্য (৩১.১২.২০১৯)</a:t>
                      </a:r>
                    </a:p>
                    <a:p>
                      <a:pPr algn="l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অব্যবহৃত মনিহারি</a:t>
                      </a:r>
                    </a:p>
                    <a:p>
                      <a:pPr algn="l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অগ্রিম</a:t>
                      </a:r>
                      <a:r>
                        <a:rPr lang="en-US" sz="3600" baseline="0" dirty="0" smtClean="0">
                          <a:latin typeface="Vrinda" pitchFamily="2" charset="0"/>
                          <a:cs typeface="Vrinda" pitchFamily="2" charset="0"/>
                        </a:rPr>
                        <a:t> বেতন</a:t>
                      </a:r>
                      <a:endParaRPr lang="en-US" sz="3600" dirty="0" smtClean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১৫০০০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২৯০০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২০০০০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৪০০</a:t>
                      </a:r>
                    </a:p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২২০০</a:t>
                      </a:r>
                      <a:endParaRPr lang="en-US" sz="3600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81">
                <a:tc>
                  <a:txBody>
                    <a:bodyPr/>
                    <a:lstStyle/>
                    <a:p>
                      <a:pPr algn="r"/>
                      <a:r>
                        <a:rPr lang="en-US" sz="4000" dirty="0" smtClean="0">
                          <a:latin typeface="Vrinda" pitchFamily="2" charset="0"/>
                          <a:cs typeface="Vrinda" pitchFamily="2" charset="0"/>
                        </a:rPr>
                        <a:t>নিট </a:t>
                      </a:r>
                      <a:r>
                        <a:rPr lang="as-IN" sz="4000" dirty="0" smtClean="0">
                          <a:latin typeface="Vrinda" pitchFamily="2" charset="0"/>
                          <a:cs typeface="Vrinda" pitchFamily="2" charset="0"/>
                        </a:rPr>
                        <a:t>চলতি সম্পত্তির</a:t>
                      </a:r>
                      <a:r>
                        <a:rPr lang="en-US" sz="4000" baseline="0" dirty="0" smtClean="0">
                          <a:latin typeface="Vrinda" pitchFamily="2" charset="0"/>
                          <a:cs typeface="Vrinda" pitchFamily="2" charset="0"/>
                        </a:rPr>
                        <a:t>=</a:t>
                      </a:r>
                      <a:endParaRPr lang="en-US" sz="4000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rinda" pitchFamily="2" charset="0"/>
                          <a:cs typeface="Vrinda" pitchFamily="2" charset="0"/>
                        </a:rPr>
                        <a:t>৪০৫০০</a:t>
                      </a:r>
                      <a:endParaRPr lang="en-US" sz="3600" dirty="0">
                        <a:latin typeface="Vrinda" pitchFamily="2" charset="0"/>
                        <a:cs typeface="Vrinda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85800"/>
            <a:ext cx="11049000" cy="563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418012" y="304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</a:t>
            </a:r>
            <a:r>
              <a:rPr lang="as-IN" dirty="0" smtClean="0">
                <a:solidFill>
                  <a:srgbClr val="002060"/>
                </a:solidFill>
              </a:rPr>
              <a:t>মোট</a:t>
            </a:r>
            <a:r>
              <a:rPr lang="en-US" dirty="0" smtClean="0">
                <a:solidFill>
                  <a:srgbClr val="002060"/>
                </a:solidFill>
              </a:rPr>
              <a:t> মুনাফা/ ক্ষতির পরিমাণ নির্ণয়-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8612" y="4174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/>
          </a:p>
          <a:p>
            <a:pPr algn="ctr"/>
            <a:r>
              <a:rPr lang="as-IN" sz="1400" b="1" dirty="0" smtClean="0"/>
              <a:t>চৌধূরী এন্টারপ্রাইজ </a:t>
            </a:r>
            <a:r>
              <a:rPr lang="en-US" sz="1400" b="1" dirty="0" smtClean="0"/>
              <a:t>-এর</a:t>
            </a:r>
          </a:p>
          <a:p>
            <a:pPr algn="ctr"/>
            <a:r>
              <a:rPr lang="en-US" sz="1400" b="1" dirty="0" err="1" smtClean="0"/>
              <a:t>বিশদ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আয়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বিবরণী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smtClean="0"/>
              <a:t>২০১৯ সালের ৩১ ডিসেম্বর তারিখের সমাপ্ত বছরের জন্য</a:t>
            </a:r>
            <a:endParaRPr lang="en-US" sz="14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0412" y="1431719"/>
          <a:ext cx="7211484" cy="33079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6284"/>
                <a:gridCol w="1143000"/>
                <a:gridCol w="1143000"/>
                <a:gridCol w="1219200"/>
              </a:tblGrid>
              <a:tr h="376792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08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বিক্রয়</a:t>
                      </a: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বাদ- ফেরত</a:t>
                      </a:r>
                      <a:endParaRPr lang="en-US" sz="14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 strike="noStrike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strike="noStrike" dirty="0" smtClean="0"/>
                        <a:t>বাদ – বিক্রীত পণ্যের</a:t>
                      </a:r>
                      <a:r>
                        <a:rPr lang="en-US" sz="1400" b="1" u="sng" strike="noStrike" baseline="0" dirty="0" smtClean="0"/>
                        <a:t> ব্যয়ঃ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প্রারম্ভিক </a:t>
                      </a:r>
                      <a:r>
                        <a:rPr lang="en-US" sz="1400" b="1" dirty="0" err="1" smtClean="0"/>
                        <a:t>মজুদ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পণ্য</a:t>
                      </a:r>
                      <a:endParaRPr lang="en-US" sz="14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পণ্য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ক্রয়</a:t>
                      </a:r>
                      <a:endParaRPr lang="en-US" sz="14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বাদ – ফেরত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মজুরি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শুল্ক</a:t>
                      </a: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বিক্রয় যোগ্য পণ্যের ব্যয়ঃ</a:t>
                      </a:r>
                      <a:endParaRPr lang="en-US" sz="14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বাদ- সমাপনী মজুদ পণ্য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৪০,০০০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(৪,০০০)</a:t>
                      </a:r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৯২,৫০০</a:t>
                      </a:r>
                    </a:p>
                    <a:p>
                      <a:pPr algn="r"/>
                      <a:r>
                        <a:rPr lang="en-US" sz="1400" b="1" dirty="0" smtClean="0"/>
                        <a:t>(৫০০)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৩৬,০০০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৪০০০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৪০০</a:t>
                      </a: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৬০,৪০০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(২০,০০০)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৯২,০০০</a:t>
                      </a:r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(৪০,৪০০)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29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মোট</a:t>
                      </a:r>
                      <a:r>
                        <a:rPr lang="en-US" sz="1400" b="1" baseline="0" dirty="0" smtClean="0"/>
                        <a:t> মুনাফা=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৫১,৬০০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436326" y="22844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04212" y="33512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436326" y="38084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666412" y="4526259"/>
            <a:ext cx="1066800" cy="45741"/>
            <a:chOff x="8971723" y="5255664"/>
            <a:chExt cx="1041335" cy="66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16200000" flipV="1">
            <a:off x="1331915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1065212" y="6858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খ. </a:t>
            </a:r>
            <a:r>
              <a:rPr lang="as-IN" sz="2000" b="1" dirty="0" smtClean="0">
                <a:solidFill>
                  <a:srgbClr val="002060"/>
                </a:solidFill>
              </a:rPr>
              <a:t>মোট</a:t>
            </a:r>
            <a:r>
              <a:rPr lang="en-US" sz="2000" b="1" dirty="0" smtClean="0">
                <a:solidFill>
                  <a:srgbClr val="002060"/>
                </a:solidFill>
              </a:rPr>
              <a:t> মুনাফা/ ক্ষতির পরিমাণ নির্ণয়-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5012" y="569893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 smtClean="0">
              <a:latin typeface="Vrinda" pitchFamily="2" charset="0"/>
              <a:cs typeface="Vrinda" pitchFamily="2" charset="0"/>
            </a:endParaRPr>
          </a:p>
          <a:p>
            <a:pPr algn="ctr"/>
            <a:r>
              <a:rPr lang="as-IN" sz="1800" b="1" dirty="0" smtClean="0">
                <a:latin typeface="Vrinda" pitchFamily="2" charset="0"/>
                <a:cs typeface="Vrinda" pitchFamily="2" charset="0"/>
              </a:rPr>
              <a:t>চৌধূরী এন্টারপ্রাইজ </a:t>
            </a:r>
            <a:r>
              <a:rPr lang="en-US" sz="1800" b="1" dirty="0" smtClean="0">
                <a:latin typeface="Vrinda" pitchFamily="2" charset="0"/>
                <a:cs typeface="Vrinda" pitchFamily="2" charset="0"/>
              </a:rPr>
              <a:t>-এর</a:t>
            </a:r>
          </a:p>
          <a:p>
            <a:pPr algn="ctr"/>
            <a:r>
              <a:rPr lang="en-US" sz="1800" b="1" dirty="0" err="1" smtClean="0">
                <a:latin typeface="Vrinda" pitchFamily="2" charset="0"/>
                <a:cs typeface="Vrinda" pitchFamily="2" charset="0"/>
              </a:rPr>
              <a:t>বিশদ</a:t>
            </a:r>
            <a:r>
              <a:rPr lang="en-US" sz="1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1800" b="1" dirty="0" err="1" smtClean="0">
                <a:latin typeface="Vrinda" pitchFamily="2" charset="0"/>
                <a:cs typeface="Vrinda" pitchFamily="2" charset="0"/>
              </a:rPr>
              <a:t>আয়</a:t>
            </a:r>
            <a:r>
              <a:rPr lang="en-US" sz="18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1800" b="1" dirty="0" err="1" smtClean="0">
                <a:latin typeface="Vrinda" pitchFamily="2" charset="0"/>
                <a:cs typeface="Vrinda" pitchFamily="2" charset="0"/>
              </a:rPr>
              <a:t>বিবরণী</a:t>
            </a:r>
            <a:r>
              <a:rPr lang="en-US" sz="1800" b="1" dirty="0" smtClean="0">
                <a:latin typeface="Vrinda" pitchFamily="2" charset="0"/>
                <a:cs typeface="Vrinda" pitchFamily="2" charset="0"/>
              </a:rPr>
              <a:t> </a:t>
            </a:r>
          </a:p>
          <a:p>
            <a:pPr algn="ctr"/>
            <a:r>
              <a:rPr lang="en-US" sz="1800" b="1" dirty="0" smtClean="0">
                <a:latin typeface="Vrinda" pitchFamily="2" charset="0"/>
                <a:cs typeface="Vrinda" pitchFamily="2" charset="0"/>
              </a:rPr>
              <a:t>২০১৯ সালের ৩১ ডিসেম্বর তারিখের সমাপ্ত বছরের জন্য</a:t>
            </a:r>
            <a:endParaRPr lang="en-US" sz="1800" b="1" dirty="0">
              <a:latin typeface="Vrinda" pitchFamily="2" charset="0"/>
              <a:cs typeface="Vrinda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436812" y="1812719"/>
          <a:ext cx="8153400" cy="4359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0374"/>
                <a:gridCol w="1292291"/>
                <a:gridCol w="1292291"/>
                <a:gridCol w="1378444"/>
              </a:tblGrid>
              <a:tr h="466483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981">
                <a:tc>
                  <a:txBody>
                    <a:bodyPr/>
                    <a:lstStyle/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বিক্রয়</a:t>
                      </a:r>
                      <a:endParaRPr lang="en-US" sz="18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বাদ- ফেরত</a:t>
                      </a:r>
                      <a:endParaRPr lang="en-US" sz="18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sng" strike="noStrike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strike="noStrike" dirty="0" smtClean="0"/>
                        <a:t>বাদ – বিক্রীত পণ্যের</a:t>
                      </a:r>
                      <a:r>
                        <a:rPr lang="en-US" sz="1800" b="1" u="sng" strike="noStrike" baseline="0" dirty="0" smtClean="0"/>
                        <a:t> ব্যয়ঃ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প্রারম্ভিক </a:t>
                      </a:r>
                      <a:r>
                        <a:rPr lang="en-US" sz="1800" b="1" dirty="0" err="1" smtClean="0"/>
                        <a:t>মজুদ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পণ্য</a:t>
                      </a:r>
                      <a:endParaRPr lang="en-US" sz="18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/>
                        <a:t>পণ্য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ক্রয়</a:t>
                      </a:r>
                      <a:endParaRPr lang="en-US" sz="18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বাদ – ফেরত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মজুরি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শুল্ক</a:t>
                      </a: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বিক্রয় যোগ্য পণ্যের ব্যয়ঃ</a:t>
                      </a:r>
                      <a:endParaRPr lang="en-US" sz="1800" b="1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বাদ- সমাপনী মজুদ পণ্য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৪০,০০০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(৪,০০০)</a:t>
                      </a:r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৯২,৫০০</a:t>
                      </a:r>
                    </a:p>
                    <a:p>
                      <a:pPr algn="r"/>
                      <a:r>
                        <a:rPr lang="en-US" sz="1800" b="1" dirty="0" smtClean="0"/>
                        <a:t>(৫০০)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২০,০০০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৩৬,০০০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৪০০০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৪০০</a:t>
                      </a: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৬০,৪০০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(২০,০০০)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৯২,০০০</a:t>
                      </a:r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(৪০,৪০০)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017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মোট</a:t>
                      </a:r>
                      <a:r>
                        <a:rPr lang="en-US" sz="1800" b="1" baseline="0" dirty="0" smtClean="0"/>
                        <a:t> মুনাফা =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৫১,৬০০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7988526" y="28940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93126" y="4267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88526" y="47990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523412" y="6019800"/>
            <a:ext cx="1066800" cy="45741"/>
            <a:chOff x="8971723" y="5255664"/>
            <a:chExt cx="1041335" cy="66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89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41812" y="452735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গ. </a:t>
            </a:r>
            <a:r>
              <a:rPr lang="en-US" dirty="0" err="1" smtClean="0">
                <a:solidFill>
                  <a:srgbClr val="002060"/>
                </a:solidFill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অবস্থার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</a:rPr>
              <a:t> -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8212" y="838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600" b="1" dirty="0" smtClean="0"/>
              <a:t>চৌধূরী এন্টারপ্রাইজ </a:t>
            </a:r>
            <a:r>
              <a:rPr lang="en-US" sz="1600" b="1" dirty="0" smtClean="0"/>
              <a:t>-</a:t>
            </a:r>
            <a:r>
              <a:rPr lang="en-US" sz="1600" b="1" dirty="0" smtClean="0"/>
              <a:t>এর</a:t>
            </a:r>
          </a:p>
          <a:p>
            <a:pPr algn="ctr"/>
            <a:r>
              <a:rPr lang="as-IN" sz="1600" b="1" dirty="0" smtClean="0"/>
              <a:t>বিশদ আয় বিবরণী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২০১৯ সালের ৩১ ডিসেম্বর  তারিখের সমাপ্ত বছরের জন্য</a:t>
            </a:r>
            <a:endParaRPr lang="en-US" sz="16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570412" y="1752600"/>
          <a:ext cx="7211484" cy="3948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6284"/>
                <a:gridCol w="1143000"/>
                <a:gridCol w="1143000"/>
                <a:gridCol w="1219200"/>
              </a:tblGrid>
              <a:tr h="376792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233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মোট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smtClean="0"/>
                        <a:t>মুনাফা ( খ হতে পাই)</a:t>
                      </a: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baseline="0" dirty="0" err="1" smtClean="0"/>
                        <a:t>বাদ</a:t>
                      </a:r>
                      <a:r>
                        <a:rPr lang="en-US" sz="1400" b="1" u="sng" baseline="0" dirty="0" smtClean="0"/>
                        <a:t>:- </a:t>
                      </a:r>
                      <a:r>
                        <a:rPr lang="en-US" sz="1400" b="1" u="sng" baseline="0" dirty="0" err="1" smtClean="0"/>
                        <a:t>পরিচালন</a:t>
                      </a:r>
                      <a:r>
                        <a:rPr lang="en-US" sz="1400" b="1" u="sng" baseline="0" dirty="0" smtClean="0"/>
                        <a:t> </a:t>
                      </a:r>
                      <a:r>
                        <a:rPr lang="en-US" sz="1400" b="1" u="sng" baseline="0" dirty="0" err="1" smtClean="0"/>
                        <a:t>ব্যয়</a:t>
                      </a:r>
                      <a:r>
                        <a:rPr lang="en-US" sz="1400" b="1" u="sng" baseline="0" dirty="0" smtClean="0"/>
                        <a:t>: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বেতন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(-) অগ্রিম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কু-ঋণ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বহিঃপরিবহন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মনিহারি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(-) অব্যবহৃত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অফিস খরচাবলি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+ বকেয়া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কমিশন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১৮,৫০০</a:t>
                      </a:r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(২,২০০)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৩,০০০</a:t>
                      </a:r>
                    </a:p>
                    <a:p>
                      <a:pPr algn="r"/>
                      <a:r>
                        <a:rPr lang="en-US" sz="1400" b="1" dirty="0" smtClean="0"/>
                        <a:t>(৪০০)</a:t>
                      </a:r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৭,৫০০</a:t>
                      </a:r>
                    </a:p>
                    <a:p>
                      <a:pPr algn="r"/>
                      <a:r>
                        <a:rPr lang="en-US" sz="1400" b="1" dirty="0" smtClean="0"/>
                        <a:t>৫০০</a:t>
                      </a:r>
                    </a:p>
                    <a:p>
                      <a:pPr algn="r"/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১৬,৩০০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৬,০০০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৩,৫০০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২,৬০০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৮,০০০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৫০০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৫১,৬০০</a:t>
                      </a:r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endParaRPr lang="en-US" sz="1400" b="1" dirty="0" smtClean="0"/>
                    </a:p>
                    <a:p>
                      <a:pPr algn="r"/>
                      <a:r>
                        <a:rPr lang="en-US" sz="1400" b="1" dirty="0" smtClean="0"/>
                        <a:t>(৩৬,৯০০)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29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400" b="1" dirty="0" smtClean="0"/>
                        <a:t>পরিচালন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baseline="0" dirty="0" smtClean="0"/>
                        <a:t>মুনাফা=</a:t>
                      </a:r>
                      <a:endParaRPr lang="en-US" sz="1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১৪,৭০০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304212" y="30464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93326" y="38846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28012" y="4494212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10666412" y="5486400"/>
            <a:ext cx="1066800" cy="45741"/>
            <a:chOff x="8971723" y="5255664"/>
            <a:chExt cx="1041335" cy="66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2" y="381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rot="16200000" flipV="1">
            <a:off x="1331915" y="3390900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93128" y="68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600" b="1" dirty="0" smtClean="0"/>
              <a:t>চৌধূরী এন্টারপ্রাইজ </a:t>
            </a:r>
            <a:r>
              <a:rPr lang="en-US" sz="1600" b="1" dirty="0" smtClean="0"/>
              <a:t>-</a:t>
            </a:r>
            <a:r>
              <a:rPr lang="en-US" sz="1600" b="1" dirty="0" smtClean="0"/>
              <a:t>এর</a:t>
            </a:r>
          </a:p>
          <a:p>
            <a:pPr algn="ctr"/>
            <a:r>
              <a:rPr lang="as-IN" sz="1600" b="1" dirty="0" smtClean="0"/>
              <a:t>বিশদ আয় বিবরণী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২০১৯ সালের ৩১ ডিসেম্বর  তারিখের সমাপ্ত বছরের জন্য</a:t>
            </a:r>
            <a:endParaRPr lang="en-US" sz="1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45328" y="1524000"/>
          <a:ext cx="7744884" cy="47243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80421"/>
                <a:gridCol w="1227542"/>
                <a:gridCol w="1227542"/>
                <a:gridCol w="1309379"/>
              </a:tblGrid>
              <a:tr h="450890">
                <a:tc>
                  <a:txBody>
                    <a:bodyPr/>
                    <a:lstStyle/>
                    <a:p>
                      <a:pPr marL="0" marR="0" indent="0" algn="ct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882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মোট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মুনাফা ( খ হতে পাই)</a:t>
                      </a:r>
                      <a:endParaRPr lang="en-US" sz="18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baseline="0" dirty="0" err="1" smtClean="0"/>
                        <a:t>বাদ</a:t>
                      </a:r>
                      <a:r>
                        <a:rPr lang="en-US" sz="1800" b="1" u="sng" baseline="0" dirty="0" smtClean="0"/>
                        <a:t>:- </a:t>
                      </a:r>
                      <a:r>
                        <a:rPr lang="en-US" sz="1800" b="1" u="sng" baseline="0" dirty="0" err="1" smtClean="0"/>
                        <a:t>পরিচালন</a:t>
                      </a:r>
                      <a:r>
                        <a:rPr lang="en-US" sz="1800" b="1" u="sng" baseline="0" dirty="0" smtClean="0"/>
                        <a:t> </a:t>
                      </a:r>
                      <a:r>
                        <a:rPr lang="en-US" sz="1800" b="1" u="sng" baseline="0" dirty="0" err="1" smtClean="0"/>
                        <a:t>ব্যয়</a:t>
                      </a:r>
                      <a:r>
                        <a:rPr lang="en-US" sz="1800" b="1" u="sng" baseline="0" dirty="0" smtClean="0"/>
                        <a:t>: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বেতন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(-) অগ্রিম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কু-ঋণ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বহিঃপরিবহন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মনিহারি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(-) অব্যবহৃত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অফিস খরচাবলি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+ বকেয়া</a:t>
                      </a:r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baseline="0" dirty="0" smtClean="0"/>
                    </a:p>
                    <a:p>
                      <a:pPr marL="0" marR="0" indent="0" algn="l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/>
                        <a:t>কমিশন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১৮,৫০০</a:t>
                      </a:r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(২,২০০)</a:t>
                      </a:r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৩,০০০</a:t>
                      </a:r>
                    </a:p>
                    <a:p>
                      <a:pPr algn="r"/>
                      <a:r>
                        <a:rPr lang="en-US" sz="1800" b="1" dirty="0" smtClean="0"/>
                        <a:t>(৪০০)</a:t>
                      </a:r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৭,৫০০</a:t>
                      </a:r>
                    </a:p>
                    <a:p>
                      <a:pPr algn="r"/>
                      <a:r>
                        <a:rPr lang="en-US" sz="1800" b="1" dirty="0" smtClean="0"/>
                        <a:t>৫০০</a:t>
                      </a:r>
                    </a:p>
                    <a:p>
                      <a:pPr algn="r"/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১৬,৩০০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৬,০০০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৩,৫০০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২,৬০০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৮,০০০</a:t>
                      </a:r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৫০০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৫১,৬০০</a:t>
                      </a:r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endParaRPr lang="en-US" sz="1800" b="1" dirty="0" smtClean="0"/>
                    </a:p>
                    <a:p>
                      <a:pPr algn="r"/>
                      <a:r>
                        <a:rPr lang="en-US" sz="1800" b="1" dirty="0" smtClean="0"/>
                        <a:t>(৩৬,৯০০)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627">
                <a:tc gridSpan="3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b="1" dirty="0" smtClean="0"/>
                        <a:t>পরিচালন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smtClean="0"/>
                        <a:t>মুনাফা=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১৪,৭০০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56412" y="3124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21726" y="41910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21726" y="5029200"/>
            <a:ext cx="1153886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09F4872-4091-49F8-896A-71FBF3FB08C0}"/>
              </a:ext>
            </a:extLst>
          </p:cNvPr>
          <p:cNvGrpSpPr/>
          <p:nvPr/>
        </p:nvGrpSpPr>
        <p:grpSpPr>
          <a:xfrm>
            <a:off x="9447212" y="5943600"/>
            <a:ext cx="1066800" cy="45741"/>
            <a:chOff x="8971723" y="5255664"/>
            <a:chExt cx="1041335" cy="664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5FDF2D5A-D085-47A5-9F57-FF81F769FE5F}"/>
                </a:ext>
              </a:extLst>
            </p:cNvPr>
            <p:cNvCxnSpPr/>
            <p:nvPr/>
          </p:nvCxnSpPr>
          <p:spPr>
            <a:xfrm>
              <a:off x="8971723" y="5256328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7460E46-16A6-4566-8808-33857AB7D6C2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55664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412" y="5334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গ. </a:t>
            </a:r>
            <a:r>
              <a:rPr lang="en-US" sz="3200" dirty="0" err="1" smtClean="0">
                <a:solidFill>
                  <a:srgbClr val="002060"/>
                </a:solidFill>
              </a:rPr>
              <a:t>আর্থিক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অবস্থার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নির্ণয়</a:t>
            </a:r>
            <a:r>
              <a:rPr lang="en-US" sz="3200" dirty="0" smtClean="0">
                <a:solidFill>
                  <a:srgbClr val="002060"/>
                </a:solidFill>
              </a:rPr>
              <a:t> -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for Business Studies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Lesson:- Financial Statement</a:t>
            </a:r>
            <a:endParaRPr lang="en-US" sz="16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1" y="381000"/>
            <a:ext cx="11582401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685800"/>
            <a:ext cx="1089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047206" y="381000"/>
            <a:ext cx="5789692" cy="1752600"/>
          </a:xfrm>
          <a:prstGeom prst="horizontalScroll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32862" y="582130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31812" y="2064127"/>
            <a:ext cx="1127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rinda" pitchFamily="2" charset="0"/>
                <a:cs typeface="Vrinda" pitchFamily="2" charset="0"/>
              </a:rPr>
              <a:t>১)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প্রত্যেক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ব্যবসায়ের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সঠিক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আর্থিক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চিত্র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পেতে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হিসাববিজ্ঞানের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কোন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নীতি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অনুসরণ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রক্ষণশীলতা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			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ব্যবসায়িক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স্বত্বা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সামঞ্জস্যতা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			ঘ)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বস্তুনিষ্ঠতা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>
                <a:latin typeface="Vrinda" pitchFamily="2" charset="0"/>
                <a:cs typeface="Vrinda" pitchFamily="2" charset="0"/>
              </a:rPr>
              <a:t>২)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আর্থিক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অবস্থার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বিবরণীতে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প্রাপ্য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আয়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হিসাবভুক্ত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করতে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কোনটির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প্রয়োজন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 ?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ক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খতিয়ানভুক্তকরণ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খ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সমন্বয়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দাখিলা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প্রদান</a:t>
            </a:r>
            <a:endParaRPr lang="en-US" sz="3200" dirty="0">
              <a:latin typeface="Vrinda" pitchFamily="2" charset="0"/>
              <a:cs typeface="Vrinda" pitchFamily="2" charset="0"/>
            </a:endParaRPr>
          </a:p>
          <a:p>
            <a:r>
              <a:rPr lang="en-US" sz="3200" dirty="0" smtClean="0">
                <a:latin typeface="Vrinda" pitchFamily="2" charset="0"/>
                <a:cs typeface="Vrinda" pitchFamily="2" charset="0"/>
              </a:rPr>
              <a:t>	গ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কার্যপত্র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প্রস্তুতকরণ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		ঘ</a:t>
            </a:r>
            <a:r>
              <a:rPr lang="en-US" sz="3200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সমাপনী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দাখিলা</a:t>
            </a:r>
            <a:r>
              <a:rPr lang="en-US" sz="32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3200" dirty="0" err="1" smtClean="0">
                <a:latin typeface="Vrinda" pitchFamily="2" charset="0"/>
                <a:cs typeface="Vrinda" pitchFamily="2" charset="0"/>
              </a:rPr>
              <a:t>প্রদান</a:t>
            </a:r>
            <a:endParaRPr lang="en-US" sz="3200" dirty="0">
              <a:latin typeface="Vrinda" pitchFamily="2" charset="0"/>
              <a:cs typeface="Vrinda" pitchFamily="2" charset="0"/>
            </a:endParaRPr>
          </a:p>
        </p:txBody>
      </p:sp>
      <p:sp useBgFill="1">
        <p:nvSpPr>
          <p:cNvPr id="20" name="Bent-Up Arrow 19"/>
          <p:cNvSpPr/>
          <p:nvPr/>
        </p:nvSpPr>
        <p:spPr>
          <a:xfrm rot="8218993" flipV="1">
            <a:off x="1789571" y="36361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 useBgFill="1">
        <p:nvSpPr>
          <p:cNvPr id="21" name="Bent-Up Arrow 20"/>
          <p:cNvSpPr/>
          <p:nvPr/>
        </p:nvSpPr>
        <p:spPr>
          <a:xfrm rot="8218993" flipV="1">
            <a:off x="6644804" y="5083988"/>
            <a:ext cx="477849" cy="23812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3503612" y="6096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2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4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7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96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120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544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968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392" algn="l" defTabSz="121884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2060"/>
                </a:solidFill>
              </a:rPr>
              <a:t>উত্তরঃ</a:t>
            </a:r>
            <a:r>
              <a:rPr lang="en-US" b="1" dirty="0" smtClean="0">
                <a:solidFill>
                  <a:srgbClr val="002060"/>
                </a:solidFill>
              </a:rPr>
              <a:t> ১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 (গ)  </a:t>
            </a:r>
            <a:r>
              <a:rPr lang="en-US" b="1" dirty="0" err="1" smtClean="0">
                <a:solidFill>
                  <a:srgbClr val="002060"/>
                </a:solidFill>
              </a:rPr>
              <a:t>এবং</a:t>
            </a:r>
            <a:r>
              <a:rPr lang="en-US" b="1" dirty="0" smtClean="0">
                <a:solidFill>
                  <a:srgbClr val="002060"/>
                </a:solidFill>
              </a:rPr>
              <a:t> ২ </a:t>
            </a:r>
            <a:r>
              <a:rPr lang="en-US" b="1" dirty="0" err="1" smtClean="0">
                <a:solidFill>
                  <a:srgbClr val="002060"/>
                </a:solidFill>
              </a:rPr>
              <a:t>নং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এর</a:t>
            </a:r>
            <a:r>
              <a:rPr lang="en-US" b="1" dirty="0" smtClean="0">
                <a:solidFill>
                  <a:srgbClr val="002060"/>
                </a:solidFill>
              </a:rPr>
              <a:t> (খ)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57201"/>
            <a:ext cx="11430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5212" y="457200"/>
            <a:ext cx="1043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1220390" y="533400"/>
            <a:ext cx="10146774" cy="1066800"/>
          </a:xfrm>
          <a:prstGeom prst="upDownArrow">
            <a:avLst>
              <a:gd name="adj1" fmla="val 68210"/>
              <a:gd name="adj2" fmla="val 18352"/>
            </a:avLst>
          </a:prstGeom>
          <a:solidFill>
            <a:srgbClr val="00B050">
              <a:alpha val="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 বসে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1838325"/>
            <a:ext cx="5553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4343400"/>
            <a:ext cx="58107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012" y="228600"/>
            <a:ext cx="61436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1643063"/>
            <a:ext cx="8153400" cy="291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8366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366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87741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5400" dirty="0" smtClean="0"/>
              <a:t>Financial Statement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33435" y="3244118"/>
            <a:ext cx="8323577" cy="1661971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000" dirty="0" smtClean="0"/>
              <a:t>Financial Statement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 for Business Studies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Lesson:- Financial Statement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2514600"/>
            <a:ext cx="11048999" cy="135419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বিসমিল্লাহির</a:t>
            </a:r>
            <a:r>
              <a:rPr lang="en-US" sz="80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রাহমানির</a:t>
            </a:r>
            <a:r>
              <a:rPr lang="en-US" sz="8000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8000" dirty="0" err="1" smtClean="0">
                <a:latin typeface="Vrinda" pitchFamily="2" charset="0"/>
                <a:cs typeface="Vrinda" pitchFamily="2" charset="0"/>
              </a:rPr>
              <a:t>রাহিম</a:t>
            </a:r>
            <a:endParaRPr lang="en-US" sz="8000" dirty="0">
              <a:latin typeface="Vrinda" pitchFamily="2" charset="0"/>
              <a:cs typeface="Vrind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4419600"/>
            <a:ext cx="5257799" cy="2090958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মনোয়ার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</a:p>
          <a:p>
            <a:pPr algn="r"/>
            <a:r>
              <a:rPr lang="en-US" sz="1600" dirty="0" err="1" smtClean="0">
                <a:solidFill>
                  <a:srgbClr val="002060"/>
                </a:solidFill>
              </a:rPr>
              <a:t>B.Ed</a:t>
            </a:r>
            <a:r>
              <a:rPr lang="en-US" sz="1600" dirty="0" smtClean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dirty="0" err="1" smtClean="0">
                <a:solidFill>
                  <a:srgbClr val="002060"/>
                </a:solidFill>
              </a:rPr>
              <a:t>হিসাববিজ্ঞান</a:t>
            </a:r>
            <a:r>
              <a:rPr lang="bn-BD" dirty="0" smtClean="0">
                <a:solidFill>
                  <a:srgbClr val="002060"/>
                </a:solidFill>
              </a:rPr>
              <a:t>)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মহানগর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আইড়িয়াল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মুগদা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ঢাকা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bn-BD" dirty="0" smtClean="0">
                <a:solidFill>
                  <a:srgbClr val="002060"/>
                </a:solidFill>
              </a:rPr>
              <a:t>মোবাইল নং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bn-BD" dirty="0" smtClean="0">
                <a:solidFill>
                  <a:srgbClr val="002060"/>
                </a:solidFill>
              </a:rPr>
              <a:t>০১৯</a:t>
            </a:r>
            <a:r>
              <a:rPr lang="en-US" dirty="0" smtClean="0">
                <a:solidFill>
                  <a:srgbClr val="002060"/>
                </a:solidFill>
              </a:rPr>
              <a:t>২০০০৩৬৯১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55980" y="2095089"/>
            <a:ext cx="324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6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609600"/>
            <a:ext cx="2590800" cy="3841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57154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bn-IN" sz="3600" b="1" dirty="0" smtClean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4B548E-0ED9-4AF0-83BA-8B6B8782D568}"/>
              </a:ext>
            </a:extLst>
          </p:cNvPr>
          <p:cNvSpPr/>
          <p:nvPr/>
        </p:nvSpPr>
        <p:spPr>
          <a:xfrm>
            <a:off x="7390577" y="4572000"/>
            <a:ext cx="4190235" cy="1413850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৯ম - ১০ম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অধ্যায়: ১০ম –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আর্থিক বিবরণী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42212" y="609600"/>
            <a:ext cx="2653918" cy="381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7292" y="457200"/>
            <a:ext cx="870947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ছবিতে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কি</a:t>
            </a:r>
            <a:r>
              <a:rPr lang="bn-IN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দেখা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যাচ্ছে</a:t>
            </a:r>
            <a:r>
              <a:rPr lang="bn-IN" sz="4400" dirty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?</a:t>
            </a:r>
            <a:r>
              <a:rPr lang="en-US" sz="4400" dirty="0" smtClean="0">
                <a:solidFill>
                  <a:srgbClr val="FFFF00"/>
                </a:solidFill>
                <a:latin typeface="Vrinda" pitchFamily="2" charset="0"/>
                <a:cs typeface="Vrinda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Vrinda" pitchFamily="2" charset="0"/>
              <a:cs typeface="Vrind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812" y="5029200"/>
            <a:ext cx="11353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ক</a:t>
            </a:r>
            <a:r>
              <a:rPr lang="en-US" sz="2700" b="1" dirty="0">
                <a:latin typeface="Vrinda" pitchFamily="2" charset="0"/>
                <a:cs typeface="Vrinda" pitchFamily="2" charset="0"/>
              </a:rPr>
              <a:t>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মুনাফা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জাতীয়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খতিয়ান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উদ্ধৃত্ত</a:t>
            </a:r>
            <a:r>
              <a:rPr lang="as-IN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সমূহ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দ্বারা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নিরূপন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করা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হয়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? 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  <a:p>
            <a:endParaRPr lang="en-US" sz="2700" b="1" dirty="0" smtClean="0">
              <a:latin typeface="Vrinda" pitchFamily="2" charset="0"/>
              <a:cs typeface="Vrinda" pitchFamily="2" charset="0"/>
            </a:endParaRPr>
          </a:p>
          <a:p>
            <a:r>
              <a:rPr lang="en-US" sz="2700" b="1" dirty="0" smtClean="0">
                <a:latin typeface="Vrinda" pitchFamily="2" charset="0"/>
                <a:cs typeface="Vrinda" pitchFamily="2" charset="0"/>
              </a:rPr>
              <a:t>খ)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প্রতিটি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প্রতিষ্ঠানের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বছর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শেষে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কী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জানতে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</a:t>
            </a:r>
            <a:r>
              <a:rPr lang="en-US" sz="2700" b="1" dirty="0" err="1" smtClean="0">
                <a:latin typeface="Vrinda" pitchFamily="2" charset="0"/>
                <a:cs typeface="Vrinda" pitchFamily="2" charset="0"/>
              </a:rPr>
              <a:t>চাই</a:t>
            </a:r>
            <a:r>
              <a:rPr lang="en-US" sz="2700" b="1" dirty="0" smtClean="0">
                <a:latin typeface="Vrinda" pitchFamily="2" charset="0"/>
                <a:cs typeface="Vrinda" pitchFamily="2" charset="0"/>
              </a:rPr>
              <a:t> ?</a:t>
            </a:r>
            <a:endParaRPr lang="en-US" sz="2700" b="1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2" y="12954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2132012" y="514350"/>
            <a:ext cx="8229600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12188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পাঠ</a:t>
            </a:r>
            <a:endParaRPr kumimoji="0" lang="en-US" sz="5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8012" y="1447800"/>
            <a:ext cx="10896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068" lvl="0" indent="-457068" algn="ctr">
              <a:spcBef>
                <a:spcPct val="20000"/>
              </a:spcBef>
              <a:defRPr/>
            </a:pPr>
            <a:r>
              <a:rPr lang="en-US" sz="8800" noProof="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8800" noProof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noProof="0" dirty="0" err="1" smtClean="0">
                <a:latin typeface="NikoshBAN" pitchFamily="2" charset="0"/>
                <a:cs typeface="NikoshBAN" pitchFamily="2" charset="0"/>
              </a:rPr>
              <a:t>বিবরণী</a:t>
            </a:r>
            <a:endParaRPr kumimoji="0" lang="en-US" sz="8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3124200"/>
            <a:ext cx="10972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3" y="152400"/>
            <a:ext cx="11887200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4300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812" y="533400"/>
            <a:ext cx="5690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</a:rPr>
              <a:t>এই </a:t>
            </a:r>
            <a:r>
              <a:rPr lang="bn-BD" sz="4800" b="1" dirty="0" smtClean="0">
                <a:solidFill>
                  <a:srgbClr val="002060"/>
                </a:solidFill>
              </a:rPr>
              <a:t>পা</a:t>
            </a:r>
            <a:r>
              <a:rPr lang="en-US" sz="4800" b="1" dirty="0" smtClean="0">
                <a:solidFill>
                  <a:srgbClr val="002060"/>
                </a:solidFill>
              </a:rPr>
              <a:t>ঠে</a:t>
            </a:r>
            <a:r>
              <a:rPr lang="bn-BD" sz="4800" b="1" dirty="0" smtClean="0">
                <a:solidFill>
                  <a:srgbClr val="002060"/>
                </a:solidFill>
              </a:rPr>
              <a:t> শিক্ষার্থীরা -</a:t>
            </a:r>
            <a:endParaRPr lang="en-US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19005095"/>
              </p:ext>
            </p:extLst>
          </p:nvPr>
        </p:nvGraphicFramePr>
        <p:xfrm>
          <a:off x="1903412" y="1447800"/>
          <a:ext cx="881538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364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580BF31-B2A6-4DA2-A524-BB7CCE181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594</Words>
  <Application>Microsoft Office PowerPoint</Application>
  <PresentationFormat>Custom</PresentationFormat>
  <Paragraphs>311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677</cp:revision>
  <dcterms:created xsi:type="dcterms:W3CDTF">2020-06-23T07:13:48Z</dcterms:created>
  <dcterms:modified xsi:type="dcterms:W3CDTF">2020-11-20T20:43:23Z</dcterms:modified>
</cp:coreProperties>
</file>