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3" r:id="rId4"/>
    <p:sldId id="273" r:id="rId5"/>
    <p:sldId id="259" r:id="rId6"/>
    <p:sldId id="262" r:id="rId7"/>
    <p:sldId id="261" r:id="rId8"/>
    <p:sldId id="260" r:id="rId9"/>
    <p:sldId id="264" r:id="rId10"/>
    <p:sldId id="265" r:id="rId11"/>
    <p:sldId id="266" r:id="rId12"/>
    <p:sldId id="257" r:id="rId13"/>
    <p:sldId id="267" r:id="rId14"/>
    <p:sldId id="268" r:id="rId15"/>
    <p:sldId id="271" r:id="rId16"/>
    <p:sldId id="269" r:id="rId17"/>
    <p:sldId id="272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35A1C-1432-4BAD-8140-935B763EE6C7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F86C2-01D4-408F-9E49-5ED53BD38B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35A1C-1432-4BAD-8140-935B763EE6C7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F86C2-01D4-408F-9E49-5ED53BD38B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35A1C-1432-4BAD-8140-935B763EE6C7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F86C2-01D4-408F-9E49-5ED53BD38B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35A1C-1432-4BAD-8140-935B763EE6C7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F86C2-01D4-408F-9E49-5ED53BD38B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35A1C-1432-4BAD-8140-935B763EE6C7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F86C2-01D4-408F-9E49-5ED53BD38B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35A1C-1432-4BAD-8140-935B763EE6C7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F86C2-01D4-408F-9E49-5ED53BD38B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35A1C-1432-4BAD-8140-935B763EE6C7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F86C2-01D4-408F-9E49-5ED53BD38B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35A1C-1432-4BAD-8140-935B763EE6C7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F86C2-01D4-408F-9E49-5ED53BD38B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35A1C-1432-4BAD-8140-935B763EE6C7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F86C2-01D4-408F-9E49-5ED53BD38B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35A1C-1432-4BAD-8140-935B763EE6C7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F86C2-01D4-408F-9E49-5ED53BD38B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35A1C-1432-4BAD-8140-935B763EE6C7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F86C2-01D4-408F-9E49-5ED53BD38B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35A1C-1432-4BAD-8140-935B763EE6C7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F86C2-01D4-408F-9E49-5ED53BD38B2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user\Videos\hello%20song.mp4" TargetMode="Externa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user\Desktop\Unit%2022%20Completing%20forms%20Lessons%201-2.mp4" TargetMode="Externa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C:\Users\user\Downloads\19023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28600"/>
            <a:ext cx="7696200" cy="624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wnloads\image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0415"/>
          </a:xfrm>
          <a:prstGeom prst="rect">
            <a:avLst/>
          </a:prstGeom>
          <a:noFill/>
        </p:spPr>
      </p:pic>
      <p:sp>
        <p:nvSpPr>
          <p:cNvPr id="3" name="Donut 2"/>
          <p:cNvSpPr/>
          <p:nvPr/>
        </p:nvSpPr>
        <p:spPr>
          <a:xfrm>
            <a:off x="228600" y="76200"/>
            <a:ext cx="1981200" cy="1981200"/>
          </a:xfrm>
          <a:prstGeom prst="donut">
            <a:avLst>
              <a:gd name="adj" fmla="val 10792"/>
            </a:avLst>
          </a:prstGeom>
          <a:gradFill>
            <a:gsLst>
              <a:gs pos="0">
                <a:srgbClr val="FF00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26" name="Picture 2" descr="C:\Users\user\Downloads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04800"/>
            <a:ext cx="1524000" cy="1600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ight Arrow 4"/>
          <p:cNvSpPr/>
          <p:nvPr/>
        </p:nvSpPr>
        <p:spPr>
          <a:xfrm>
            <a:off x="2133600" y="304800"/>
            <a:ext cx="3657600" cy="1524000"/>
          </a:xfrm>
          <a:prstGeom prst="rightArrow">
            <a:avLst/>
          </a:prstGeom>
          <a:gradFill>
            <a:gsLst>
              <a:gs pos="0">
                <a:srgbClr val="FFC0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Vocabulary</a:t>
            </a:r>
            <a:endParaRPr lang="en-US" sz="40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1219200" y="3810000"/>
            <a:ext cx="6477000" cy="106680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talkative-a person who talks very much </a:t>
            </a:r>
            <a:endParaRPr lang="en-US" sz="40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1219200" y="5029200"/>
            <a:ext cx="6477000" cy="76200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quite-not at all talkative</a:t>
            </a:r>
            <a:endParaRPr lang="en-US" sz="40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19200" y="5943600"/>
            <a:ext cx="6477000" cy="68580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especially-in a charming way.</a:t>
            </a:r>
            <a:endParaRPr lang="en-US" sz="40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19200" y="2286000"/>
            <a:ext cx="6400800" cy="60960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different-not the same</a:t>
            </a:r>
            <a:endParaRPr lang="en-US" sz="40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19200" y="3048000"/>
            <a:ext cx="6400800" cy="60960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active-not idle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wnloads\image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585"/>
            <a:ext cx="9144000" cy="6840415"/>
          </a:xfrm>
          <a:prstGeom prst="rect">
            <a:avLst/>
          </a:prstGeom>
          <a:noFill/>
        </p:spPr>
      </p:pic>
      <p:pic>
        <p:nvPicPr>
          <p:cNvPr id="1026" name="Picture 2" descr="C:\Users\user\Downloads\index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381000"/>
            <a:ext cx="3295650" cy="1905000"/>
          </a:xfrm>
          <a:prstGeom prst="rect">
            <a:avLst/>
          </a:prstGeom>
          <a:ln w="508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838200" y="3105834"/>
            <a:ext cx="7467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Students will read loudly. And they will put their finger under the line. Teacher will try to see the reading of each student and give them feedback.   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1028" name="Picture 4" descr="C:\Users\user\Downloads\index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381000"/>
            <a:ext cx="3657600" cy="1905001"/>
          </a:xfrm>
          <a:prstGeom prst="rect">
            <a:avLst/>
          </a:prstGeom>
          <a:ln w="508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ounded Rectangle 7"/>
          <p:cNvSpPr/>
          <p:nvPr/>
        </p:nvSpPr>
        <p:spPr>
          <a:xfrm>
            <a:off x="2743200" y="2362200"/>
            <a:ext cx="3581400" cy="685800"/>
          </a:xfrm>
          <a:prstGeom prst="roundRect">
            <a:avLst/>
          </a:prstGeom>
          <a:gradFill>
            <a:gsLst>
              <a:gs pos="0">
                <a:srgbClr val="FF0000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</a:rPr>
              <a:t>Pair work</a:t>
            </a:r>
            <a:endParaRPr lang="en-US" sz="40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36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wp723004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243" t="30887" r="30841" b="41201"/>
          <a:stretch/>
        </p:blipFill>
        <p:spPr bwMode="auto">
          <a:xfrm>
            <a:off x="457200" y="762000"/>
            <a:ext cx="8229600" cy="2971800"/>
          </a:xfrm>
          <a:prstGeom prst="rect">
            <a:avLst/>
          </a:prstGeom>
          <a:ln w="508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95400" y="152400"/>
            <a:ext cx="6705600" cy="533400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Look at the picture carefully.</a:t>
            </a:r>
            <a:endParaRPr lang="en-US" sz="40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304800" y="3886200"/>
            <a:ext cx="8534400" cy="609600"/>
          </a:xfrm>
          <a:prstGeom prst="round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What do you think of these pictures?</a:t>
            </a:r>
            <a:endParaRPr lang="en-US" sz="40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304800" y="4572000"/>
            <a:ext cx="8534400" cy="1066800"/>
          </a:xfrm>
          <a:prstGeom prst="round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What is the first girl doing in the the pictures?</a:t>
            </a:r>
            <a:endParaRPr lang="en-US" sz="40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304800" y="5715000"/>
            <a:ext cx="8534400" cy="1066800"/>
          </a:xfrm>
          <a:prstGeom prst="round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What is the second girl doing in the pictures?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wnloads\image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243" t="30887" r="30841" b="41201"/>
          <a:stretch/>
        </p:blipFill>
        <p:spPr bwMode="auto">
          <a:xfrm>
            <a:off x="457200" y="1066800"/>
            <a:ext cx="8229600" cy="2971800"/>
          </a:xfrm>
          <a:prstGeom prst="rect">
            <a:avLst/>
          </a:prstGeom>
          <a:ln w="508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 Diagonal Corner Rectangle 3"/>
          <p:cNvSpPr/>
          <p:nvPr/>
        </p:nvSpPr>
        <p:spPr>
          <a:xfrm>
            <a:off x="381000" y="4876800"/>
            <a:ext cx="8153400" cy="1828800"/>
          </a:xfrm>
          <a:prstGeom prst="round2Diag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Which picture shows </a:t>
            </a:r>
            <a:r>
              <a:rPr lang="en-US" sz="4000" b="1" dirty="0" err="1" smtClean="0"/>
              <a:t>Laila</a:t>
            </a:r>
            <a:r>
              <a:rPr lang="en-US" sz="4000" b="1" dirty="0" smtClean="0"/>
              <a:t> and which picture shows </a:t>
            </a:r>
            <a:r>
              <a:rPr lang="en-US" sz="4000" b="1" dirty="0" err="1" smtClean="0"/>
              <a:t>Bithi</a:t>
            </a:r>
            <a:r>
              <a:rPr lang="en-US" sz="4000" b="1" dirty="0" smtClean="0"/>
              <a:t>? Write the correct name under each picture.</a:t>
            </a:r>
            <a:endParaRPr lang="en-US" sz="4000" b="1" dirty="0"/>
          </a:p>
        </p:txBody>
      </p:sp>
      <p:sp>
        <p:nvSpPr>
          <p:cNvPr id="7" name="Flowchart: Terminator 6"/>
          <p:cNvSpPr/>
          <p:nvPr/>
        </p:nvSpPr>
        <p:spPr>
          <a:xfrm>
            <a:off x="2133600" y="152400"/>
            <a:ext cx="4572000" cy="762000"/>
          </a:xfrm>
          <a:prstGeom prst="flowChartTerminator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Individual work</a:t>
            </a:r>
            <a:endParaRPr lang="en-US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482881" y="4114800"/>
            <a:ext cx="1603719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Laila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4114800"/>
            <a:ext cx="1674055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Bithi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ownloads\image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214"/>
            <a:ext cx="9144000" cy="6830786"/>
          </a:xfrm>
          <a:prstGeom prst="rect">
            <a:avLst/>
          </a:prstGeom>
          <a:noFill/>
        </p:spPr>
      </p:pic>
      <p:sp>
        <p:nvSpPr>
          <p:cNvPr id="6" name="Left-Right Arrow 5"/>
          <p:cNvSpPr/>
          <p:nvPr/>
        </p:nvSpPr>
        <p:spPr>
          <a:xfrm>
            <a:off x="228600" y="152400"/>
            <a:ext cx="8610600" cy="1295400"/>
          </a:xfrm>
          <a:prstGeom prst="leftRightArrow">
            <a:avLst/>
          </a:prstGeom>
          <a:gradFill>
            <a:gsLst>
              <a:gs pos="0">
                <a:schemeClr val="accent6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Look at the activity C very carefully.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28600" y="1524000"/>
            <a:ext cx="2895600" cy="1066800"/>
          </a:xfrm>
          <a:prstGeom prst="ellipse">
            <a:avLst/>
          </a:prstGeom>
          <a:gradFill>
            <a:gsLst>
              <a:gs pos="0">
                <a:srgbClr val="C00000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active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124200" y="1524000"/>
            <a:ext cx="2895600" cy="1066800"/>
          </a:xfrm>
          <a:prstGeom prst="ellipse">
            <a:avLst/>
          </a:prstGeom>
          <a:gradFill>
            <a:gsLst>
              <a:gs pos="0">
                <a:srgbClr val="C00000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clever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019800" y="1600200"/>
            <a:ext cx="2895600" cy="1066800"/>
          </a:xfrm>
          <a:prstGeom prst="ellipse">
            <a:avLst/>
          </a:prstGeom>
          <a:gradFill>
            <a:gsLst>
              <a:gs pos="0">
                <a:srgbClr val="C00000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funny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28600" y="2743200"/>
            <a:ext cx="2895600" cy="1066800"/>
          </a:xfrm>
          <a:prstGeom prst="ellipse">
            <a:avLst/>
          </a:prstGeom>
          <a:gradFill>
            <a:gsLst>
              <a:gs pos="0">
                <a:srgbClr val="C00000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kind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124200" y="2743200"/>
            <a:ext cx="2895600" cy="1066800"/>
          </a:xfrm>
          <a:prstGeom prst="ellipse">
            <a:avLst/>
          </a:prstGeom>
          <a:gradFill>
            <a:gsLst>
              <a:gs pos="0">
                <a:srgbClr val="C00000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quite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019800" y="2819400"/>
            <a:ext cx="2895600" cy="1066800"/>
          </a:xfrm>
          <a:prstGeom prst="ellipse">
            <a:avLst/>
          </a:prstGeom>
          <a:gradFill>
            <a:gsLst>
              <a:gs pos="0">
                <a:srgbClr val="C00000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talkative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4" name="Round Same Side Corner Rectangle 13"/>
          <p:cNvSpPr/>
          <p:nvPr/>
        </p:nvSpPr>
        <p:spPr>
          <a:xfrm>
            <a:off x="1066800" y="4343400"/>
            <a:ext cx="7010400" cy="1371600"/>
          </a:xfrm>
          <a:prstGeom prst="round2Same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Students will read the adjective loudly.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2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32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32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32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320"/>
                            </p:stCondLst>
                            <p:childTnLst>
                              <p:par>
                                <p:cTn id="2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320"/>
                            </p:stCondLst>
                            <p:childTnLst>
                              <p:par>
                                <p:cTn id="3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ownloads\c10a8d7b134896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457200" y="1828800"/>
            <a:ext cx="8229600" cy="4419600"/>
          </a:xfrm>
          <a:prstGeom prst="roundRect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1.What can a very clever person do?</a:t>
            </a:r>
          </a:p>
          <a:p>
            <a:pPr algn="ctr"/>
            <a:r>
              <a:rPr lang="en-US" sz="4000" b="1" dirty="0" smtClean="0"/>
              <a:t>2.What do kind people do?</a:t>
            </a:r>
          </a:p>
          <a:p>
            <a:pPr algn="ctr"/>
            <a:r>
              <a:rPr lang="en-US" sz="4000" b="1" dirty="0" smtClean="0"/>
              <a:t>3.What do quiet people not like doing?</a:t>
            </a:r>
          </a:p>
          <a:p>
            <a:pPr algn="ctr"/>
            <a:r>
              <a:rPr lang="en-US" sz="4000" b="1" dirty="0" smtClean="0"/>
              <a:t>4.What do talkative /funny/active people do?</a:t>
            </a:r>
            <a:endParaRPr lang="en-US" sz="4000" b="1" dirty="0"/>
          </a:p>
        </p:txBody>
      </p:sp>
      <p:sp>
        <p:nvSpPr>
          <p:cNvPr id="5" name="Donut 4"/>
          <p:cNvSpPr/>
          <p:nvPr/>
        </p:nvSpPr>
        <p:spPr>
          <a:xfrm>
            <a:off x="228600" y="152400"/>
            <a:ext cx="1981200" cy="1600200"/>
          </a:xfrm>
          <a:prstGeom prst="donut">
            <a:avLst>
              <a:gd name="adj" fmla="val 17511"/>
            </a:avLst>
          </a:prstGeom>
          <a:gradFill>
            <a:gsLst>
              <a:gs pos="0">
                <a:schemeClr val="tx2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26" name="Picture 2" descr="C:\Users\user\Downloads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457200"/>
            <a:ext cx="1447800" cy="1066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Plaque 6"/>
          <p:cNvSpPr/>
          <p:nvPr/>
        </p:nvSpPr>
        <p:spPr>
          <a:xfrm>
            <a:off x="2133600" y="381000"/>
            <a:ext cx="6324600" cy="990600"/>
          </a:xfrm>
          <a:prstGeom prst="plaque">
            <a:avLst>
              <a:gd name="adj" fmla="val 33708"/>
            </a:avLst>
          </a:prstGeom>
          <a:gradFill>
            <a:gsLst>
              <a:gs pos="0">
                <a:schemeClr val="tx2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Teacher will ask and students will give examples of each adjective.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ownloads\image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214"/>
            <a:ext cx="9144000" cy="6830786"/>
          </a:xfrm>
          <a:prstGeom prst="rect">
            <a:avLst/>
          </a:prstGeom>
          <a:noFill/>
        </p:spPr>
      </p:pic>
      <p:sp>
        <p:nvSpPr>
          <p:cNvPr id="3" name="Flowchart: Terminator 2"/>
          <p:cNvSpPr/>
          <p:nvPr/>
        </p:nvSpPr>
        <p:spPr>
          <a:xfrm>
            <a:off x="2133600" y="685800"/>
            <a:ext cx="4572000" cy="762000"/>
          </a:xfrm>
          <a:prstGeom prst="flowChartTerminator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Individual work</a:t>
            </a:r>
            <a:endParaRPr lang="en-US" sz="4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1856125"/>
            <a:ext cx="7162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Use the adjectives to make sentences about people you know.</a:t>
            </a:r>
          </a:p>
          <a:p>
            <a:r>
              <a:rPr lang="en-US" sz="4400" b="1" dirty="0" err="1" smtClean="0">
                <a:solidFill>
                  <a:schemeClr val="bg1"/>
                </a:solidFill>
              </a:rPr>
              <a:t>active,clever,funny,kind,quiet,talkative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ownloads\c10a8d7b134896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user\Downloads\inde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228600"/>
            <a:ext cx="3200400" cy="1428750"/>
          </a:xfrm>
          <a:prstGeom prst="ellipse">
            <a:avLst/>
          </a:prstGeom>
          <a:ln w="508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Folded Corner 3"/>
          <p:cNvSpPr/>
          <p:nvPr/>
        </p:nvSpPr>
        <p:spPr>
          <a:xfrm>
            <a:off x="1143000" y="1981200"/>
            <a:ext cx="6934200" cy="3048000"/>
          </a:xfrm>
          <a:prstGeom prst="foldedCorner">
            <a:avLst>
              <a:gd name="adj" fmla="val 24442"/>
            </a:avLst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</a:rPr>
              <a:t>Some student will write a sentence on the board using an adjective. The other students in the class will give feedback. </a:t>
            </a:r>
            <a:endParaRPr lang="en-US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wp723004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user\Downloads\image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1" y="838200"/>
            <a:ext cx="6629399" cy="1676400"/>
          </a:xfrm>
          <a:prstGeom prst="rect">
            <a:avLst/>
          </a:prstGeom>
          <a:ln w="508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762000" y="3506450"/>
            <a:ext cx="7494494" cy="1446550"/>
          </a:xfrm>
          <a:prstGeom prst="rect">
            <a:avLst/>
          </a:prstGeom>
          <a:gradFill>
            <a:gsLst>
              <a:gs pos="0">
                <a:schemeClr val="accent2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Write 5 sentences about your friend.</a:t>
            </a:r>
            <a:endParaRPr lang="en-US" sz="4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wp723004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Users\user\Pictures\Camera Roll\1f9a9a7bc4ed2bd4c1c1420dba3cda7a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04801"/>
            <a:ext cx="8610599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ownloads\image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5" name="Picture 3" descr="C:\Users\user\Downloads\20201016_234720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304800"/>
            <a:ext cx="2895600" cy="2819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762000" y="3383101"/>
            <a:ext cx="7848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1" dirty="0" err="1" smtClean="0">
                <a:solidFill>
                  <a:schemeClr val="bg2"/>
                </a:solidFill>
                <a:latin typeface="Arial Black" pitchFamily="34" charset="0"/>
              </a:rPr>
              <a:t>Achia</a:t>
            </a:r>
            <a:r>
              <a:rPr lang="en-US" sz="4000" b="1" i="1" dirty="0" smtClean="0">
                <a:solidFill>
                  <a:schemeClr val="bg2"/>
                </a:solidFill>
                <a:latin typeface="Arial Black" pitchFamily="34" charset="0"/>
              </a:rPr>
              <a:t> Begum</a:t>
            </a:r>
          </a:p>
          <a:p>
            <a:pPr algn="ctr"/>
            <a:r>
              <a:rPr lang="en-US" sz="4000" b="1" i="1" dirty="0" smtClean="0">
                <a:solidFill>
                  <a:schemeClr val="bg2"/>
                </a:solidFill>
                <a:latin typeface="Arial Black" pitchFamily="34" charset="0"/>
              </a:rPr>
              <a:t>Head Teacher</a:t>
            </a:r>
          </a:p>
          <a:p>
            <a:pPr algn="ctr"/>
            <a:r>
              <a:rPr lang="en-US" sz="4000" b="1" i="1" dirty="0" err="1" smtClean="0">
                <a:solidFill>
                  <a:schemeClr val="bg2"/>
                </a:solidFill>
                <a:latin typeface="Arial Black" pitchFamily="34" charset="0"/>
              </a:rPr>
              <a:t>Uttarsur</a:t>
            </a:r>
            <a:r>
              <a:rPr lang="en-US" sz="4000" b="1" i="1" dirty="0" smtClean="0">
                <a:solidFill>
                  <a:schemeClr val="bg2"/>
                </a:solidFill>
                <a:latin typeface="Arial Black" pitchFamily="34" charset="0"/>
              </a:rPr>
              <a:t> </a:t>
            </a:r>
            <a:r>
              <a:rPr lang="en-US" sz="4000" b="1" i="1" dirty="0" err="1" smtClean="0">
                <a:solidFill>
                  <a:schemeClr val="bg2"/>
                </a:solidFill>
                <a:latin typeface="Arial Black" pitchFamily="34" charset="0"/>
              </a:rPr>
              <a:t>k.c</a:t>
            </a:r>
            <a:r>
              <a:rPr lang="en-US" sz="4000" b="1" i="1" dirty="0" smtClean="0">
                <a:solidFill>
                  <a:schemeClr val="bg2"/>
                </a:solidFill>
                <a:latin typeface="Arial Black" pitchFamily="34" charset="0"/>
              </a:rPr>
              <a:t> </a:t>
            </a:r>
            <a:r>
              <a:rPr lang="en-US" sz="4000" b="1" i="1" dirty="0" err="1" smtClean="0">
                <a:solidFill>
                  <a:schemeClr val="bg2"/>
                </a:solidFill>
                <a:latin typeface="Arial Black" pitchFamily="34" charset="0"/>
              </a:rPr>
              <a:t>Govt</a:t>
            </a:r>
            <a:r>
              <a:rPr lang="en-US" sz="4000" b="1" i="1" dirty="0" smtClean="0">
                <a:solidFill>
                  <a:schemeClr val="bg2"/>
                </a:solidFill>
                <a:latin typeface="Arial Black" pitchFamily="34" charset="0"/>
              </a:rPr>
              <a:t>’ Primary School</a:t>
            </a:r>
          </a:p>
          <a:p>
            <a:pPr algn="ctr"/>
            <a:r>
              <a:rPr lang="en-US" sz="4000" b="1" i="1" dirty="0" err="1" smtClean="0">
                <a:solidFill>
                  <a:schemeClr val="bg2"/>
                </a:solidFill>
                <a:latin typeface="Arial Black" pitchFamily="34" charset="0"/>
              </a:rPr>
              <a:t>Sreemangal,Moulvibazar</a:t>
            </a:r>
            <a:r>
              <a:rPr lang="en-US" sz="4000" b="1" i="1" dirty="0" smtClean="0">
                <a:solidFill>
                  <a:schemeClr val="bg2"/>
                </a:solidFill>
                <a:latin typeface="Arial Black" pitchFamily="34" charset="0"/>
              </a:rPr>
              <a:t>.</a:t>
            </a:r>
            <a:endParaRPr lang="en-US" sz="4000" b="1" i="1" dirty="0">
              <a:solidFill>
                <a:schemeClr val="bg2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wnloads\image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585"/>
            <a:ext cx="9144000" cy="6840415"/>
          </a:xfrm>
          <a:prstGeom prst="rect">
            <a:avLst/>
          </a:prstGeom>
          <a:noFill/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838200"/>
            <a:ext cx="4495800" cy="3733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angle 3"/>
          <p:cNvSpPr/>
          <p:nvPr/>
        </p:nvSpPr>
        <p:spPr>
          <a:xfrm>
            <a:off x="1600200" y="5029200"/>
            <a:ext cx="5867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1" dirty="0" smtClean="0">
                <a:solidFill>
                  <a:schemeClr val="bg2"/>
                </a:solidFill>
                <a:latin typeface="Arial Black" pitchFamily="34" charset="0"/>
              </a:rPr>
              <a:t>English For Today</a:t>
            </a:r>
          </a:p>
          <a:p>
            <a:pPr algn="ctr"/>
            <a:r>
              <a:rPr lang="en-US" sz="4000" b="1" i="1" dirty="0" smtClean="0">
                <a:solidFill>
                  <a:schemeClr val="bg2"/>
                </a:solidFill>
                <a:latin typeface="Arial Black" pitchFamily="34" charset="0"/>
              </a:rPr>
              <a:t>Class:5</a:t>
            </a:r>
            <a:endParaRPr lang="en-US" sz="4000" b="1" i="1" dirty="0">
              <a:solidFill>
                <a:schemeClr val="bg2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wp723004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168" t="23380" r="38374" b="57019"/>
          <a:stretch/>
        </p:blipFill>
        <p:spPr bwMode="auto">
          <a:xfrm>
            <a:off x="304800" y="457200"/>
            <a:ext cx="8382000" cy="173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86" t="44348" r="34055" b="43183"/>
          <a:stretch/>
        </p:blipFill>
        <p:spPr bwMode="auto">
          <a:xfrm>
            <a:off x="304800" y="2133600"/>
            <a:ext cx="8382000" cy="129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167" t="62390" r="12152" b="26464"/>
          <a:stretch/>
        </p:blipFill>
        <p:spPr bwMode="auto">
          <a:xfrm>
            <a:off x="304801" y="3429000"/>
            <a:ext cx="8381999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029" t="80069" r="30712" b="13589"/>
          <a:stretch/>
        </p:blipFill>
        <p:spPr bwMode="auto">
          <a:xfrm>
            <a:off x="291074" y="5029200"/>
            <a:ext cx="8395726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ownloads\image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214"/>
            <a:ext cx="9144000" cy="6830786"/>
          </a:xfrm>
          <a:prstGeom prst="rect">
            <a:avLst/>
          </a:prstGeom>
          <a:noFill/>
        </p:spPr>
      </p:pic>
      <p:sp>
        <p:nvSpPr>
          <p:cNvPr id="5" name="Cloud Callout 4"/>
          <p:cNvSpPr/>
          <p:nvPr/>
        </p:nvSpPr>
        <p:spPr>
          <a:xfrm>
            <a:off x="2362200" y="152400"/>
            <a:ext cx="4724400" cy="1981200"/>
          </a:xfrm>
          <a:prstGeom prst="cloudCallout">
            <a:avLst>
              <a:gd name="adj1" fmla="val -17192"/>
              <a:gd name="adj2" fmla="val 71968"/>
            </a:avLst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 smtClean="0">
                <a:solidFill>
                  <a:schemeClr val="bg2"/>
                </a:solidFill>
              </a:rPr>
              <a:t>Good morning. Let’s sing a greeting song.</a:t>
            </a:r>
            <a:endParaRPr lang="en-US" sz="3600" b="1" i="1" dirty="0">
              <a:solidFill>
                <a:schemeClr val="bg2"/>
              </a:solidFill>
            </a:endParaRPr>
          </a:p>
        </p:txBody>
      </p:sp>
      <p:pic>
        <p:nvPicPr>
          <p:cNvPr id="6" name="hello song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04800" y="2286000"/>
            <a:ext cx="8610600" cy="419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ownloads\c10a8d7b134896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Horizontal Scroll 2"/>
          <p:cNvSpPr/>
          <p:nvPr/>
        </p:nvSpPr>
        <p:spPr>
          <a:xfrm>
            <a:off x="457200" y="1295400"/>
            <a:ext cx="8229600" cy="1033272"/>
          </a:xfrm>
          <a:prstGeom prst="horizontalScroll">
            <a:avLst/>
          </a:prstGeom>
          <a:noFill/>
          <a:ln w="444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2"/>
                </a:solidFill>
              </a:rPr>
              <a:t>What are the names of your friend?</a:t>
            </a:r>
            <a:endParaRPr lang="en-US" sz="4000" b="1" dirty="0">
              <a:solidFill>
                <a:schemeClr val="bg2"/>
              </a:solidFill>
            </a:endParaRPr>
          </a:p>
        </p:txBody>
      </p:sp>
      <p:pic>
        <p:nvPicPr>
          <p:cNvPr id="5" name="Picture 2" descr="C:\Users\user\Downloads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10476" y="76200"/>
            <a:ext cx="1304924" cy="11599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ounded Rectangle 5"/>
          <p:cNvSpPr/>
          <p:nvPr/>
        </p:nvSpPr>
        <p:spPr>
          <a:xfrm>
            <a:off x="457200" y="304800"/>
            <a:ext cx="1981200" cy="762000"/>
          </a:xfrm>
          <a:prstGeom prst="roundRect">
            <a:avLst/>
          </a:prstGeom>
          <a:noFill/>
          <a:ln w="508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Pair work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457200" y="2438400"/>
            <a:ext cx="7696200" cy="1033272"/>
          </a:xfrm>
          <a:prstGeom prst="horizontalScroll">
            <a:avLst/>
          </a:prstGeom>
          <a:noFill/>
          <a:ln w="444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2"/>
                </a:solidFill>
              </a:rPr>
              <a:t>Tell us something about them.</a:t>
            </a:r>
            <a:endParaRPr lang="en-US" sz="4000" b="1" dirty="0">
              <a:solidFill>
                <a:schemeClr val="bg2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57200" y="3886200"/>
            <a:ext cx="7772400" cy="2362200"/>
          </a:xfrm>
          <a:prstGeom prst="roundRect">
            <a:avLst/>
          </a:prstGeom>
          <a:noFill/>
          <a:ln w="508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Today we are going to learn about two friends by reading a paragraph from the book.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image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2057400" y="762000"/>
            <a:ext cx="4953000" cy="685800"/>
          </a:xfrm>
          <a:prstGeom prst="roundRect">
            <a:avLst/>
          </a:prstGeom>
          <a:noFill/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Today’s topic is-</a:t>
            </a:r>
            <a:endParaRPr lang="en-US" sz="4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24000" y="1901547"/>
            <a:ext cx="60198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Completing forms</a:t>
            </a:r>
          </a:p>
          <a:p>
            <a:pPr algn="ctr"/>
            <a:r>
              <a:rPr lang="en-US" sz="5400" b="1" i="1" dirty="0" smtClean="0">
                <a:solidFill>
                  <a:schemeClr val="bg1"/>
                </a:solidFill>
              </a:rPr>
              <a:t>Unit:22</a:t>
            </a:r>
          </a:p>
          <a:p>
            <a:pPr algn="ctr"/>
            <a:r>
              <a:rPr lang="en-US" sz="5400" b="1" i="1" dirty="0" smtClean="0">
                <a:solidFill>
                  <a:schemeClr val="bg1"/>
                </a:solidFill>
              </a:rPr>
              <a:t>Lessons 1-2</a:t>
            </a:r>
          </a:p>
          <a:p>
            <a:pPr algn="ctr"/>
            <a:r>
              <a:rPr lang="en-US" sz="5400" b="1" i="1" dirty="0" smtClean="0">
                <a:solidFill>
                  <a:schemeClr val="bg1"/>
                </a:solidFill>
              </a:rPr>
              <a:t>pg:86</a:t>
            </a:r>
            <a:endParaRPr lang="en-US" sz="5400" b="1" i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C:\Users\user\Downloads\47b8612bf173afadc86a9ecfa9b4195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4343400"/>
            <a:ext cx="2386012" cy="23565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ownloads\cdc7faa227e0f44c5849459962edff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914400" y="457200"/>
            <a:ext cx="70866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0pen your book and put your finger under the line. Listen to the audio carefully…</a:t>
            </a:r>
            <a:endParaRPr lang="en-US" sz="4400" dirty="0"/>
          </a:p>
        </p:txBody>
      </p:sp>
      <p:pic>
        <p:nvPicPr>
          <p:cNvPr id="5" name="Unit 22 Completing forms Lessons 1-2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14400" y="2590800"/>
            <a:ext cx="7315200" cy="373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wnloads\image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0415"/>
          </a:xfrm>
          <a:prstGeom prst="rect">
            <a:avLst/>
          </a:prstGeom>
          <a:noFill/>
        </p:spPr>
      </p:pic>
      <p:sp>
        <p:nvSpPr>
          <p:cNvPr id="3" name="Flowchart: Alternate Process 2"/>
          <p:cNvSpPr/>
          <p:nvPr/>
        </p:nvSpPr>
        <p:spPr>
          <a:xfrm>
            <a:off x="1828800" y="2438400"/>
            <a:ext cx="7086600" cy="685800"/>
          </a:xfrm>
          <a:prstGeom prst="flowChartAlternateProcess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What does </a:t>
            </a:r>
            <a:r>
              <a:rPr lang="en-US" sz="4000" b="1" dirty="0" err="1" smtClean="0">
                <a:solidFill>
                  <a:schemeClr val="bg1"/>
                </a:solidFill>
              </a:rPr>
              <a:t>Laila</a:t>
            </a:r>
            <a:r>
              <a:rPr lang="en-US" sz="4000" b="1" dirty="0" smtClean="0">
                <a:solidFill>
                  <a:schemeClr val="bg1"/>
                </a:solidFill>
              </a:rPr>
              <a:t> like?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1828800" y="1219200"/>
            <a:ext cx="7086600" cy="1143000"/>
          </a:xfrm>
          <a:prstGeom prst="flowChartAlternateProcess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What is the relationship between </a:t>
            </a:r>
            <a:r>
              <a:rPr lang="en-US" sz="4000" b="1" dirty="0" err="1" smtClean="0">
                <a:solidFill>
                  <a:schemeClr val="bg1"/>
                </a:solidFill>
              </a:rPr>
              <a:t>Laila</a:t>
            </a:r>
            <a:r>
              <a:rPr lang="en-US" sz="4000" b="1" dirty="0" smtClean="0">
                <a:solidFill>
                  <a:schemeClr val="bg1"/>
                </a:solidFill>
              </a:rPr>
              <a:t> and </a:t>
            </a:r>
            <a:r>
              <a:rPr lang="en-US" sz="4000" b="1" dirty="0" err="1" smtClean="0">
                <a:solidFill>
                  <a:schemeClr val="bg1"/>
                </a:solidFill>
              </a:rPr>
              <a:t>Bithi</a:t>
            </a:r>
            <a:r>
              <a:rPr lang="en-US" sz="4000" b="1" dirty="0" smtClean="0">
                <a:solidFill>
                  <a:schemeClr val="bg1"/>
                </a:solidFill>
              </a:rPr>
              <a:t>?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1828800" y="3200400"/>
            <a:ext cx="7086600" cy="685800"/>
          </a:xfrm>
          <a:prstGeom prst="flowChartAlternateProcess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What type of person is </a:t>
            </a:r>
            <a:r>
              <a:rPr lang="en-US" sz="4000" b="1" dirty="0" err="1" smtClean="0">
                <a:solidFill>
                  <a:schemeClr val="bg1"/>
                </a:solidFill>
              </a:rPr>
              <a:t>Laila</a:t>
            </a:r>
            <a:r>
              <a:rPr lang="en-US" sz="4000" b="1" dirty="0" smtClean="0">
                <a:solidFill>
                  <a:schemeClr val="bg1"/>
                </a:solidFill>
              </a:rPr>
              <a:t>?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1828800" y="3962400"/>
            <a:ext cx="7010400" cy="685800"/>
          </a:xfrm>
          <a:prstGeom prst="flowChartAlternateProcess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What type of person is </a:t>
            </a:r>
            <a:r>
              <a:rPr lang="en-US" sz="4000" b="1" dirty="0" err="1" smtClean="0">
                <a:solidFill>
                  <a:schemeClr val="bg1"/>
                </a:solidFill>
              </a:rPr>
              <a:t>Bithi</a:t>
            </a:r>
            <a:r>
              <a:rPr lang="en-US" sz="4000" b="1" dirty="0" smtClean="0">
                <a:solidFill>
                  <a:schemeClr val="bg1"/>
                </a:solidFill>
              </a:rPr>
              <a:t>?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1828800" y="4724400"/>
            <a:ext cx="6934200" cy="685800"/>
          </a:xfrm>
          <a:prstGeom prst="flowChartAlternateProcess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What does </a:t>
            </a:r>
            <a:r>
              <a:rPr lang="en-US" sz="4000" b="1" dirty="0" err="1" smtClean="0">
                <a:solidFill>
                  <a:schemeClr val="bg1"/>
                </a:solidFill>
              </a:rPr>
              <a:t>Bithi</a:t>
            </a:r>
            <a:r>
              <a:rPr lang="en-US" sz="4000" b="1" dirty="0" smtClean="0">
                <a:solidFill>
                  <a:schemeClr val="bg1"/>
                </a:solidFill>
              </a:rPr>
              <a:t> enjoy doing?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1828800" y="5562600"/>
            <a:ext cx="7010400" cy="1066800"/>
          </a:xfrm>
          <a:prstGeom prst="flowChartAlternateProcess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What is the difference between </a:t>
            </a:r>
            <a:r>
              <a:rPr lang="en-US" sz="4000" b="1" dirty="0" err="1" smtClean="0">
                <a:solidFill>
                  <a:schemeClr val="bg1"/>
                </a:solidFill>
              </a:rPr>
              <a:t>Laila</a:t>
            </a:r>
            <a:r>
              <a:rPr lang="en-US" sz="4000" b="1" dirty="0" smtClean="0">
                <a:solidFill>
                  <a:schemeClr val="bg1"/>
                </a:solidFill>
              </a:rPr>
              <a:t> and </a:t>
            </a:r>
            <a:r>
              <a:rPr lang="en-US" sz="4000" b="1" dirty="0" err="1" smtClean="0">
                <a:solidFill>
                  <a:schemeClr val="bg1"/>
                </a:solidFill>
              </a:rPr>
              <a:t>Bithi</a:t>
            </a:r>
            <a:r>
              <a:rPr lang="en-US" sz="4000" b="1" dirty="0" smtClean="0">
                <a:solidFill>
                  <a:schemeClr val="bg1"/>
                </a:solidFill>
              </a:rPr>
              <a:t>?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1" name="Flowchart: Internal Storage 10"/>
          <p:cNvSpPr/>
          <p:nvPr/>
        </p:nvSpPr>
        <p:spPr>
          <a:xfrm>
            <a:off x="609600" y="0"/>
            <a:ext cx="8229600" cy="1143000"/>
          </a:xfrm>
          <a:prstGeom prst="flowChartInternalStorage">
            <a:avLst/>
          </a:prstGeom>
          <a:gradFill>
            <a:gsLst>
              <a:gs pos="0">
                <a:srgbClr val="FF0000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What do you understand from the text. Let’s see…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12" name="Picture 2" descr="C:\Users\user\Downloads\image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0"/>
            <a:ext cx="990600" cy="1066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Flowchart: Terminator 12"/>
          <p:cNvSpPr/>
          <p:nvPr/>
        </p:nvSpPr>
        <p:spPr>
          <a:xfrm>
            <a:off x="152400" y="1143000"/>
            <a:ext cx="1676400" cy="685800"/>
          </a:xfrm>
          <a:prstGeom prst="flowChartTerminator">
            <a:avLst/>
          </a:prstGeom>
          <a:gradFill>
            <a:gsLst>
              <a:gs pos="0">
                <a:srgbClr val="FFC000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Individual work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1698</TotalTime>
  <Words>357</Words>
  <Application>Microsoft Office PowerPoint</Application>
  <PresentationFormat>On-screen Show (4:3)</PresentationFormat>
  <Paragraphs>59</Paragraphs>
  <Slides>19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39</cp:revision>
  <dcterms:created xsi:type="dcterms:W3CDTF">2020-10-31T18:05:42Z</dcterms:created>
  <dcterms:modified xsi:type="dcterms:W3CDTF">2020-11-21T15:20:29Z</dcterms:modified>
</cp:coreProperties>
</file>