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76" r:id="rId2"/>
    <p:sldId id="273" r:id="rId3"/>
    <p:sldId id="261" r:id="rId4"/>
    <p:sldId id="267" r:id="rId5"/>
    <p:sldId id="268" r:id="rId6"/>
    <p:sldId id="264" r:id="rId7"/>
    <p:sldId id="269" r:id="rId8"/>
    <p:sldId id="270" r:id="rId9"/>
    <p:sldId id="271" r:id="rId10"/>
    <p:sldId id="272" r:id="rId11"/>
    <p:sldId id="27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3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9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24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669774" cy="8613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74226" y="6035310"/>
            <a:ext cx="1669774" cy="822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04191" y="5518477"/>
            <a:ext cx="1669774" cy="8613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78418" y="430696"/>
            <a:ext cx="1669774" cy="86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84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669774" cy="8613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74226" y="6035310"/>
            <a:ext cx="1669774" cy="822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04191" y="5518477"/>
            <a:ext cx="1669774" cy="8613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78418" y="430696"/>
            <a:ext cx="1669774" cy="86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4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2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0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9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4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11899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IN" dirty="0" smtClean="0"/>
              <a:t>এইচ এম সাজ্জাদ, প্রধান শিক্ষক, মানিকারচর এল.এল. মডেল উচ্চ বিদ্যালয়, মেঘনা, কুমিল্লা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3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40538"/>
            <a:chOff x="0" y="0"/>
            <a:chExt cx="9144000" cy="68405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495700" cy="3200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568388" y="3429000"/>
              <a:ext cx="6575612" cy="3411538"/>
            </a:xfrm>
            <a:prstGeom prst="rect">
              <a:avLst/>
            </a:prstGeom>
          </p:spPr>
        </p:pic>
      </p:grpSp>
      <p:sp>
        <p:nvSpPr>
          <p:cNvPr id="6" name="Up Ribbon 5"/>
          <p:cNvSpPr/>
          <p:nvPr/>
        </p:nvSpPr>
        <p:spPr>
          <a:xfrm rot="20099983">
            <a:off x="90992" y="2116267"/>
            <a:ext cx="8961533" cy="2417360"/>
          </a:xfrm>
          <a:prstGeom prst="ribbon2">
            <a:avLst>
              <a:gd name="adj1" fmla="val 17502"/>
              <a:gd name="adj2" fmla="val 50000"/>
            </a:avLst>
          </a:prstGeom>
          <a:effectLst>
            <a:glow rad="101600">
              <a:schemeClr val="tx1">
                <a:alpha val="6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SushreeOMJ" panose="00000400000000000000" pitchFamily="2" charset="0"/>
                <a:cs typeface="SutonnySushreeOMJ" panose="00000400000000000000" pitchFamily="2" charset="0"/>
              </a:rPr>
              <a:t>ক্যারিয়ার শিক্ষা</a:t>
            </a:r>
            <a:endParaRPr lang="en-US" sz="7200" b="1" dirty="0"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SushreeOMJ" panose="00000400000000000000" pitchFamily="2" charset="0"/>
              <a:cs typeface="SutonnySushreeOMJ" panose="00000400000000000000" pitchFamily="2" charset="0"/>
            </a:endParaRPr>
          </a:p>
          <a:p>
            <a:pPr algn="ctr"/>
            <a:endParaRPr lang="en-US" sz="1200" dirty="0"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57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887" y="1409046"/>
            <a:ext cx="7791373" cy="4643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হাসিখুশি </a:t>
            </a:r>
            <a:r>
              <a:rPr lang="bn-IN" sz="36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থাকা এবং কথায় ও কাজে আন্তরিকতা প্রকাশ করা;</a:t>
            </a:r>
            <a:endParaRPr lang="en-US" sz="36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সামাজিক </a:t>
            </a:r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উৎসব এবং অনুষ্ঠানে খোঁজ-খবর নেওয়া ও শুভেচ্ছা বিনিময়;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সমস্যায় </a:t>
            </a:r>
            <a:r>
              <a:rPr lang="bn-IN" sz="36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পড়লে সাহায্য করা;</a:t>
            </a:r>
            <a:endParaRPr lang="en-US" sz="3600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সম্পর্কের </a:t>
            </a:r>
            <a:r>
              <a:rPr lang="bn-IN" sz="3600" dirty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ক্ষেত্রে সততা, নিয়মানুবর্তিতা ও গোপনীয়তা বজায় রাখা।</a:t>
            </a:r>
            <a:endParaRPr lang="en-US" sz="3600" b="1" dirty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6334" y="585295"/>
            <a:ext cx="7805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স্থাপনে করণীয়ঃ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9338" y="542076"/>
            <a:ext cx="7795922" cy="76944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স্থাপনে করণীয়ঃ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52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4" y="1278046"/>
            <a:ext cx="7942997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বাড়ির কাজ</a:t>
            </a:r>
            <a:endParaRPr lang="bn-IN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54" y="3004652"/>
            <a:ext cx="794299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কেস স্টাডি-১ ও ২ পড়বে এবং ঘটনার ক্ষেত্রসমূহ চিহ্নিত করবে। (পৃষ্ঠা-৪৮, ৪৯)</a:t>
            </a:r>
          </a:p>
        </p:txBody>
      </p:sp>
    </p:spTree>
    <p:extLst>
      <p:ext uri="{BB962C8B-B14F-4D97-AF65-F5344CB8AC3E}">
        <p14:creationId xmlns:p14="http://schemas.microsoft.com/office/powerpoint/2010/main" val="2263454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604004"/>
            <a:ext cx="7642746" cy="54975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Rectangle 2"/>
          <p:cNvSpPr/>
          <p:nvPr/>
        </p:nvSpPr>
        <p:spPr>
          <a:xfrm rot="20510731">
            <a:off x="1664830" y="4240325"/>
            <a:ext cx="6605842" cy="830997"/>
          </a:xfrm>
          <a:prstGeom prst="rect">
            <a:avLst/>
          </a:prstGeom>
          <a:noFill/>
        </p:spPr>
        <p:txBody>
          <a:bodyPr wrap="square" lIns="68580" tIns="34290" rIns="68580" bIns="3429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 w="11430"/>
                <a:solidFill>
                  <a:srgbClr val="006600"/>
                </a:solidFill>
                <a:effectLst>
                  <a:glow rad="101600">
                    <a:srgbClr val="92D050">
                      <a:alpha val="6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Thanks for All</a:t>
            </a:r>
          </a:p>
        </p:txBody>
      </p:sp>
    </p:spTree>
    <p:extLst>
      <p:ext uri="{BB962C8B-B14F-4D97-AF65-F5344CB8AC3E}">
        <p14:creationId xmlns:p14="http://schemas.microsoft.com/office/powerpoint/2010/main" val="300565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40538"/>
            <a:chOff x="0" y="0"/>
            <a:chExt cx="9144000" cy="68405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495700" cy="3200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568388" y="3429000"/>
              <a:ext cx="6575612" cy="3411538"/>
            </a:xfrm>
            <a:prstGeom prst="rect">
              <a:avLst/>
            </a:prstGeom>
          </p:spPr>
        </p:pic>
      </p:grpSp>
      <p:sp>
        <p:nvSpPr>
          <p:cNvPr id="4" name="Title 1"/>
          <p:cNvSpPr txBox="1">
            <a:spLocks/>
          </p:cNvSpPr>
          <p:nvPr/>
        </p:nvSpPr>
        <p:spPr>
          <a:xfrm>
            <a:off x="687962" y="2361360"/>
            <a:ext cx="7768074" cy="21352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6000" b="1" dirty="0">
                <a:solidFill>
                  <a:schemeClr val="bg1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SushreeOMJ" panose="00000400000000000000" pitchFamily="2" charset="0"/>
                <a:cs typeface="SutonnySushreeOMJ" panose="00000400000000000000" pitchFamily="2" charset="0"/>
              </a:rPr>
              <a:t>ক্যারিয়ার গঠনে সংযোগ স্থাপন ও আচরণ</a:t>
            </a:r>
            <a:endParaRPr lang="en-US" sz="6000" b="1" dirty="0">
              <a:solidFill>
                <a:schemeClr val="bg1"/>
              </a:solidFill>
              <a:effectLst>
                <a:glow rad="101600">
                  <a:srgbClr val="C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8679" y="1291318"/>
            <a:ext cx="2946640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5400" dirty="0">
                <a:solidFill>
                  <a:srgbClr val="C00000"/>
                </a:solidFill>
                <a:latin typeface="PadmaOMJ" panose="01010600010101010101" pitchFamily="2" charset="0"/>
                <a:cs typeface="PadmaOMJ" panose="01010600010101010101" pitchFamily="2" charset="0"/>
              </a:rPr>
              <a:t>তৃতীয় অধ্যায়</a:t>
            </a:r>
            <a:endParaRPr lang="en-US" sz="5400" dirty="0">
              <a:solidFill>
                <a:srgbClr val="C00000"/>
              </a:solidFill>
              <a:latin typeface="PadmaOMJ" panose="01010600010101010101" pitchFamily="2" charset="0"/>
              <a:cs typeface="Padma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52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2608" y="382137"/>
            <a:ext cx="8393373" cy="5732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 অধ্যায় শেষে আমরা...</a:t>
            </a:r>
            <a:endParaRPr lang="en-US" sz="44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02609" y="1023580"/>
            <a:ext cx="8393373" cy="5445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ভবিষ্যৎ ক্যারিয়ার গঠনে কার্যকর সংযোগ স্থাপনের ভূমিকা ব্যাখ্যা করতে পারব।</a:t>
            </a:r>
          </a:p>
          <a:p>
            <a:r>
              <a:rPr lang="bn-IN" sz="28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ভালো শ্রোতা হওয়ার কৌশল চিহ্নিত করতে পারব।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ব্যক্তিগত আচরণে আবেগ, অনুভূতি ও মনোভাবের প্রভাব ব্যাখ্যা করতে পারব।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কর্মে সফলতা অর্জনে মূল্যবোধের গুরুত্ব ব্যাখ্যা করতে পারব।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সফল ক্যারিয়ার গঠনে ব্যক্তিগত আচরণের গুরুত্ব বিশ্লেষণ করতে পারব।</a:t>
            </a:r>
          </a:p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সফল ক্যারিয়ার গড়ে তুলতে যোগাযোগ দক্ষতা বৃদ্ধি করতে আগ্রহী হব।</a:t>
            </a:r>
          </a:p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অন্যের বক্তব্য মনোযোগসহ শুনতে আগ্রহী হব।</a:t>
            </a:r>
          </a:p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ক্যারিয়ার উপযোগী দৃষ্টিভঙ্গি ও মূল্যবোধ গড়ে তুলতে উদ্বুদ্ধ হব।</a:t>
            </a:r>
          </a:p>
          <a:p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0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88560" y="1556898"/>
            <a:ext cx="8091416" cy="4093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ভবিষ্যৎ ক্যারিয়ার গঠনে কার্যকর সংযোগ স্থাপনের ভূমিকা ব্যাখ্যা করতে পারব। (১০মি.)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বিভিন্ন প্রকার সম্পর্ক স্থাপন সম্পর্কে বলতে পারব। (১০মি.)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ক্যারিয়ারের সফলতায় যাদের সাথে সম্পর্ক স্থাপন করতে হয় তা বর্ণনা করতে পারব। (১০মি.)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সম্পর্ক স্থাপনে করণীয় সমূহ বিশ্লেষণ করতে পারবে। (১০মি.)</a:t>
            </a:r>
          </a:p>
        </p:txBody>
      </p:sp>
      <p:sp>
        <p:nvSpPr>
          <p:cNvPr id="4" name="Rectangle 3"/>
          <p:cNvSpPr/>
          <p:nvPr/>
        </p:nvSpPr>
        <p:spPr>
          <a:xfrm>
            <a:off x="588560" y="910567"/>
            <a:ext cx="788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</a:t>
            </a:r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 শেষে আমরা...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2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1832" y="691193"/>
            <a:ext cx="700493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সংযোগ </a:t>
            </a:r>
            <a:r>
              <a:rPr lang="bn-I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স্থাপন</a:t>
            </a:r>
            <a:endParaRPr lang="bn-I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1833" y="4022256"/>
            <a:ext cx="207941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কেস </a:t>
            </a: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স্টাডি-১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পৃষ্ঠা-৪৮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0485" y="4022256"/>
            <a:ext cx="211628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কেস </a:t>
            </a: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স্টাডি-২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পৃষ্ঠা-৪৯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513" y="2137433"/>
            <a:ext cx="69912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সুতোর বলের খেলা</a:t>
            </a:r>
          </a:p>
        </p:txBody>
      </p:sp>
    </p:spTree>
    <p:extLst>
      <p:ext uri="{BB962C8B-B14F-4D97-AF65-F5344CB8AC3E}">
        <p14:creationId xmlns:p14="http://schemas.microsoft.com/office/powerpoint/2010/main" val="478296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1790" y="692288"/>
            <a:ext cx="8222777" cy="55550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14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7030A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 হলো কারও সাথে পরিচিত হয়ে তার সাথে নিয়মিত যোগাযোগ রক্ষা করা। </a:t>
            </a:r>
            <a:endParaRPr lang="en-US" sz="3200" dirty="0">
              <a:solidFill>
                <a:srgbClr val="7030A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457200" indent="-457200" algn="just">
              <a:lnSpc>
                <a:spcPct val="114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00206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প্রতিটি মানুষের কর্মক্ষেত্রে সফল হয়ে ওঠার পেছনে রয়েছে অসংখ্য মানুষের সঙ্গে সম্পর্ক স্থাপন।</a:t>
            </a:r>
            <a:endParaRPr lang="en-US" sz="3200" dirty="0">
              <a:solidFill>
                <a:srgbClr val="00206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457200" indent="-457200" algn="just">
              <a:lnSpc>
                <a:spcPct val="114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 অনেক রকম হতে পারে। </a:t>
            </a:r>
            <a:endParaRPr lang="bn-IN" sz="3200" b="1" dirty="0" smtClean="0">
              <a:solidFill>
                <a:schemeClr val="accent5">
                  <a:lumMod val="50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14000"/>
              </a:lnSpc>
              <a:spcAft>
                <a:spcPts val="800"/>
              </a:spcAft>
            </a:pPr>
            <a:r>
              <a:rPr lang="bn-IN" sz="3200" dirty="0" smtClean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যেমন-</a:t>
            </a:r>
            <a:endParaRPr lang="en-US" sz="32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ব্যক্তিগত সম্পর্ক স্থাপন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পেশাগত সম্পর্ক 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স্থাপন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bn-IN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সামাজিক</a:t>
            </a:r>
            <a:r>
              <a:rPr lang="bn-IN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রাজনৈতিক ও সাংস্কৃতিক সম্পর্ক স্থাপন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48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042" y="487485"/>
            <a:ext cx="7540388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@"/>
            </a:pPr>
            <a:r>
              <a:rPr lang="bn-I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ক্যারিয়ারের সফলতার সম্পর্ক স্থাপন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2042" y="1297591"/>
            <a:ext cx="7540388" cy="50917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C0000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ক্যারিয়ারে সফল হতে হলে চাকরি পাওয়ার আগে এবং চাকরিরত অবস্থায় যাদের সাথে আমাদের সম্পর্ক স্থাপন করতে হবে।</a:t>
            </a:r>
            <a:endParaRPr lang="en-US" sz="2600" b="1" dirty="0">
              <a:solidFill>
                <a:srgbClr val="C0000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0070C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১. আশপাশে এবং স্কুল-কলেজে পরিচিত জন;</a:t>
            </a:r>
            <a:endParaRPr lang="en-US" sz="2600" b="1" dirty="0">
              <a:solidFill>
                <a:srgbClr val="0070C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২. কোনো অনুষ্ঠান বা সামাজিক সম্মেলনে নতুন পরিচিতমুখ;</a:t>
            </a:r>
            <a:endParaRPr lang="en-US" sz="2600" b="1" dirty="0">
              <a:solidFill>
                <a:schemeClr val="accent6">
                  <a:lumMod val="50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৩. আত্মীয়-স্বজন ও বন্ধুবান্ধব;</a:t>
            </a:r>
            <a:endParaRPr lang="en-US" sz="2600" b="1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00B05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৪. অফিসের সকল পর্যায়ের কর্মকর্তা ও কর্মচারী;</a:t>
            </a:r>
            <a:endParaRPr lang="en-US" sz="2600" b="1" dirty="0">
              <a:solidFill>
                <a:srgbClr val="00B05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৫. প্রতিষ্ঠানের মানবসম্পদ বিভাগের কর্মকর্তাগণ;</a:t>
            </a:r>
            <a:endParaRPr lang="en-US" sz="2600" b="1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chemeClr val="accent5">
                    <a:lumMod val="75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৬. কর্মরত প্রতিষ্ঠানের গ্রাহক;</a:t>
            </a:r>
            <a:endParaRPr lang="en-US" sz="2600" b="1" dirty="0">
              <a:solidFill>
                <a:schemeClr val="accent5">
                  <a:lumMod val="75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7030A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৭. ঊর্ধ্বতন কর্মকর্তা।</a:t>
            </a:r>
            <a:endParaRPr lang="en-US" sz="2600" b="1" dirty="0">
              <a:solidFill>
                <a:srgbClr val="7030A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068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042" y="583020"/>
            <a:ext cx="7540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@"/>
            </a:pPr>
            <a:r>
              <a:rPr lang="bn-IN" sz="3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ক্যারিয়ারের সফলতার সম্পর্ক স্থাপন</a:t>
            </a:r>
            <a:endParaRPr lang="en-US" sz="3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2042" y="1352183"/>
            <a:ext cx="7540388" cy="5004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bn-IN" sz="2800" b="1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ব্যবসায়-বাণিজ্যের </a:t>
            </a:r>
            <a:r>
              <a:rPr lang="bn-IN" sz="2800" b="1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ক্ষেত্রে যাদের সাথে সম্পর্ক স্থাপন করতে হয়-</a:t>
            </a:r>
            <a:endParaRPr lang="en-US" sz="2800" b="1" dirty="0">
              <a:solidFill>
                <a:srgbClr val="C0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১. আত্মীয়-স্বজন, বন্ধুবান্ধব, পাড়া প্রতিবেশী;</a:t>
            </a:r>
            <a:endParaRPr lang="en-US" sz="2800" b="1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২. নিজ প্রতিষ্ঠানের সকল কর্মকর্তা-কর্মচারী;</a:t>
            </a:r>
            <a:endParaRPr lang="en-US" sz="28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৩. গ্রাহক;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৪. ব্যবসায় অন্য যে সকল পণ্য বা সেবা প্রতিষ্ঠানের উপর নির্ভরশীল সে সকল প্রতিষ্ঠানের কর্তাব্যক্তি;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৫. স্থানীয় উদ্যোক্তা;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৬. স্থানীয় সরকারি প্রশাসন;</a:t>
            </a:r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5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৭. বিজ্ঞাপন প্রচারকারী ও গণমাধ্যম।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042" y="487485"/>
            <a:ext cx="7540388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@"/>
            </a:pPr>
            <a:r>
              <a:rPr lang="bn-I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ক্যারিয়ারের সফলতার সম্পর্ক স্থাপন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34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338" y="542076"/>
            <a:ext cx="7795922" cy="76944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স্থাপনে করণীয়ঃ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9338" y="1434069"/>
            <a:ext cx="7795922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আন্তরিকতার </a:t>
            </a:r>
            <a:r>
              <a:rPr lang="bn-IN" sz="36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সাথে কুশল বিনিময়;</a:t>
            </a:r>
            <a:endParaRPr lang="en-US" sz="36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দেখা </a:t>
            </a:r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হলে কিছুটা সময় একসাথে আলাপ-আলোচনা করা;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বিপদে-আপদে </a:t>
            </a:r>
            <a:r>
              <a:rPr lang="bn-IN" sz="36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পরিচিতজনদের খোঁজ-খবর নেওয়া;</a:t>
            </a:r>
            <a:endParaRPr lang="en-US" sz="36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সাধারণ </a:t>
            </a:r>
            <a:r>
              <a:rPr lang="bn-IN" sz="36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আগ্রহের বিষয়ে সব সময় কথা বলা;</a:t>
            </a:r>
            <a:endParaRPr lang="en-US" sz="3600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ব্যক্তিগত </a:t>
            </a:r>
            <a:r>
              <a:rPr lang="bn-IN" sz="3600" dirty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কিন্তু গোপনীয় বা স্পর্শকাতর নয় এমন বিষয়ে কথা বলা</a:t>
            </a: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;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42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465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Kalpurush</vt:lpstr>
      <vt:lpstr>NikoshBAN</vt:lpstr>
      <vt:lpstr>PadmaOMJ</vt:lpstr>
      <vt:lpstr>SutonnySushreeOMJ</vt:lpstr>
      <vt:lpstr>Symbol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তৃতীয় অধ্যায়</dc:title>
  <dc:creator>HM Sazzad</dc:creator>
  <cp:lastModifiedBy>HM Sazzad</cp:lastModifiedBy>
  <cp:revision>33</cp:revision>
  <dcterms:created xsi:type="dcterms:W3CDTF">2019-10-09T07:30:14Z</dcterms:created>
  <dcterms:modified xsi:type="dcterms:W3CDTF">2020-11-22T08:28:37Z</dcterms:modified>
</cp:coreProperties>
</file>