
<file path=[Content_Types].xml><?xml version="1.0" encoding="utf-8"?>
<Types xmlns="http://schemas.openxmlformats.org/package/2006/content-types">
  <Default Extension="gif" ContentType="image/gif"/>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57" r:id="rId4"/>
    <p:sldId id="266" r:id="rId5"/>
    <p:sldId id="258" r:id="rId6"/>
    <p:sldId id="259" r:id="rId7"/>
    <p:sldId id="267" r:id="rId8"/>
    <p:sldId id="260" r:id="rId9"/>
    <p:sldId id="274" r:id="rId10"/>
    <p:sldId id="268" r:id="rId11"/>
    <p:sldId id="269" r:id="rId12"/>
    <p:sldId id="261" r:id="rId13"/>
    <p:sldId id="264" r:id="rId14"/>
    <p:sldId id="263" r:id="rId15"/>
    <p:sldId id="262" r:id="rId16"/>
    <p:sldId id="265"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2908830-D3DA-42E3-9F73-651621AEF9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4050" y="1714500"/>
            <a:ext cx="6155899"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err="1">
                <a:solidFill>
                  <a:schemeClr val="tx1">
                    <a:lumMod val="95000"/>
                    <a:lumOff val="5000"/>
                  </a:schemeClr>
                </a:solidFill>
              </a:rPr>
              <a:t>শক্তির</a:t>
            </a:r>
            <a:r>
              <a:rPr lang="en-US" dirty="0">
                <a:solidFill>
                  <a:schemeClr val="tx1">
                    <a:lumMod val="95000"/>
                    <a:lumOff val="5000"/>
                  </a:schemeClr>
                </a:solidFill>
              </a:rPr>
              <a:t> </a:t>
            </a:r>
            <a:r>
              <a:rPr lang="en-US" dirty="0" err="1">
                <a:solidFill>
                  <a:schemeClr val="tx1">
                    <a:lumMod val="95000"/>
                    <a:lumOff val="5000"/>
                  </a:schemeClr>
                </a:solidFill>
              </a:rPr>
              <a:t>নিত্যতার</a:t>
            </a:r>
            <a:r>
              <a:rPr lang="en-US" dirty="0">
                <a:solidFill>
                  <a:schemeClr val="tx1">
                    <a:lumMod val="95000"/>
                    <a:lumOff val="5000"/>
                  </a:schemeClr>
                </a:solidFill>
              </a:rPr>
              <a:t> </a:t>
            </a:r>
            <a:r>
              <a:rPr lang="en-US" dirty="0" err="1">
                <a:solidFill>
                  <a:schemeClr val="tx1">
                    <a:lumMod val="95000"/>
                    <a:lumOff val="5000"/>
                  </a:schemeClr>
                </a:solidFill>
              </a:rPr>
              <a:t>সূত্রের</a:t>
            </a:r>
            <a:r>
              <a:rPr lang="en-US" dirty="0">
                <a:solidFill>
                  <a:schemeClr val="tx1">
                    <a:lumMod val="95000"/>
                    <a:lumOff val="5000"/>
                  </a:schemeClr>
                </a:solidFill>
              </a:rPr>
              <a:t> </a:t>
            </a:r>
            <a:r>
              <a:rPr lang="en-US" dirty="0" err="1">
                <a:solidFill>
                  <a:schemeClr val="tx1">
                    <a:lumMod val="95000"/>
                    <a:lumOff val="5000"/>
                  </a:schemeClr>
                </a:solidFill>
              </a:rPr>
              <a:t>ব্যাখ্যাঃ</a:t>
            </a:r>
            <a:endParaRPr lang="en-US" dirty="0">
              <a:solidFill>
                <a:schemeClr val="tx1">
                  <a:lumMod val="95000"/>
                  <a:lumOff val="5000"/>
                </a:schemeClr>
              </a:solidFill>
            </a:endParaRPr>
          </a:p>
        </p:txBody>
      </p:sp>
      <p:pic>
        <p:nvPicPr>
          <p:cNvPr id="4" name="Content Placeholder 3" descr="main-qimg-58fec8fcb785b211e0e07cad527b3724-c.jpg"/>
          <p:cNvPicPr>
            <a:picLocks noGrp="1" noChangeAspect="1"/>
          </p:cNvPicPr>
          <p:nvPr>
            <p:ph idx="1"/>
          </p:nvPr>
        </p:nvPicPr>
        <p:blipFill>
          <a:blip r:embed="rId2"/>
          <a:stretch>
            <a:fillRect/>
          </a:stretch>
        </p:blipFill>
        <p:spPr>
          <a:xfrm>
            <a:off x="0" y="771378"/>
            <a:ext cx="9143999" cy="6096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err="1">
                <a:solidFill>
                  <a:schemeClr val="tx1">
                    <a:lumMod val="95000"/>
                    <a:lumOff val="5000"/>
                  </a:schemeClr>
                </a:solidFill>
              </a:rPr>
              <a:t>সরল</a:t>
            </a:r>
            <a:r>
              <a:rPr lang="en-US" dirty="0">
                <a:solidFill>
                  <a:schemeClr val="tx1">
                    <a:lumMod val="95000"/>
                    <a:lumOff val="5000"/>
                  </a:schemeClr>
                </a:solidFill>
              </a:rPr>
              <a:t> </a:t>
            </a:r>
            <a:r>
              <a:rPr lang="en-US" dirty="0" err="1">
                <a:solidFill>
                  <a:schemeClr val="tx1">
                    <a:lumMod val="95000"/>
                    <a:lumOff val="5000"/>
                  </a:schemeClr>
                </a:solidFill>
              </a:rPr>
              <a:t>দোলকের</a:t>
            </a:r>
            <a:r>
              <a:rPr lang="en-US" dirty="0">
                <a:solidFill>
                  <a:schemeClr val="tx1">
                    <a:lumMod val="95000"/>
                    <a:lumOff val="5000"/>
                  </a:schemeClr>
                </a:solidFill>
              </a:rPr>
              <a:t> </a:t>
            </a:r>
            <a:r>
              <a:rPr lang="en-US" dirty="0" err="1">
                <a:solidFill>
                  <a:schemeClr val="tx1">
                    <a:lumMod val="95000"/>
                    <a:lumOff val="5000"/>
                  </a:schemeClr>
                </a:solidFill>
              </a:rPr>
              <a:t>ক্ষেত্রে</a:t>
            </a:r>
            <a:r>
              <a:rPr lang="en-US" dirty="0">
                <a:solidFill>
                  <a:schemeClr val="tx1">
                    <a:lumMod val="95000"/>
                    <a:lumOff val="5000"/>
                  </a:schemeClr>
                </a:solidFill>
              </a:rPr>
              <a:t> </a:t>
            </a:r>
            <a:r>
              <a:rPr lang="en-US" dirty="0" err="1">
                <a:solidFill>
                  <a:schemeClr val="tx1">
                    <a:lumMod val="95000"/>
                    <a:lumOff val="5000"/>
                  </a:schemeClr>
                </a:solidFill>
              </a:rPr>
              <a:t>যান্ত্রিক</a:t>
            </a:r>
            <a:r>
              <a:rPr lang="en-US" dirty="0">
                <a:solidFill>
                  <a:schemeClr val="tx1">
                    <a:lumMod val="95000"/>
                    <a:lumOff val="5000"/>
                  </a:schemeClr>
                </a:solidFill>
              </a:rPr>
              <a:t> </a:t>
            </a:r>
            <a:r>
              <a:rPr lang="en-US" dirty="0" err="1">
                <a:solidFill>
                  <a:schemeClr val="tx1">
                    <a:lumMod val="95000"/>
                    <a:lumOff val="5000"/>
                  </a:schemeClr>
                </a:solidFill>
              </a:rPr>
              <a:t>শক্তির</a:t>
            </a:r>
            <a:r>
              <a:rPr lang="en-US" dirty="0">
                <a:solidFill>
                  <a:schemeClr val="tx1">
                    <a:lumMod val="95000"/>
                    <a:lumOff val="5000"/>
                  </a:schemeClr>
                </a:solidFill>
              </a:rPr>
              <a:t> </a:t>
            </a:r>
            <a:r>
              <a:rPr lang="en-US" dirty="0" err="1">
                <a:solidFill>
                  <a:schemeClr val="tx1">
                    <a:lumMod val="95000"/>
                    <a:lumOff val="5000"/>
                  </a:schemeClr>
                </a:solidFill>
              </a:rPr>
              <a:t>নিত্যতার</a:t>
            </a:r>
            <a:r>
              <a:rPr lang="en-US" dirty="0">
                <a:solidFill>
                  <a:schemeClr val="tx1">
                    <a:lumMod val="95000"/>
                    <a:lumOff val="5000"/>
                  </a:schemeClr>
                </a:solidFill>
              </a:rPr>
              <a:t> </a:t>
            </a:r>
            <a:r>
              <a:rPr lang="en-US" dirty="0" err="1">
                <a:solidFill>
                  <a:schemeClr val="tx1">
                    <a:lumMod val="95000"/>
                    <a:lumOff val="5000"/>
                  </a:schemeClr>
                </a:solidFill>
              </a:rPr>
              <a:t>সূত্রঃ</a:t>
            </a:r>
            <a:endParaRPr lang="en-US" dirty="0">
              <a:solidFill>
                <a:schemeClr val="tx1">
                  <a:lumMod val="95000"/>
                  <a:lumOff val="5000"/>
                </a:schemeClr>
              </a:solidFill>
            </a:endParaRPr>
          </a:p>
        </p:txBody>
      </p:sp>
      <p:pic>
        <p:nvPicPr>
          <p:cNvPr id="4" name="Content Placeholder 3" descr="conservartion-of-mechanical-energy-pendulum.png"/>
          <p:cNvPicPr>
            <a:picLocks noGrp="1" noChangeAspect="1"/>
          </p:cNvPicPr>
          <p:nvPr>
            <p:ph idx="1"/>
          </p:nvPr>
        </p:nvPicPr>
        <p:blipFill>
          <a:blip r:embed="rId2"/>
          <a:stretch>
            <a:fillRect/>
          </a:stretch>
        </p:blipFill>
        <p:spPr>
          <a:xfrm>
            <a:off x="0" y="1295400"/>
            <a:ext cx="9144000" cy="55626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err="1">
                <a:solidFill>
                  <a:srgbClr val="7030A0"/>
                </a:solidFill>
              </a:rPr>
              <a:t>ক্ষমতা</a:t>
            </a:r>
            <a:r>
              <a:rPr lang="en-US" sz="6000" dirty="0">
                <a:solidFill>
                  <a:srgbClr val="7030A0"/>
                </a:solidFill>
              </a:rPr>
              <a:t> </a:t>
            </a:r>
            <a:r>
              <a:rPr lang="en-US" sz="6000" dirty="0" err="1">
                <a:solidFill>
                  <a:srgbClr val="7030A0"/>
                </a:solidFill>
              </a:rPr>
              <a:t>নির্নয়ঃ</a:t>
            </a:r>
            <a:endParaRPr lang="en-US" sz="6000" dirty="0">
              <a:solidFill>
                <a:srgbClr val="7030A0"/>
              </a:solidFill>
            </a:endParaRPr>
          </a:p>
        </p:txBody>
      </p:sp>
      <p:sp>
        <p:nvSpPr>
          <p:cNvPr id="3" name="Text Placeholder 2"/>
          <p:cNvSpPr>
            <a:spLocks noGrp="1"/>
          </p:cNvSpPr>
          <p:nvPr>
            <p:ph type="body" idx="1"/>
          </p:nvPr>
        </p:nvSpPr>
        <p:spPr/>
        <p:txBody>
          <a:bodyPr>
            <a:normAutofit/>
          </a:bodyPr>
          <a:lstStyle/>
          <a:p>
            <a:r>
              <a:rPr lang="en-US" sz="2800" dirty="0" err="1">
                <a:solidFill>
                  <a:srgbClr val="00B0F0"/>
                </a:solidFill>
              </a:rPr>
              <a:t>মোটর</a:t>
            </a:r>
            <a:r>
              <a:rPr lang="en-US" sz="2800" dirty="0">
                <a:solidFill>
                  <a:srgbClr val="00B0F0"/>
                </a:solidFill>
              </a:rPr>
              <a:t> </a:t>
            </a:r>
            <a:r>
              <a:rPr lang="en-US" sz="2800" dirty="0" err="1">
                <a:solidFill>
                  <a:srgbClr val="00B0F0"/>
                </a:solidFill>
              </a:rPr>
              <a:t>ইন্জিন</a:t>
            </a:r>
            <a:endParaRPr lang="en-US" sz="2800" dirty="0">
              <a:solidFill>
                <a:srgbClr val="00B0F0"/>
              </a:solidFill>
            </a:endParaRPr>
          </a:p>
        </p:txBody>
      </p:sp>
      <p:pic>
        <p:nvPicPr>
          <p:cNvPr id="7" name="Content Placeholder 6" descr="mercedes-f1-engine-foto-daimler.jpg"/>
          <p:cNvPicPr>
            <a:picLocks noGrp="1" noChangeAspect="1"/>
          </p:cNvPicPr>
          <p:nvPr>
            <p:ph sz="half" idx="2"/>
          </p:nvPr>
        </p:nvPicPr>
        <p:blipFill>
          <a:blip r:embed="rId2"/>
          <a:stretch>
            <a:fillRect/>
          </a:stretch>
        </p:blipFill>
        <p:spPr>
          <a:xfrm>
            <a:off x="0" y="2286000"/>
            <a:ext cx="4876800" cy="4343399"/>
          </a:xfrm>
        </p:spPr>
      </p:pic>
      <p:sp>
        <p:nvSpPr>
          <p:cNvPr id="5" name="Text Placeholder 4"/>
          <p:cNvSpPr>
            <a:spLocks noGrp="1"/>
          </p:cNvSpPr>
          <p:nvPr>
            <p:ph type="body" sz="quarter" idx="3"/>
          </p:nvPr>
        </p:nvSpPr>
        <p:spPr/>
        <p:txBody>
          <a:bodyPr>
            <a:normAutofit/>
          </a:bodyPr>
          <a:lstStyle/>
          <a:p>
            <a:r>
              <a:rPr lang="en-US" sz="2800" dirty="0" err="1">
                <a:solidFill>
                  <a:srgbClr val="FF0000"/>
                </a:solidFill>
              </a:rPr>
              <a:t>ক্ষমতা</a:t>
            </a:r>
            <a:r>
              <a:rPr lang="en-US" sz="2800" dirty="0">
                <a:solidFill>
                  <a:srgbClr val="FF0000"/>
                </a:solidFill>
              </a:rPr>
              <a:t> </a:t>
            </a:r>
            <a:r>
              <a:rPr lang="en-US" sz="2800" dirty="0" err="1">
                <a:solidFill>
                  <a:srgbClr val="FF0000"/>
                </a:solidFill>
              </a:rPr>
              <a:t>নির্নয়ের</a:t>
            </a:r>
            <a:r>
              <a:rPr lang="en-US" sz="2800" dirty="0">
                <a:solidFill>
                  <a:srgbClr val="FF0000"/>
                </a:solidFill>
              </a:rPr>
              <a:t> </a:t>
            </a:r>
            <a:r>
              <a:rPr lang="en-US" sz="2800" dirty="0" err="1">
                <a:solidFill>
                  <a:srgbClr val="FF0000"/>
                </a:solidFill>
              </a:rPr>
              <a:t>সূত্রঃ</a:t>
            </a:r>
            <a:endParaRPr lang="en-US" sz="2800" dirty="0">
              <a:solidFill>
                <a:srgbClr val="FF0000"/>
              </a:solidFill>
            </a:endParaRPr>
          </a:p>
        </p:txBody>
      </p:sp>
      <p:pic>
        <p:nvPicPr>
          <p:cNvPr id="8" name="Content Placeholder 7" descr="powerformula.png"/>
          <p:cNvPicPr>
            <a:picLocks noGrp="1" noChangeAspect="1"/>
          </p:cNvPicPr>
          <p:nvPr>
            <p:ph sz="quarter" idx="4"/>
          </p:nvPr>
        </p:nvPicPr>
        <p:blipFill>
          <a:blip r:embed="rId3"/>
          <a:stretch>
            <a:fillRect/>
          </a:stretch>
        </p:blipFill>
        <p:spPr>
          <a:xfrm>
            <a:off x="4724400" y="2362200"/>
            <a:ext cx="4419600" cy="4495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a:solidFill>
                  <a:schemeClr val="tx1">
                    <a:lumMod val="95000"/>
                    <a:lumOff val="5000"/>
                  </a:schemeClr>
                </a:solidFill>
              </a:rPr>
              <a:t>ক্ষমতা</a:t>
            </a:r>
            <a:r>
              <a:rPr lang="en-US" dirty="0">
                <a:solidFill>
                  <a:schemeClr val="tx1">
                    <a:lumMod val="95000"/>
                    <a:lumOff val="5000"/>
                  </a:schemeClr>
                </a:solidFill>
              </a:rPr>
              <a:t> ও </a:t>
            </a:r>
            <a:r>
              <a:rPr lang="en-US" dirty="0" err="1">
                <a:solidFill>
                  <a:schemeClr val="tx1">
                    <a:lumMod val="95000"/>
                    <a:lumOff val="5000"/>
                  </a:schemeClr>
                </a:solidFill>
              </a:rPr>
              <a:t>বেগের</a:t>
            </a:r>
            <a:r>
              <a:rPr lang="en-US" dirty="0">
                <a:solidFill>
                  <a:schemeClr val="tx1">
                    <a:lumMod val="95000"/>
                    <a:lumOff val="5000"/>
                  </a:schemeClr>
                </a:solidFill>
              </a:rPr>
              <a:t> </a:t>
            </a:r>
            <a:r>
              <a:rPr lang="en-US" dirty="0" err="1">
                <a:solidFill>
                  <a:schemeClr val="tx1">
                    <a:lumMod val="95000"/>
                    <a:lumOff val="5000"/>
                  </a:schemeClr>
                </a:solidFill>
              </a:rPr>
              <a:t>সম্পর্ক</a:t>
            </a:r>
            <a:endParaRPr lang="en-US" dirty="0">
              <a:solidFill>
                <a:schemeClr val="tx1">
                  <a:lumMod val="95000"/>
                  <a:lumOff val="5000"/>
                </a:schemeClr>
              </a:solidFill>
            </a:endParaRPr>
          </a:p>
        </p:txBody>
      </p:sp>
      <p:pic>
        <p:nvPicPr>
          <p:cNvPr id="4" name="Content Placeholder 3" descr="u5l1e6.gif"/>
          <p:cNvPicPr>
            <a:picLocks noGrp="1" noChangeAspect="1"/>
          </p:cNvPicPr>
          <p:nvPr>
            <p:ph idx="1"/>
          </p:nvPr>
        </p:nvPicPr>
        <p:blipFill>
          <a:blip r:embed="rId2"/>
          <a:stretch>
            <a:fillRect/>
          </a:stretch>
        </p:blipFill>
        <p:spPr>
          <a:xfrm>
            <a:off x="0" y="838200"/>
            <a:ext cx="9144000" cy="6019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6000" dirty="0" err="1">
                <a:solidFill>
                  <a:srgbClr val="FF0000"/>
                </a:solidFill>
              </a:rPr>
              <a:t>মোটরের</a:t>
            </a:r>
            <a:r>
              <a:rPr lang="en-US" sz="6000" dirty="0">
                <a:solidFill>
                  <a:srgbClr val="FF0000"/>
                </a:solidFill>
              </a:rPr>
              <a:t> </a:t>
            </a:r>
            <a:r>
              <a:rPr lang="en-US" sz="6000" dirty="0" err="1">
                <a:solidFill>
                  <a:srgbClr val="FF0000"/>
                </a:solidFill>
              </a:rPr>
              <a:t>কর্মদক্ষতা</a:t>
            </a:r>
            <a:endParaRPr lang="en-US" sz="6000" dirty="0">
              <a:solidFill>
                <a:srgbClr val="FF0000"/>
              </a:solidFill>
            </a:endParaRPr>
          </a:p>
        </p:txBody>
      </p:sp>
      <p:pic>
        <p:nvPicPr>
          <p:cNvPr id="4" name="Content Placeholder 3" descr="electric_motor.png"/>
          <p:cNvPicPr>
            <a:picLocks noGrp="1" noChangeAspect="1"/>
          </p:cNvPicPr>
          <p:nvPr>
            <p:ph idx="1"/>
          </p:nvPr>
        </p:nvPicPr>
        <p:blipFill>
          <a:blip r:embed="rId2"/>
          <a:stretch>
            <a:fillRect/>
          </a:stretch>
        </p:blipFill>
        <p:spPr>
          <a:xfrm>
            <a:off x="0" y="838200"/>
            <a:ext cx="9144000" cy="6019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5400" dirty="0" err="1"/>
              <a:t>কর্মদক্ষতার</a:t>
            </a:r>
            <a:r>
              <a:rPr lang="en-US" sz="5400" dirty="0"/>
              <a:t> </a:t>
            </a:r>
            <a:r>
              <a:rPr lang="en-US" sz="5400" dirty="0" err="1"/>
              <a:t>সূত্রঃ</a:t>
            </a:r>
            <a:endParaRPr lang="en-US" sz="5400" dirty="0"/>
          </a:p>
        </p:txBody>
      </p:sp>
      <p:pic>
        <p:nvPicPr>
          <p:cNvPr id="8" name="Content Placeholder 7" descr="efficiency-formula-n.jpg"/>
          <p:cNvPicPr>
            <a:picLocks noGrp="1" noChangeAspect="1"/>
          </p:cNvPicPr>
          <p:nvPr>
            <p:ph idx="1"/>
          </p:nvPr>
        </p:nvPicPr>
        <p:blipFill>
          <a:blip r:embed="rId2"/>
          <a:stretch>
            <a:fillRect/>
          </a:stretch>
        </p:blipFill>
        <p:spPr>
          <a:xfrm>
            <a:off x="0" y="914400"/>
            <a:ext cx="9143999" cy="59436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err="1"/>
              <a:t>কর্মদক্ষতাকে</a:t>
            </a:r>
            <a:r>
              <a:rPr lang="en-US" dirty="0"/>
              <a:t> </a:t>
            </a:r>
            <a:r>
              <a:rPr lang="en-US" dirty="0" err="1"/>
              <a:t>শতকরায়</a:t>
            </a:r>
            <a:r>
              <a:rPr lang="en-US" dirty="0"/>
              <a:t> </a:t>
            </a:r>
            <a:r>
              <a:rPr lang="en-US" dirty="0" err="1"/>
              <a:t>প্রকাশ</a:t>
            </a:r>
            <a:r>
              <a:rPr lang="en-US" dirty="0"/>
              <a:t> </a:t>
            </a:r>
            <a:r>
              <a:rPr lang="en-US" dirty="0" err="1"/>
              <a:t>করা</a:t>
            </a:r>
            <a:r>
              <a:rPr lang="en-US" dirty="0"/>
              <a:t> </a:t>
            </a:r>
            <a:r>
              <a:rPr lang="en-US" dirty="0" err="1"/>
              <a:t>হয়</a:t>
            </a:r>
            <a:endParaRPr lang="en-US" dirty="0"/>
          </a:p>
        </p:txBody>
      </p:sp>
      <p:pic>
        <p:nvPicPr>
          <p:cNvPr id="4" name="Content Placeholder 3" descr="th (2).jpg"/>
          <p:cNvPicPr>
            <a:picLocks noGrp="1" noChangeAspect="1"/>
          </p:cNvPicPr>
          <p:nvPr>
            <p:ph idx="1"/>
          </p:nvPr>
        </p:nvPicPr>
        <p:blipFill>
          <a:blip r:embed="rId2"/>
          <a:stretch>
            <a:fillRect/>
          </a:stretch>
        </p:blipFill>
        <p:spPr>
          <a:xfrm>
            <a:off x="0" y="1828800"/>
            <a:ext cx="9144000" cy="50292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629400"/>
          </a:xfrm>
        </p:spPr>
        <p:txBody>
          <a:bodyPr>
            <a:normAutofit fontScale="90000"/>
          </a:bodyPr>
          <a:lstStyle/>
          <a:p>
            <a:r>
              <a:rPr lang="en-US" sz="6700" dirty="0" err="1">
                <a:solidFill>
                  <a:srgbClr val="7030A0"/>
                </a:solidFill>
              </a:rPr>
              <a:t>মূল্যায়ন</a:t>
            </a:r>
            <a:br>
              <a:rPr lang="en-US" dirty="0">
                <a:solidFill>
                  <a:srgbClr val="FF0000"/>
                </a:solidFill>
              </a:rPr>
            </a:br>
            <a:r>
              <a:rPr lang="en-US" dirty="0">
                <a:solidFill>
                  <a:schemeClr val="tx1">
                    <a:lumMod val="95000"/>
                    <a:lumOff val="5000"/>
                  </a:schemeClr>
                </a:solidFill>
              </a:rPr>
              <a:t>১. </a:t>
            </a:r>
            <a:r>
              <a:rPr lang="en-US" dirty="0" err="1">
                <a:solidFill>
                  <a:schemeClr val="tx1">
                    <a:lumMod val="95000"/>
                    <a:lumOff val="5000"/>
                  </a:schemeClr>
                </a:solidFill>
              </a:rPr>
              <a:t>প্রমান</a:t>
            </a:r>
            <a:r>
              <a:rPr lang="en-US" dirty="0">
                <a:solidFill>
                  <a:schemeClr val="tx1">
                    <a:lumMod val="95000"/>
                    <a:lumOff val="5000"/>
                  </a:schemeClr>
                </a:solidFill>
              </a:rPr>
              <a:t> </a:t>
            </a:r>
            <a:r>
              <a:rPr lang="en-US" dirty="0" err="1">
                <a:solidFill>
                  <a:schemeClr val="tx1">
                    <a:lumMod val="95000"/>
                    <a:lumOff val="5000"/>
                  </a:schemeClr>
                </a:solidFill>
              </a:rPr>
              <a:t>কর</a:t>
            </a:r>
            <a:r>
              <a:rPr lang="en-US" dirty="0">
                <a:solidFill>
                  <a:schemeClr val="tx1">
                    <a:lumMod val="95000"/>
                    <a:lumOff val="5000"/>
                  </a:schemeClr>
                </a:solidFill>
              </a:rPr>
              <a:t> </a:t>
            </a:r>
            <a:r>
              <a:rPr lang="en-US" dirty="0" err="1">
                <a:solidFill>
                  <a:schemeClr val="tx1">
                    <a:lumMod val="95000"/>
                    <a:lumOff val="5000"/>
                  </a:schemeClr>
                </a:solidFill>
              </a:rPr>
              <a:t>ভূপৃষ্ঠ</a:t>
            </a:r>
            <a:r>
              <a:rPr lang="en-US" dirty="0">
                <a:solidFill>
                  <a:schemeClr val="tx1">
                    <a:lumMod val="95000"/>
                    <a:lumOff val="5000"/>
                  </a:schemeClr>
                </a:solidFill>
              </a:rPr>
              <a:t> </a:t>
            </a:r>
            <a:r>
              <a:rPr lang="en-US" dirty="0" err="1">
                <a:solidFill>
                  <a:schemeClr val="tx1">
                    <a:lumMod val="95000"/>
                    <a:lumOff val="5000"/>
                  </a:schemeClr>
                </a:solidFill>
              </a:rPr>
              <a:t>থেকে</a:t>
            </a:r>
            <a:r>
              <a:rPr lang="en-US" dirty="0">
                <a:solidFill>
                  <a:schemeClr val="tx1">
                    <a:lumMod val="95000"/>
                    <a:lumOff val="5000"/>
                  </a:schemeClr>
                </a:solidFill>
              </a:rPr>
              <a:t> </a:t>
            </a:r>
            <a:r>
              <a:rPr lang="en-US" dirty="0" err="1">
                <a:solidFill>
                  <a:schemeClr val="tx1">
                    <a:lumMod val="95000"/>
                    <a:lumOff val="5000"/>
                  </a:schemeClr>
                </a:solidFill>
              </a:rPr>
              <a:t>যেকোনো</a:t>
            </a:r>
            <a:r>
              <a:rPr lang="en-US" dirty="0">
                <a:solidFill>
                  <a:schemeClr val="tx1">
                    <a:lumMod val="95000"/>
                    <a:lumOff val="5000"/>
                  </a:schemeClr>
                </a:solidFill>
              </a:rPr>
              <a:t> </a:t>
            </a:r>
            <a:r>
              <a:rPr lang="en-US" dirty="0" err="1">
                <a:solidFill>
                  <a:schemeClr val="tx1">
                    <a:lumMod val="95000"/>
                    <a:lumOff val="5000"/>
                  </a:schemeClr>
                </a:solidFill>
              </a:rPr>
              <a:t>উচ্চতায়</a:t>
            </a:r>
            <a:r>
              <a:rPr lang="en-US" dirty="0">
                <a:solidFill>
                  <a:schemeClr val="tx1">
                    <a:lumMod val="95000"/>
                    <a:lumOff val="5000"/>
                  </a:schemeClr>
                </a:solidFill>
              </a:rPr>
              <a:t> </a:t>
            </a:r>
            <a:r>
              <a:rPr lang="en-US" dirty="0" err="1">
                <a:solidFill>
                  <a:schemeClr val="tx1">
                    <a:lumMod val="95000"/>
                    <a:lumOff val="5000"/>
                  </a:schemeClr>
                </a:solidFill>
              </a:rPr>
              <a:t>মোট</a:t>
            </a:r>
            <a:r>
              <a:rPr lang="en-US" dirty="0">
                <a:solidFill>
                  <a:schemeClr val="tx1">
                    <a:lumMod val="95000"/>
                    <a:lumOff val="5000"/>
                  </a:schemeClr>
                </a:solidFill>
              </a:rPr>
              <a:t> </a:t>
            </a:r>
            <a:r>
              <a:rPr lang="en-US" dirty="0" err="1">
                <a:solidFill>
                  <a:schemeClr val="tx1">
                    <a:lumMod val="95000"/>
                    <a:lumOff val="5000"/>
                  </a:schemeClr>
                </a:solidFill>
              </a:rPr>
              <a:t>শক্তির</a:t>
            </a:r>
            <a:r>
              <a:rPr lang="en-US" dirty="0">
                <a:solidFill>
                  <a:schemeClr val="tx1">
                    <a:lumMod val="95000"/>
                    <a:lumOff val="5000"/>
                  </a:schemeClr>
                </a:solidFill>
              </a:rPr>
              <a:t> </a:t>
            </a:r>
            <a:r>
              <a:rPr lang="en-US" dirty="0" err="1">
                <a:solidFill>
                  <a:schemeClr val="tx1">
                    <a:lumMod val="95000"/>
                    <a:lumOff val="5000"/>
                  </a:schemeClr>
                </a:solidFill>
              </a:rPr>
              <a:t>পরিমান</a:t>
            </a:r>
            <a:r>
              <a:rPr lang="en-US" dirty="0">
                <a:solidFill>
                  <a:schemeClr val="tx1">
                    <a:lumMod val="95000"/>
                    <a:lumOff val="5000"/>
                  </a:schemeClr>
                </a:solidFill>
              </a:rPr>
              <a:t> </a:t>
            </a:r>
            <a:r>
              <a:rPr lang="en-US" dirty="0" err="1">
                <a:solidFill>
                  <a:schemeClr val="tx1">
                    <a:lumMod val="95000"/>
                    <a:lumOff val="5000"/>
                  </a:schemeClr>
                </a:solidFill>
              </a:rPr>
              <a:t>একই</a:t>
            </a:r>
            <a:r>
              <a:rPr lang="en-US" dirty="0">
                <a:solidFill>
                  <a:schemeClr val="tx1">
                    <a:lumMod val="95000"/>
                    <a:lumOff val="5000"/>
                  </a:schemeClr>
                </a:solidFill>
              </a:rPr>
              <a:t> </a:t>
            </a:r>
            <a:r>
              <a:rPr lang="en-US" dirty="0" err="1">
                <a:solidFill>
                  <a:schemeClr val="tx1">
                    <a:lumMod val="95000"/>
                    <a:lumOff val="5000"/>
                  </a:schemeClr>
                </a:solidFill>
              </a:rPr>
              <a:t>থাকে</a:t>
            </a:r>
            <a:r>
              <a:rPr lang="en-US" dirty="0">
                <a:solidFill>
                  <a:schemeClr val="tx1">
                    <a:lumMod val="95000"/>
                    <a:lumOff val="5000"/>
                  </a:schemeClr>
                </a:solidFill>
              </a:rPr>
              <a:t>।</a:t>
            </a:r>
            <a:br>
              <a:rPr lang="en-US" dirty="0">
                <a:solidFill>
                  <a:schemeClr val="tx1">
                    <a:lumMod val="95000"/>
                    <a:lumOff val="5000"/>
                  </a:schemeClr>
                </a:solidFill>
              </a:rPr>
            </a:br>
            <a:r>
              <a:rPr lang="en-US" dirty="0">
                <a:solidFill>
                  <a:schemeClr val="tx1">
                    <a:lumMod val="95000"/>
                    <a:lumOff val="5000"/>
                  </a:schemeClr>
                </a:solidFill>
              </a:rPr>
              <a:t>২.সরল </a:t>
            </a:r>
            <a:r>
              <a:rPr lang="en-US" dirty="0" err="1">
                <a:solidFill>
                  <a:schemeClr val="tx1">
                    <a:lumMod val="95000"/>
                    <a:lumOff val="5000"/>
                  </a:schemeClr>
                </a:solidFill>
              </a:rPr>
              <a:t>দোলন</a:t>
            </a:r>
            <a:r>
              <a:rPr lang="en-US" dirty="0">
                <a:solidFill>
                  <a:schemeClr val="tx1">
                    <a:lumMod val="95000"/>
                    <a:lumOff val="5000"/>
                  </a:schemeClr>
                </a:solidFill>
              </a:rPr>
              <a:t> </a:t>
            </a:r>
            <a:r>
              <a:rPr lang="en-US" dirty="0" err="1">
                <a:solidFill>
                  <a:schemeClr val="tx1">
                    <a:lumMod val="95000"/>
                    <a:lumOff val="5000"/>
                  </a:schemeClr>
                </a:solidFill>
              </a:rPr>
              <a:t>গতির</a:t>
            </a:r>
            <a:r>
              <a:rPr lang="en-US" dirty="0">
                <a:solidFill>
                  <a:schemeClr val="tx1">
                    <a:lumMod val="95000"/>
                    <a:lumOff val="5000"/>
                  </a:schemeClr>
                </a:solidFill>
              </a:rPr>
              <a:t> </a:t>
            </a:r>
            <a:r>
              <a:rPr lang="en-US" dirty="0" err="1">
                <a:solidFill>
                  <a:schemeClr val="tx1">
                    <a:lumMod val="95000"/>
                    <a:lumOff val="5000"/>
                  </a:schemeClr>
                </a:solidFill>
              </a:rPr>
              <a:t>ক্ষেত্রে</a:t>
            </a:r>
            <a:r>
              <a:rPr lang="en-US" dirty="0">
                <a:solidFill>
                  <a:schemeClr val="tx1">
                    <a:lumMod val="95000"/>
                    <a:lumOff val="5000"/>
                  </a:schemeClr>
                </a:solidFill>
              </a:rPr>
              <a:t> </a:t>
            </a:r>
            <a:r>
              <a:rPr lang="en-US" dirty="0" err="1">
                <a:solidFill>
                  <a:schemeClr val="tx1">
                    <a:lumMod val="95000"/>
                    <a:lumOff val="5000"/>
                  </a:schemeClr>
                </a:solidFill>
              </a:rPr>
              <a:t>শক্তির</a:t>
            </a:r>
            <a:r>
              <a:rPr lang="en-US" dirty="0">
                <a:solidFill>
                  <a:schemeClr val="tx1">
                    <a:lumMod val="95000"/>
                    <a:lumOff val="5000"/>
                  </a:schemeClr>
                </a:solidFill>
              </a:rPr>
              <a:t> </a:t>
            </a:r>
            <a:r>
              <a:rPr lang="en-US" dirty="0" err="1">
                <a:solidFill>
                  <a:schemeClr val="tx1">
                    <a:lumMod val="95000"/>
                    <a:lumOff val="5000"/>
                  </a:schemeClr>
                </a:solidFill>
              </a:rPr>
              <a:t>নিত্যতার</a:t>
            </a:r>
            <a:r>
              <a:rPr lang="en-US" dirty="0">
                <a:solidFill>
                  <a:schemeClr val="tx1">
                    <a:lumMod val="95000"/>
                    <a:lumOff val="5000"/>
                  </a:schemeClr>
                </a:solidFill>
              </a:rPr>
              <a:t> </a:t>
            </a:r>
            <a:r>
              <a:rPr lang="en-US" dirty="0" err="1">
                <a:solidFill>
                  <a:schemeClr val="tx1">
                    <a:lumMod val="95000"/>
                    <a:lumOff val="5000"/>
                  </a:schemeClr>
                </a:solidFill>
              </a:rPr>
              <a:t>প্রমান</a:t>
            </a:r>
            <a:r>
              <a:rPr lang="en-US" dirty="0">
                <a:solidFill>
                  <a:schemeClr val="tx1">
                    <a:lumMod val="95000"/>
                    <a:lumOff val="5000"/>
                  </a:schemeClr>
                </a:solidFill>
              </a:rPr>
              <a:t> </a:t>
            </a:r>
            <a:r>
              <a:rPr lang="en-US" dirty="0" err="1">
                <a:solidFill>
                  <a:schemeClr val="tx1">
                    <a:lumMod val="95000"/>
                    <a:lumOff val="5000"/>
                  </a:schemeClr>
                </a:solidFill>
              </a:rPr>
              <a:t>কর</a:t>
            </a:r>
            <a:r>
              <a:rPr lang="en-US" dirty="0">
                <a:solidFill>
                  <a:schemeClr val="tx1">
                    <a:lumMod val="95000"/>
                    <a:lumOff val="5000"/>
                  </a:schemeClr>
                </a:solidFill>
              </a:rPr>
              <a:t>।</a:t>
            </a:r>
            <a:br>
              <a:rPr lang="en-US" dirty="0">
                <a:solidFill>
                  <a:schemeClr val="tx1">
                    <a:lumMod val="95000"/>
                    <a:lumOff val="5000"/>
                  </a:schemeClr>
                </a:solidFill>
              </a:rPr>
            </a:br>
            <a:r>
              <a:rPr lang="en-US" dirty="0">
                <a:solidFill>
                  <a:schemeClr val="tx1">
                    <a:lumMod val="95000"/>
                    <a:lumOff val="5000"/>
                  </a:schemeClr>
                </a:solidFill>
              </a:rPr>
              <a:t>৩.মহাকর্ষ </a:t>
            </a:r>
            <a:r>
              <a:rPr lang="en-US" dirty="0" err="1">
                <a:solidFill>
                  <a:schemeClr val="tx1">
                    <a:lumMod val="95000"/>
                    <a:lumOff val="5000"/>
                  </a:schemeClr>
                </a:solidFill>
              </a:rPr>
              <a:t>বল</a:t>
            </a:r>
            <a:r>
              <a:rPr lang="en-US" dirty="0">
                <a:solidFill>
                  <a:schemeClr val="tx1">
                    <a:lumMod val="95000"/>
                    <a:lumOff val="5000"/>
                  </a:schemeClr>
                </a:solidFill>
              </a:rPr>
              <a:t> </a:t>
            </a:r>
            <a:r>
              <a:rPr lang="en-US" dirty="0" err="1">
                <a:solidFill>
                  <a:schemeClr val="tx1">
                    <a:lumMod val="95000"/>
                    <a:lumOff val="5000"/>
                  </a:schemeClr>
                </a:solidFill>
              </a:rPr>
              <a:t>দ্বারা</a:t>
            </a:r>
            <a:r>
              <a:rPr lang="en-US" dirty="0">
                <a:solidFill>
                  <a:schemeClr val="tx1">
                    <a:lumMod val="95000"/>
                    <a:lumOff val="5000"/>
                  </a:schemeClr>
                </a:solidFill>
              </a:rPr>
              <a:t> </a:t>
            </a:r>
            <a:r>
              <a:rPr lang="en-US" dirty="0" err="1">
                <a:solidFill>
                  <a:schemeClr val="tx1">
                    <a:lumMod val="95000"/>
                    <a:lumOff val="5000"/>
                  </a:schemeClr>
                </a:solidFill>
              </a:rPr>
              <a:t>কাজ</a:t>
            </a:r>
            <a:r>
              <a:rPr lang="en-US" dirty="0">
                <a:solidFill>
                  <a:schemeClr val="tx1">
                    <a:lumMod val="95000"/>
                    <a:lumOff val="5000"/>
                  </a:schemeClr>
                </a:solidFill>
              </a:rPr>
              <a:t> </a:t>
            </a:r>
            <a:r>
              <a:rPr lang="en-US" dirty="0" err="1">
                <a:solidFill>
                  <a:schemeClr val="tx1">
                    <a:lumMod val="95000"/>
                    <a:lumOff val="5000"/>
                  </a:schemeClr>
                </a:solidFill>
              </a:rPr>
              <a:t>কখন</a:t>
            </a:r>
            <a:r>
              <a:rPr lang="en-US" dirty="0">
                <a:solidFill>
                  <a:schemeClr val="tx1">
                    <a:lumMod val="95000"/>
                    <a:lumOff val="5000"/>
                  </a:schemeClr>
                </a:solidFill>
              </a:rPr>
              <a:t> </a:t>
            </a:r>
            <a:r>
              <a:rPr lang="en-US" dirty="0" err="1">
                <a:solidFill>
                  <a:schemeClr val="tx1">
                    <a:lumMod val="95000"/>
                    <a:lumOff val="5000"/>
                  </a:schemeClr>
                </a:solidFill>
              </a:rPr>
              <a:t>ধনান্তক</a:t>
            </a:r>
            <a:r>
              <a:rPr lang="en-US" dirty="0">
                <a:solidFill>
                  <a:schemeClr val="tx1">
                    <a:lumMod val="95000"/>
                    <a:lumOff val="5000"/>
                  </a:schemeClr>
                </a:solidFill>
              </a:rPr>
              <a:t> </a:t>
            </a:r>
            <a:r>
              <a:rPr lang="en-US" dirty="0" err="1">
                <a:solidFill>
                  <a:schemeClr val="tx1">
                    <a:lumMod val="95000"/>
                    <a:lumOff val="5000"/>
                  </a:schemeClr>
                </a:solidFill>
              </a:rPr>
              <a:t>বা</a:t>
            </a:r>
            <a:r>
              <a:rPr lang="en-US" dirty="0">
                <a:solidFill>
                  <a:schemeClr val="tx1">
                    <a:lumMod val="95000"/>
                    <a:lumOff val="5000"/>
                  </a:schemeClr>
                </a:solidFill>
              </a:rPr>
              <a:t> </a:t>
            </a:r>
            <a:r>
              <a:rPr lang="en-US" dirty="0" err="1">
                <a:solidFill>
                  <a:schemeClr val="tx1">
                    <a:lumMod val="95000"/>
                    <a:lumOff val="5000"/>
                  </a:schemeClr>
                </a:solidFill>
              </a:rPr>
              <a:t>ঋনাত্নক</a:t>
            </a:r>
            <a:r>
              <a:rPr lang="en-US" dirty="0">
                <a:solidFill>
                  <a:schemeClr val="tx1">
                    <a:lumMod val="95000"/>
                    <a:lumOff val="5000"/>
                  </a:schemeClr>
                </a:solidFill>
              </a:rPr>
              <a:t> </a:t>
            </a:r>
            <a:r>
              <a:rPr lang="en-US" dirty="0" err="1">
                <a:solidFill>
                  <a:schemeClr val="tx1">
                    <a:lumMod val="95000"/>
                    <a:lumOff val="5000"/>
                  </a:schemeClr>
                </a:solidFill>
              </a:rPr>
              <a:t>হয়</a:t>
            </a:r>
            <a:r>
              <a:rPr lang="en-US" dirty="0">
                <a:solidFill>
                  <a:schemeClr val="tx1">
                    <a:lumMod val="95000"/>
                    <a:lumOff val="5000"/>
                  </a:schemeClr>
                </a:solidFill>
              </a:rPr>
              <a:t>।</a:t>
            </a:r>
            <a:br>
              <a:rPr lang="en-US" dirty="0">
                <a:solidFill>
                  <a:schemeClr val="tx1">
                    <a:lumMod val="95000"/>
                    <a:lumOff val="5000"/>
                  </a:schemeClr>
                </a:solidFill>
              </a:rPr>
            </a:br>
            <a:r>
              <a:rPr lang="en-US" dirty="0">
                <a:solidFill>
                  <a:schemeClr val="tx1">
                    <a:lumMod val="95000"/>
                    <a:lumOff val="5000"/>
                  </a:schemeClr>
                </a:solidFill>
              </a:rPr>
              <a:t>৪.প্রমান </a:t>
            </a:r>
            <a:r>
              <a:rPr lang="en-US" dirty="0" err="1">
                <a:solidFill>
                  <a:schemeClr val="tx1">
                    <a:lumMod val="95000"/>
                    <a:lumOff val="5000"/>
                  </a:schemeClr>
                </a:solidFill>
              </a:rPr>
              <a:t>কর</a:t>
            </a:r>
            <a:r>
              <a:rPr lang="en-US" dirty="0">
                <a:solidFill>
                  <a:schemeClr val="tx1">
                    <a:lumMod val="95000"/>
                    <a:lumOff val="5000"/>
                  </a:schemeClr>
                </a:solidFill>
              </a:rPr>
              <a:t> </a:t>
            </a:r>
            <a:r>
              <a:rPr lang="en-US" dirty="0" err="1">
                <a:solidFill>
                  <a:schemeClr val="tx1">
                    <a:lumMod val="95000"/>
                    <a:lumOff val="5000"/>
                  </a:schemeClr>
                </a:solidFill>
              </a:rPr>
              <a:t>অভিকর্ষের</a:t>
            </a:r>
            <a:r>
              <a:rPr lang="en-US" dirty="0">
                <a:solidFill>
                  <a:schemeClr val="tx1">
                    <a:lumMod val="95000"/>
                    <a:lumOff val="5000"/>
                  </a:schemeClr>
                </a:solidFill>
              </a:rPr>
              <a:t> </a:t>
            </a:r>
            <a:r>
              <a:rPr lang="en-US" dirty="0" err="1">
                <a:solidFill>
                  <a:schemeClr val="tx1">
                    <a:lumMod val="95000"/>
                    <a:lumOff val="5000"/>
                  </a:schemeClr>
                </a:solidFill>
              </a:rPr>
              <a:t>বিপরীতে</a:t>
            </a:r>
            <a:r>
              <a:rPr lang="en-US" dirty="0">
                <a:solidFill>
                  <a:schemeClr val="tx1">
                    <a:lumMod val="95000"/>
                    <a:lumOff val="5000"/>
                  </a:schemeClr>
                </a:solidFill>
              </a:rPr>
              <a:t> </a:t>
            </a:r>
            <a:r>
              <a:rPr lang="en-US" dirty="0" err="1">
                <a:solidFill>
                  <a:schemeClr val="tx1">
                    <a:lumMod val="95000"/>
                    <a:lumOff val="5000"/>
                  </a:schemeClr>
                </a:solidFill>
              </a:rPr>
              <a:t>কাজ</a:t>
            </a:r>
            <a:r>
              <a:rPr lang="en-US" dirty="0">
                <a:solidFill>
                  <a:schemeClr val="tx1">
                    <a:lumMod val="95000"/>
                    <a:lumOff val="5000"/>
                  </a:schemeClr>
                </a:solidFill>
              </a:rPr>
              <a:t> </a:t>
            </a:r>
            <a:r>
              <a:rPr lang="en-US" dirty="0" err="1">
                <a:solidFill>
                  <a:schemeClr val="tx1">
                    <a:lumMod val="95000"/>
                    <a:lumOff val="5000"/>
                  </a:schemeClr>
                </a:solidFill>
              </a:rPr>
              <a:t>বস্তুর</a:t>
            </a:r>
            <a:r>
              <a:rPr lang="en-US" dirty="0">
                <a:solidFill>
                  <a:schemeClr val="tx1">
                    <a:lumMod val="95000"/>
                    <a:lumOff val="5000"/>
                  </a:schemeClr>
                </a:solidFill>
              </a:rPr>
              <a:t> </a:t>
            </a:r>
            <a:r>
              <a:rPr lang="en-US" dirty="0" err="1">
                <a:solidFill>
                  <a:schemeClr val="tx1">
                    <a:lumMod val="95000"/>
                    <a:lumOff val="5000"/>
                  </a:schemeClr>
                </a:solidFill>
              </a:rPr>
              <a:t>সরণের</a:t>
            </a:r>
            <a:r>
              <a:rPr lang="en-US" dirty="0">
                <a:solidFill>
                  <a:schemeClr val="tx1">
                    <a:lumMod val="95000"/>
                    <a:lumOff val="5000"/>
                  </a:schemeClr>
                </a:solidFill>
              </a:rPr>
              <a:t> </a:t>
            </a:r>
            <a:r>
              <a:rPr lang="en-US" dirty="0" err="1">
                <a:solidFill>
                  <a:schemeClr val="tx1">
                    <a:lumMod val="95000"/>
                    <a:lumOff val="5000"/>
                  </a:schemeClr>
                </a:solidFill>
              </a:rPr>
              <a:t>সমানুপাতিক</a:t>
            </a:r>
            <a:r>
              <a:rPr lang="en-US" dirty="0">
                <a:solidFill>
                  <a:schemeClr val="tx1">
                    <a:lumMod val="95000"/>
                    <a:lumOff val="5000"/>
                  </a:schemeClr>
                </a:solidFill>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7"/>
            <a:ext cx="9144000" cy="6888163"/>
          </a:xfrm>
        </p:spPr>
        <p:txBody>
          <a:bodyPr>
            <a:normAutofit/>
          </a:bodyPr>
          <a:lstStyle/>
          <a:p>
            <a:r>
              <a:rPr lang="en-US" sz="7200" dirty="0" err="1">
                <a:solidFill>
                  <a:srgbClr val="FF0000"/>
                </a:solidFill>
              </a:rPr>
              <a:t>বাড়ীর</a:t>
            </a:r>
            <a:r>
              <a:rPr lang="en-US" sz="7200" dirty="0">
                <a:solidFill>
                  <a:srgbClr val="FF0000"/>
                </a:solidFill>
              </a:rPr>
              <a:t> </a:t>
            </a:r>
            <a:r>
              <a:rPr lang="en-US" sz="7200" dirty="0" err="1">
                <a:solidFill>
                  <a:srgbClr val="FF0000"/>
                </a:solidFill>
              </a:rPr>
              <a:t>কাজঃ</a:t>
            </a:r>
            <a:br>
              <a:rPr lang="en-US" sz="4800" dirty="0">
                <a:solidFill>
                  <a:srgbClr val="00B050"/>
                </a:solidFill>
              </a:rPr>
            </a:br>
            <a:r>
              <a:rPr lang="en-US" sz="4800" dirty="0">
                <a:solidFill>
                  <a:schemeClr val="tx1">
                    <a:lumMod val="95000"/>
                    <a:lumOff val="5000"/>
                  </a:schemeClr>
                </a:solidFill>
              </a:rPr>
              <a:t>১.অশ্বক্ষমতা </a:t>
            </a:r>
            <a:r>
              <a:rPr lang="en-US" sz="4800" dirty="0" err="1">
                <a:solidFill>
                  <a:schemeClr val="tx1">
                    <a:lumMod val="95000"/>
                    <a:lumOff val="5000"/>
                  </a:schemeClr>
                </a:solidFill>
              </a:rPr>
              <a:t>বলতে</a:t>
            </a:r>
            <a:r>
              <a:rPr lang="en-US" sz="4800" dirty="0">
                <a:solidFill>
                  <a:schemeClr val="tx1">
                    <a:lumMod val="95000"/>
                    <a:lumOff val="5000"/>
                  </a:schemeClr>
                </a:solidFill>
              </a:rPr>
              <a:t> </a:t>
            </a:r>
            <a:r>
              <a:rPr lang="en-US" sz="4800" dirty="0" err="1">
                <a:solidFill>
                  <a:schemeClr val="tx1">
                    <a:lumMod val="95000"/>
                    <a:lumOff val="5000"/>
                  </a:schemeClr>
                </a:solidFill>
              </a:rPr>
              <a:t>কি</a:t>
            </a:r>
            <a:r>
              <a:rPr lang="en-US" sz="4800" dirty="0">
                <a:solidFill>
                  <a:schemeClr val="tx1">
                    <a:lumMod val="95000"/>
                    <a:lumOff val="5000"/>
                  </a:schemeClr>
                </a:solidFill>
              </a:rPr>
              <a:t> </a:t>
            </a:r>
            <a:r>
              <a:rPr lang="en-US" sz="4800" dirty="0" err="1">
                <a:solidFill>
                  <a:schemeClr val="tx1">
                    <a:lumMod val="95000"/>
                    <a:lumOff val="5000"/>
                  </a:schemeClr>
                </a:solidFill>
              </a:rPr>
              <a:t>বোঝ</a:t>
            </a:r>
            <a:r>
              <a:rPr lang="en-US" sz="4800" dirty="0">
                <a:solidFill>
                  <a:schemeClr val="tx1">
                    <a:lumMod val="95000"/>
                    <a:lumOff val="5000"/>
                  </a:schemeClr>
                </a:solidFill>
              </a:rPr>
              <a:t>।</a:t>
            </a:r>
            <a:br>
              <a:rPr lang="en-US" sz="4800" dirty="0">
                <a:solidFill>
                  <a:schemeClr val="tx1">
                    <a:lumMod val="95000"/>
                    <a:lumOff val="5000"/>
                  </a:schemeClr>
                </a:solidFill>
              </a:rPr>
            </a:br>
            <a:r>
              <a:rPr lang="en-US" sz="4800" dirty="0">
                <a:solidFill>
                  <a:schemeClr val="tx1">
                    <a:lumMod val="95000"/>
                    <a:lumOff val="5000"/>
                  </a:schemeClr>
                </a:solidFill>
              </a:rPr>
              <a:t>২.কর্মদক্ষতা </a:t>
            </a:r>
            <a:r>
              <a:rPr lang="en-US" sz="4800" dirty="0" err="1">
                <a:solidFill>
                  <a:schemeClr val="tx1">
                    <a:lumMod val="95000"/>
                    <a:lumOff val="5000"/>
                  </a:schemeClr>
                </a:solidFill>
              </a:rPr>
              <a:t>বলতে</a:t>
            </a:r>
            <a:r>
              <a:rPr lang="en-US" sz="4800" dirty="0">
                <a:solidFill>
                  <a:schemeClr val="tx1">
                    <a:lumMod val="95000"/>
                    <a:lumOff val="5000"/>
                  </a:schemeClr>
                </a:solidFill>
              </a:rPr>
              <a:t> </a:t>
            </a:r>
            <a:r>
              <a:rPr lang="en-US" sz="4800" dirty="0" err="1">
                <a:solidFill>
                  <a:schemeClr val="tx1">
                    <a:lumMod val="95000"/>
                    <a:lumOff val="5000"/>
                  </a:schemeClr>
                </a:solidFill>
              </a:rPr>
              <a:t>কি</a:t>
            </a:r>
            <a:r>
              <a:rPr lang="en-US" sz="4800" dirty="0">
                <a:solidFill>
                  <a:schemeClr val="tx1">
                    <a:lumMod val="95000"/>
                    <a:lumOff val="5000"/>
                  </a:schemeClr>
                </a:solidFill>
              </a:rPr>
              <a:t> </a:t>
            </a:r>
            <a:r>
              <a:rPr lang="en-US" sz="4800" dirty="0" err="1">
                <a:solidFill>
                  <a:schemeClr val="tx1">
                    <a:lumMod val="95000"/>
                    <a:lumOff val="5000"/>
                  </a:schemeClr>
                </a:solidFill>
              </a:rPr>
              <a:t>বোঝ</a:t>
            </a:r>
            <a:r>
              <a:rPr lang="en-US" sz="4800" dirty="0">
                <a:solidFill>
                  <a:schemeClr val="tx1">
                    <a:lumMod val="95000"/>
                    <a:lumOff val="5000"/>
                  </a:schemeClr>
                </a:solidFill>
              </a:rPr>
              <a:t>।</a:t>
            </a:r>
            <a:br>
              <a:rPr lang="en-US" sz="4800" dirty="0">
                <a:solidFill>
                  <a:schemeClr val="tx1">
                    <a:lumMod val="95000"/>
                    <a:lumOff val="5000"/>
                  </a:schemeClr>
                </a:solidFill>
              </a:rPr>
            </a:br>
            <a:r>
              <a:rPr lang="en-US" sz="4800" dirty="0">
                <a:solidFill>
                  <a:schemeClr val="tx1">
                    <a:lumMod val="95000"/>
                    <a:lumOff val="5000"/>
                  </a:schemeClr>
                </a:solidFill>
              </a:rPr>
              <a:t>৩.একটি </a:t>
            </a:r>
            <a:r>
              <a:rPr lang="en-US" sz="4800" dirty="0" err="1">
                <a:solidFill>
                  <a:schemeClr val="tx1">
                    <a:lumMod val="95000"/>
                    <a:lumOff val="5000"/>
                  </a:schemeClr>
                </a:solidFill>
              </a:rPr>
              <a:t>মোটর</a:t>
            </a:r>
            <a:r>
              <a:rPr lang="en-US" sz="4800" dirty="0">
                <a:solidFill>
                  <a:schemeClr val="tx1">
                    <a:lumMod val="95000"/>
                    <a:lumOff val="5000"/>
                  </a:schemeClr>
                </a:solidFill>
              </a:rPr>
              <a:t> </a:t>
            </a:r>
            <a:r>
              <a:rPr lang="en-US" sz="4800" dirty="0" err="1">
                <a:solidFill>
                  <a:schemeClr val="tx1">
                    <a:lumMod val="95000"/>
                    <a:lumOff val="5000"/>
                  </a:schemeClr>
                </a:solidFill>
              </a:rPr>
              <a:t>মিনিটে</a:t>
            </a:r>
            <a:r>
              <a:rPr lang="en-US" sz="4800" dirty="0">
                <a:solidFill>
                  <a:schemeClr val="tx1">
                    <a:lumMod val="95000"/>
                    <a:lumOff val="5000"/>
                  </a:schemeClr>
                </a:solidFill>
              </a:rPr>
              <a:t> 5500 kg </a:t>
            </a:r>
            <a:r>
              <a:rPr lang="en-US" sz="4800" dirty="0" err="1">
                <a:solidFill>
                  <a:schemeClr val="tx1">
                    <a:lumMod val="95000"/>
                    <a:lumOff val="5000"/>
                  </a:schemeClr>
                </a:solidFill>
              </a:rPr>
              <a:t>পানি</a:t>
            </a:r>
            <a:r>
              <a:rPr lang="en-US" sz="4800" dirty="0">
                <a:solidFill>
                  <a:schemeClr val="tx1">
                    <a:lumMod val="95000"/>
                    <a:lumOff val="5000"/>
                  </a:schemeClr>
                </a:solidFill>
              </a:rPr>
              <a:t> 100 m </a:t>
            </a:r>
            <a:r>
              <a:rPr lang="en-US" sz="4800" dirty="0" err="1">
                <a:solidFill>
                  <a:schemeClr val="tx1">
                    <a:lumMod val="95000"/>
                    <a:lumOff val="5000"/>
                  </a:schemeClr>
                </a:solidFill>
              </a:rPr>
              <a:t>উপরে</a:t>
            </a:r>
            <a:r>
              <a:rPr lang="en-US" sz="4800" dirty="0">
                <a:solidFill>
                  <a:schemeClr val="tx1">
                    <a:lumMod val="95000"/>
                    <a:lumOff val="5000"/>
                  </a:schemeClr>
                </a:solidFill>
              </a:rPr>
              <a:t> </a:t>
            </a:r>
            <a:r>
              <a:rPr lang="en-US" sz="4800" dirty="0" err="1">
                <a:solidFill>
                  <a:schemeClr val="tx1">
                    <a:lumMod val="95000"/>
                    <a:lumOff val="5000"/>
                  </a:schemeClr>
                </a:solidFill>
              </a:rPr>
              <a:t>উঠাতে</a:t>
            </a:r>
            <a:r>
              <a:rPr lang="en-US" sz="4800" dirty="0">
                <a:solidFill>
                  <a:schemeClr val="tx1">
                    <a:lumMod val="95000"/>
                    <a:lumOff val="5000"/>
                  </a:schemeClr>
                </a:solidFill>
              </a:rPr>
              <a:t> </a:t>
            </a:r>
            <a:r>
              <a:rPr lang="en-US" sz="4800" dirty="0" err="1">
                <a:solidFill>
                  <a:schemeClr val="tx1">
                    <a:lumMod val="95000"/>
                    <a:lumOff val="5000"/>
                  </a:schemeClr>
                </a:solidFill>
              </a:rPr>
              <a:t>পারে।মোটরটির</a:t>
            </a:r>
            <a:r>
              <a:rPr lang="en-US" sz="4800" dirty="0">
                <a:solidFill>
                  <a:schemeClr val="tx1">
                    <a:lumMod val="95000"/>
                    <a:lumOff val="5000"/>
                  </a:schemeClr>
                </a:solidFill>
              </a:rPr>
              <a:t> </a:t>
            </a:r>
            <a:r>
              <a:rPr lang="en-US" sz="4800" dirty="0" err="1">
                <a:solidFill>
                  <a:schemeClr val="tx1">
                    <a:lumMod val="95000"/>
                    <a:lumOff val="5000"/>
                  </a:schemeClr>
                </a:solidFill>
              </a:rPr>
              <a:t>দক্ষতা</a:t>
            </a:r>
            <a:r>
              <a:rPr lang="en-US" sz="4800" dirty="0">
                <a:solidFill>
                  <a:schemeClr val="tx1">
                    <a:lumMod val="95000"/>
                    <a:lumOff val="5000"/>
                  </a:schemeClr>
                </a:solidFill>
              </a:rPr>
              <a:t> 70% </a:t>
            </a:r>
            <a:r>
              <a:rPr lang="en-US" sz="4800" dirty="0" err="1">
                <a:solidFill>
                  <a:schemeClr val="tx1">
                    <a:lumMod val="95000"/>
                    <a:lumOff val="5000"/>
                  </a:schemeClr>
                </a:solidFill>
              </a:rPr>
              <a:t>হলে</a:t>
            </a:r>
            <a:r>
              <a:rPr lang="en-US" sz="4800" dirty="0">
                <a:solidFill>
                  <a:schemeClr val="tx1">
                    <a:lumMod val="95000"/>
                    <a:lumOff val="5000"/>
                  </a:schemeClr>
                </a:solidFill>
              </a:rPr>
              <a:t> </a:t>
            </a:r>
            <a:r>
              <a:rPr lang="en-US" sz="4800" dirty="0" err="1">
                <a:solidFill>
                  <a:schemeClr val="tx1">
                    <a:lumMod val="95000"/>
                    <a:lumOff val="5000"/>
                  </a:schemeClr>
                </a:solidFill>
              </a:rPr>
              <a:t>ক্ষমতা</a:t>
            </a:r>
            <a:r>
              <a:rPr lang="en-US" sz="4800" dirty="0">
                <a:solidFill>
                  <a:schemeClr val="tx1">
                    <a:lumMod val="95000"/>
                    <a:lumOff val="5000"/>
                  </a:schemeClr>
                </a:solidFill>
              </a:rPr>
              <a:t> </a:t>
            </a:r>
            <a:r>
              <a:rPr lang="en-US" sz="4800" dirty="0" err="1">
                <a:solidFill>
                  <a:schemeClr val="tx1">
                    <a:lumMod val="95000"/>
                    <a:lumOff val="5000"/>
                  </a:schemeClr>
                </a:solidFill>
              </a:rPr>
              <a:t>নির্নয়</a:t>
            </a:r>
            <a:r>
              <a:rPr lang="en-US" sz="4800" dirty="0">
                <a:solidFill>
                  <a:schemeClr val="tx1">
                    <a:lumMod val="95000"/>
                    <a:lumOff val="5000"/>
                  </a:schemeClr>
                </a:solidFill>
              </a:rPr>
              <a:t> </a:t>
            </a:r>
            <a:r>
              <a:rPr lang="en-US" sz="4800" dirty="0" err="1">
                <a:solidFill>
                  <a:schemeClr val="tx1">
                    <a:lumMod val="95000"/>
                    <a:lumOff val="5000"/>
                  </a:schemeClr>
                </a:solidFill>
              </a:rPr>
              <a:t>কর</a:t>
            </a:r>
            <a:r>
              <a:rPr lang="en-US" sz="4800" dirty="0">
                <a:solidFill>
                  <a:schemeClr val="tx1">
                    <a:lumMod val="95000"/>
                    <a:lumOff val="5000"/>
                  </a:schemeClr>
                </a:solidFill>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7AF2049-A7C1-463D-B439-1B593D4FB6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047750"/>
            <a:ext cx="7620000" cy="47625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C2B7C23-2FC0-459E-A53E-CBAD5C39AB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228600"/>
            <a:ext cx="2862335" cy="3505200"/>
          </a:xfrm>
          <a:prstGeom prst="rect">
            <a:avLst/>
          </a:prstGeom>
        </p:spPr>
      </p:pic>
      <p:sp>
        <p:nvSpPr>
          <p:cNvPr id="11" name="TextBox 10">
            <a:extLst>
              <a:ext uri="{FF2B5EF4-FFF2-40B4-BE49-F238E27FC236}">
                <a16:creationId xmlns:a16="http://schemas.microsoft.com/office/drawing/2014/main" id="{9BEB99F3-66B5-426C-9EB1-95C9415CD5E3}"/>
              </a:ext>
            </a:extLst>
          </p:cNvPr>
          <p:cNvSpPr txBox="1"/>
          <p:nvPr/>
        </p:nvSpPr>
        <p:spPr>
          <a:xfrm>
            <a:off x="1905000" y="4114800"/>
            <a:ext cx="5259144" cy="2308324"/>
          </a:xfrm>
          <a:prstGeom prst="rect">
            <a:avLst/>
          </a:prstGeom>
          <a:noFill/>
        </p:spPr>
        <p:txBody>
          <a:bodyPr wrap="square" rtlCol="0">
            <a:spAutoFit/>
          </a:bodyPr>
          <a:lstStyle/>
          <a:p>
            <a:r>
              <a:rPr lang="en-US" sz="3600" dirty="0"/>
              <a:t>   </a:t>
            </a:r>
            <a:r>
              <a:rPr lang="en-US" sz="3600" dirty="0" err="1">
                <a:solidFill>
                  <a:srgbClr val="00B0F0"/>
                </a:solidFill>
              </a:rPr>
              <a:t>মোঃ</a:t>
            </a:r>
            <a:r>
              <a:rPr lang="en-US" sz="3600" dirty="0">
                <a:solidFill>
                  <a:srgbClr val="00B0F0"/>
                </a:solidFill>
              </a:rPr>
              <a:t> </a:t>
            </a:r>
            <a:r>
              <a:rPr lang="en-US" sz="3600" dirty="0" err="1">
                <a:solidFill>
                  <a:srgbClr val="00B0F0"/>
                </a:solidFill>
              </a:rPr>
              <a:t>আব্দুল</a:t>
            </a:r>
            <a:r>
              <a:rPr lang="en-US" sz="3600" dirty="0">
                <a:solidFill>
                  <a:srgbClr val="00B0F0"/>
                </a:solidFill>
              </a:rPr>
              <a:t> </a:t>
            </a:r>
            <a:r>
              <a:rPr lang="en-US" sz="3600" dirty="0" err="1">
                <a:solidFill>
                  <a:srgbClr val="00B0F0"/>
                </a:solidFill>
              </a:rPr>
              <a:t>মাজেদ</a:t>
            </a:r>
            <a:r>
              <a:rPr lang="en-US" sz="3600" dirty="0">
                <a:solidFill>
                  <a:srgbClr val="00B0F0"/>
                </a:solidFill>
              </a:rPr>
              <a:t> </a:t>
            </a:r>
          </a:p>
          <a:p>
            <a:r>
              <a:rPr lang="en-US" sz="3600" dirty="0">
                <a:solidFill>
                  <a:srgbClr val="00B0F0"/>
                </a:solidFill>
              </a:rPr>
              <a:t> </a:t>
            </a:r>
            <a:r>
              <a:rPr lang="en-US" sz="3600" dirty="0" err="1">
                <a:solidFill>
                  <a:srgbClr val="00B0F0"/>
                </a:solidFill>
              </a:rPr>
              <a:t>প্রভাষক</a:t>
            </a:r>
            <a:r>
              <a:rPr lang="en-US" sz="3600" dirty="0">
                <a:solidFill>
                  <a:srgbClr val="00B0F0"/>
                </a:solidFill>
              </a:rPr>
              <a:t>, </a:t>
            </a:r>
            <a:r>
              <a:rPr lang="en-US" sz="3600" dirty="0" err="1">
                <a:solidFill>
                  <a:srgbClr val="00B0F0"/>
                </a:solidFill>
              </a:rPr>
              <a:t>পদার্থ</a:t>
            </a:r>
            <a:r>
              <a:rPr lang="en-US" sz="3600" dirty="0">
                <a:solidFill>
                  <a:srgbClr val="00B0F0"/>
                </a:solidFill>
              </a:rPr>
              <a:t> </a:t>
            </a:r>
            <a:r>
              <a:rPr lang="en-US" sz="3600" dirty="0" err="1">
                <a:solidFill>
                  <a:srgbClr val="00B0F0"/>
                </a:solidFill>
              </a:rPr>
              <a:t>বিজ্ঞান</a:t>
            </a:r>
            <a:r>
              <a:rPr lang="en-US" sz="3600" dirty="0">
                <a:solidFill>
                  <a:srgbClr val="00B0F0"/>
                </a:solidFill>
              </a:rPr>
              <a:t> </a:t>
            </a:r>
          </a:p>
          <a:p>
            <a:r>
              <a:rPr lang="en-US" sz="3600" dirty="0" err="1">
                <a:solidFill>
                  <a:srgbClr val="00B0F0"/>
                </a:solidFill>
              </a:rPr>
              <a:t>আনোরমারী</a:t>
            </a:r>
            <a:r>
              <a:rPr lang="en-US" sz="3600" dirty="0">
                <a:solidFill>
                  <a:srgbClr val="00B0F0"/>
                </a:solidFill>
              </a:rPr>
              <a:t> </a:t>
            </a:r>
            <a:r>
              <a:rPr lang="en-US" sz="3600" dirty="0" err="1">
                <a:solidFill>
                  <a:srgbClr val="00B0F0"/>
                </a:solidFill>
              </a:rPr>
              <a:t>ডিগ্রী</a:t>
            </a:r>
            <a:r>
              <a:rPr lang="en-US" sz="3600" dirty="0">
                <a:solidFill>
                  <a:srgbClr val="00B0F0"/>
                </a:solidFill>
              </a:rPr>
              <a:t> </a:t>
            </a:r>
            <a:r>
              <a:rPr lang="en-US" sz="3600" dirty="0" err="1">
                <a:solidFill>
                  <a:srgbClr val="00B0F0"/>
                </a:solidFill>
              </a:rPr>
              <a:t>কলেজ</a:t>
            </a:r>
            <a:endParaRPr lang="en-US" sz="3600" dirty="0">
              <a:solidFill>
                <a:srgbClr val="00B0F0"/>
              </a:solidFill>
            </a:endParaRPr>
          </a:p>
          <a:p>
            <a:r>
              <a:rPr lang="en-US" sz="3600" dirty="0">
                <a:solidFill>
                  <a:srgbClr val="00B0F0"/>
                </a:solidFill>
              </a:rPr>
              <a:t> </a:t>
            </a:r>
            <a:r>
              <a:rPr lang="en-US" sz="3600" dirty="0" err="1">
                <a:solidFill>
                  <a:srgbClr val="00B0F0"/>
                </a:solidFill>
              </a:rPr>
              <a:t>কিশোরগঞ্জ</a:t>
            </a:r>
            <a:r>
              <a:rPr lang="en-US" sz="3600" dirty="0">
                <a:solidFill>
                  <a:srgbClr val="00B0F0"/>
                </a:solidFill>
              </a:rPr>
              <a:t>, </a:t>
            </a:r>
            <a:r>
              <a:rPr lang="en-US" sz="3600" dirty="0" err="1">
                <a:solidFill>
                  <a:srgbClr val="00B0F0"/>
                </a:solidFill>
              </a:rPr>
              <a:t>নীলফামারী</a:t>
            </a:r>
            <a:r>
              <a:rPr lang="en-US" sz="3600" dirty="0">
                <a:solidFill>
                  <a:srgbClr val="00B0F0"/>
                </a:solidFill>
              </a:rPr>
              <a:t>।</a:t>
            </a:r>
            <a:r>
              <a:rPr lang="en-US" sz="36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17"/>
            <a:ext cx="8229600" cy="6147582"/>
          </a:xfrm>
        </p:spPr>
        <p:txBody>
          <a:bodyPr>
            <a:normAutofit fontScale="90000"/>
          </a:bodyPr>
          <a:lstStyle/>
          <a:p>
            <a:br>
              <a:rPr lang="en-US" sz="5400" dirty="0">
                <a:solidFill>
                  <a:srgbClr val="FF0000"/>
                </a:solidFill>
              </a:rPr>
            </a:br>
            <a:br>
              <a:rPr lang="en-US" sz="5400" dirty="0">
                <a:solidFill>
                  <a:srgbClr val="FF0000"/>
                </a:solidFill>
              </a:rPr>
            </a:br>
            <a:r>
              <a:rPr lang="en-US" sz="5400" dirty="0" err="1">
                <a:solidFill>
                  <a:schemeClr val="tx2">
                    <a:lumMod val="50000"/>
                  </a:schemeClr>
                </a:solidFill>
              </a:rPr>
              <a:t>শিখন</a:t>
            </a:r>
            <a:r>
              <a:rPr lang="en-US" sz="5400" dirty="0">
                <a:solidFill>
                  <a:schemeClr val="tx2">
                    <a:lumMod val="50000"/>
                  </a:schemeClr>
                </a:solidFill>
              </a:rPr>
              <a:t> </a:t>
            </a:r>
            <a:r>
              <a:rPr lang="en-US" sz="5400" dirty="0" err="1">
                <a:solidFill>
                  <a:schemeClr val="tx2">
                    <a:lumMod val="50000"/>
                  </a:schemeClr>
                </a:solidFill>
              </a:rPr>
              <a:t>ফলঃ</a:t>
            </a:r>
            <a:br>
              <a:rPr lang="en-US" sz="5400" dirty="0">
                <a:solidFill>
                  <a:srgbClr val="00B050"/>
                </a:solidFill>
              </a:rPr>
            </a:br>
            <a:r>
              <a:rPr lang="en-US" sz="5400" dirty="0">
                <a:solidFill>
                  <a:schemeClr val="tx1">
                    <a:lumMod val="95000"/>
                    <a:lumOff val="5000"/>
                  </a:schemeClr>
                </a:solidFill>
              </a:rPr>
              <a:t>১.  </a:t>
            </a:r>
            <a:r>
              <a:rPr lang="en-US" sz="5400" dirty="0" err="1">
                <a:solidFill>
                  <a:schemeClr val="accent4">
                    <a:lumMod val="50000"/>
                  </a:schemeClr>
                </a:solidFill>
              </a:rPr>
              <a:t>মহাকর্ষ</a:t>
            </a:r>
            <a:r>
              <a:rPr lang="en-US" sz="5400" dirty="0">
                <a:solidFill>
                  <a:schemeClr val="accent4">
                    <a:lumMod val="50000"/>
                  </a:schemeClr>
                </a:solidFill>
              </a:rPr>
              <a:t> </a:t>
            </a:r>
            <a:r>
              <a:rPr lang="en-US" sz="5400" dirty="0" err="1">
                <a:solidFill>
                  <a:schemeClr val="accent4">
                    <a:lumMod val="50000"/>
                  </a:schemeClr>
                </a:solidFill>
              </a:rPr>
              <a:t>বল</a:t>
            </a:r>
            <a:r>
              <a:rPr lang="en-US" sz="5400" dirty="0">
                <a:solidFill>
                  <a:schemeClr val="accent4">
                    <a:lumMod val="50000"/>
                  </a:schemeClr>
                </a:solidFill>
              </a:rPr>
              <a:t> </a:t>
            </a:r>
            <a:r>
              <a:rPr lang="en-US" sz="5400" dirty="0" err="1">
                <a:solidFill>
                  <a:schemeClr val="accent4">
                    <a:lumMod val="50000"/>
                  </a:schemeClr>
                </a:solidFill>
              </a:rPr>
              <a:t>দ্বারা</a:t>
            </a:r>
            <a:r>
              <a:rPr lang="en-US" sz="5400" dirty="0">
                <a:solidFill>
                  <a:schemeClr val="accent4">
                    <a:lumMod val="50000"/>
                  </a:schemeClr>
                </a:solidFill>
              </a:rPr>
              <a:t> </a:t>
            </a:r>
            <a:r>
              <a:rPr lang="en-US" sz="5400" dirty="0" err="1">
                <a:solidFill>
                  <a:schemeClr val="accent4">
                    <a:lumMod val="50000"/>
                  </a:schemeClr>
                </a:solidFill>
              </a:rPr>
              <a:t>কৃতক</a:t>
            </a:r>
            <a:r>
              <a:rPr lang="en-US" sz="5400" dirty="0">
                <a:solidFill>
                  <a:schemeClr val="accent4">
                    <a:lumMod val="50000"/>
                  </a:schemeClr>
                </a:solidFill>
              </a:rPr>
              <a:t>।</a:t>
            </a:r>
            <a:br>
              <a:rPr lang="en-US" sz="5400" dirty="0">
                <a:solidFill>
                  <a:schemeClr val="accent4">
                    <a:lumMod val="50000"/>
                  </a:schemeClr>
                </a:solidFill>
              </a:rPr>
            </a:br>
            <a:r>
              <a:rPr lang="en-US" sz="5400" dirty="0">
                <a:solidFill>
                  <a:schemeClr val="accent4">
                    <a:lumMod val="50000"/>
                  </a:schemeClr>
                </a:solidFill>
              </a:rPr>
              <a:t>২.    </a:t>
            </a:r>
            <a:r>
              <a:rPr lang="en-US" sz="5400" dirty="0" err="1">
                <a:solidFill>
                  <a:schemeClr val="accent4">
                    <a:lumMod val="50000"/>
                  </a:schemeClr>
                </a:solidFill>
              </a:rPr>
              <a:t>অভিকর্ষ</a:t>
            </a:r>
            <a:r>
              <a:rPr lang="en-US" sz="5400" dirty="0">
                <a:solidFill>
                  <a:schemeClr val="accent4">
                    <a:lumMod val="50000"/>
                  </a:schemeClr>
                </a:solidFill>
              </a:rPr>
              <a:t> </a:t>
            </a:r>
            <a:r>
              <a:rPr lang="en-US" sz="5400" dirty="0" err="1">
                <a:solidFill>
                  <a:schemeClr val="accent4">
                    <a:lumMod val="50000"/>
                  </a:schemeClr>
                </a:solidFill>
              </a:rPr>
              <a:t>বলের</a:t>
            </a:r>
            <a:r>
              <a:rPr lang="en-US" sz="5400" dirty="0">
                <a:solidFill>
                  <a:schemeClr val="accent4">
                    <a:lumMod val="50000"/>
                  </a:schemeClr>
                </a:solidFill>
              </a:rPr>
              <a:t> </a:t>
            </a:r>
            <a:r>
              <a:rPr lang="en-US" sz="5400" dirty="0" err="1">
                <a:solidFill>
                  <a:schemeClr val="accent4">
                    <a:lumMod val="50000"/>
                  </a:schemeClr>
                </a:solidFill>
              </a:rPr>
              <a:t>বিরুদ্ধে</a:t>
            </a:r>
            <a:r>
              <a:rPr lang="en-US" sz="5400" dirty="0">
                <a:solidFill>
                  <a:schemeClr val="accent4">
                    <a:lumMod val="50000"/>
                  </a:schemeClr>
                </a:solidFill>
              </a:rPr>
              <a:t> </a:t>
            </a:r>
            <a:r>
              <a:rPr lang="en-US" sz="5400" dirty="0" err="1">
                <a:solidFill>
                  <a:schemeClr val="accent4">
                    <a:lumMod val="50000"/>
                  </a:schemeClr>
                </a:solidFill>
              </a:rPr>
              <a:t>কাজ</a:t>
            </a:r>
            <a:r>
              <a:rPr lang="en-US" sz="5400" dirty="0">
                <a:solidFill>
                  <a:schemeClr val="accent4">
                    <a:lumMod val="50000"/>
                  </a:schemeClr>
                </a:solidFill>
              </a:rPr>
              <a:t>।</a:t>
            </a:r>
            <a:br>
              <a:rPr lang="en-US" sz="5400" dirty="0">
                <a:solidFill>
                  <a:schemeClr val="accent4">
                    <a:lumMod val="50000"/>
                  </a:schemeClr>
                </a:solidFill>
              </a:rPr>
            </a:br>
            <a:r>
              <a:rPr lang="en-US" sz="5400" dirty="0">
                <a:solidFill>
                  <a:schemeClr val="accent4">
                    <a:lumMod val="50000"/>
                  </a:schemeClr>
                </a:solidFill>
              </a:rPr>
              <a:t>৩.         </a:t>
            </a:r>
            <a:r>
              <a:rPr lang="en-US" sz="5400" dirty="0" err="1">
                <a:solidFill>
                  <a:schemeClr val="accent4">
                    <a:lumMod val="50000"/>
                  </a:schemeClr>
                </a:solidFill>
              </a:rPr>
              <a:t>শক্তির</a:t>
            </a:r>
            <a:r>
              <a:rPr lang="en-US" sz="5400" dirty="0">
                <a:solidFill>
                  <a:schemeClr val="accent4">
                    <a:lumMod val="50000"/>
                  </a:schemeClr>
                </a:solidFill>
              </a:rPr>
              <a:t> </a:t>
            </a:r>
            <a:r>
              <a:rPr lang="en-US" sz="5400" dirty="0" err="1">
                <a:solidFill>
                  <a:schemeClr val="accent4">
                    <a:lumMod val="50000"/>
                  </a:schemeClr>
                </a:solidFill>
              </a:rPr>
              <a:t>নিত্যতার</a:t>
            </a:r>
            <a:r>
              <a:rPr lang="en-US" sz="5400" dirty="0">
                <a:solidFill>
                  <a:schemeClr val="accent4">
                    <a:lumMod val="50000"/>
                  </a:schemeClr>
                </a:solidFill>
              </a:rPr>
              <a:t> </a:t>
            </a:r>
            <a:r>
              <a:rPr lang="en-US" sz="5400" dirty="0" err="1">
                <a:solidFill>
                  <a:schemeClr val="accent4">
                    <a:lumMod val="50000"/>
                  </a:schemeClr>
                </a:solidFill>
              </a:rPr>
              <a:t>সূত্র</a:t>
            </a:r>
            <a:br>
              <a:rPr lang="en-US" sz="5400" dirty="0">
                <a:solidFill>
                  <a:schemeClr val="accent4">
                    <a:lumMod val="50000"/>
                  </a:schemeClr>
                </a:solidFill>
              </a:rPr>
            </a:br>
            <a:r>
              <a:rPr lang="en-US" sz="5400" dirty="0">
                <a:solidFill>
                  <a:schemeClr val="accent4">
                    <a:lumMod val="50000"/>
                  </a:schemeClr>
                </a:solidFill>
              </a:rPr>
              <a:t>৪.     </a:t>
            </a:r>
            <a:r>
              <a:rPr lang="en-US" sz="5400" dirty="0" err="1">
                <a:solidFill>
                  <a:schemeClr val="accent4">
                    <a:lumMod val="50000"/>
                  </a:schemeClr>
                </a:solidFill>
              </a:rPr>
              <a:t>সরল</a:t>
            </a:r>
            <a:r>
              <a:rPr lang="en-US" sz="5400" dirty="0">
                <a:solidFill>
                  <a:schemeClr val="accent4">
                    <a:lumMod val="50000"/>
                  </a:schemeClr>
                </a:solidFill>
              </a:rPr>
              <a:t> </a:t>
            </a:r>
            <a:r>
              <a:rPr lang="en-US" sz="5400" dirty="0" err="1">
                <a:solidFill>
                  <a:schemeClr val="accent4">
                    <a:lumMod val="50000"/>
                  </a:schemeClr>
                </a:solidFill>
              </a:rPr>
              <a:t>দোলকের</a:t>
            </a:r>
            <a:r>
              <a:rPr lang="en-US" sz="5400" dirty="0">
                <a:solidFill>
                  <a:schemeClr val="accent4">
                    <a:lumMod val="50000"/>
                  </a:schemeClr>
                </a:solidFill>
              </a:rPr>
              <a:t> </a:t>
            </a:r>
            <a:r>
              <a:rPr lang="en-US" sz="5400" dirty="0" err="1">
                <a:solidFill>
                  <a:schemeClr val="accent4">
                    <a:lumMod val="50000"/>
                  </a:schemeClr>
                </a:solidFill>
              </a:rPr>
              <a:t>ক্ষেত্রে</a:t>
            </a:r>
            <a:r>
              <a:rPr lang="en-US" sz="5400" dirty="0">
                <a:solidFill>
                  <a:schemeClr val="accent4">
                    <a:lumMod val="50000"/>
                  </a:schemeClr>
                </a:solidFill>
              </a:rPr>
              <a:t> </a:t>
            </a:r>
            <a:r>
              <a:rPr lang="en-US" sz="5400" dirty="0" err="1">
                <a:solidFill>
                  <a:schemeClr val="accent4">
                    <a:lumMod val="50000"/>
                  </a:schemeClr>
                </a:solidFill>
              </a:rPr>
              <a:t>যান্ত্রিক</a:t>
            </a:r>
            <a:r>
              <a:rPr lang="en-US" sz="5400" dirty="0">
                <a:solidFill>
                  <a:schemeClr val="accent4">
                    <a:lumMod val="50000"/>
                  </a:schemeClr>
                </a:solidFill>
              </a:rPr>
              <a:t> </a:t>
            </a:r>
            <a:r>
              <a:rPr lang="en-US" sz="5400" dirty="0" err="1">
                <a:solidFill>
                  <a:schemeClr val="accent4">
                    <a:lumMod val="50000"/>
                  </a:schemeClr>
                </a:solidFill>
              </a:rPr>
              <a:t>শক্তির</a:t>
            </a:r>
            <a:r>
              <a:rPr lang="en-US" sz="5400" dirty="0">
                <a:solidFill>
                  <a:schemeClr val="accent4">
                    <a:lumMod val="50000"/>
                  </a:schemeClr>
                </a:solidFill>
              </a:rPr>
              <a:t> </a:t>
            </a:r>
            <a:r>
              <a:rPr lang="en-US" sz="5400" dirty="0" err="1">
                <a:solidFill>
                  <a:schemeClr val="accent4">
                    <a:lumMod val="50000"/>
                  </a:schemeClr>
                </a:solidFill>
              </a:rPr>
              <a:t>নিত্য</a:t>
            </a:r>
            <a:r>
              <a:rPr lang="en-US" sz="5400" dirty="0">
                <a:solidFill>
                  <a:schemeClr val="accent4">
                    <a:lumMod val="50000"/>
                  </a:schemeClr>
                </a:solidFill>
              </a:rPr>
              <a:t>।</a:t>
            </a:r>
            <a:br>
              <a:rPr lang="en-US" sz="5400" dirty="0">
                <a:solidFill>
                  <a:schemeClr val="accent4">
                    <a:lumMod val="50000"/>
                  </a:schemeClr>
                </a:solidFill>
              </a:rPr>
            </a:br>
            <a:r>
              <a:rPr lang="en-US" sz="5400" dirty="0">
                <a:solidFill>
                  <a:schemeClr val="accent4">
                    <a:lumMod val="50000"/>
                  </a:schemeClr>
                </a:solidFill>
              </a:rPr>
              <a:t>৫.                   </a:t>
            </a:r>
            <a:r>
              <a:rPr lang="en-US" sz="5400" dirty="0" err="1">
                <a:solidFill>
                  <a:schemeClr val="accent4">
                    <a:lumMod val="50000"/>
                  </a:schemeClr>
                </a:solidFill>
              </a:rPr>
              <a:t>ক্ষমতা</a:t>
            </a:r>
            <a:r>
              <a:rPr lang="en-US" sz="5400" dirty="0">
                <a:solidFill>
                  <a:schemeClr val="accent4">
                    <a:lumMod val="50000"/>
                  </a:schemeClr>
                </a:solidFill>
              </a:rPr>
              <a:t> </a:t>
            </a:r>
            <a:r>
              <a:rPr lang="en-US" sz="5400" dirty="0" err="1">
                <a:solidFill>
                  <a:schemeClr val="accent4">
                    <a:lumMod val="50000"/>
                  </a:schemeClr>
                </a:solidFill>
              </a:rPr>
              <a:t>নির্ণয়</a:t>
            </a:r>
            <a:r>
              <a:rPr lang="en-US" sz="5400" dirty="0">
                <a:solidFill>
                  <a:schemeClr val="accent4">
                    <a:lumMod val="50000"/>
                  </a:schemeClr>
                </a:solidFill>
              </a:rPr>
              <a:t>।</a:t>
            </a:r>
            <a:br>
              <a:rPr lang="en-US" sz="5400" dirty="0">
                <a:solidFill>
                  <a:schemeClr val="accent4">
                    <a:lumMod val="50000"/>
                  </a:schemeClr>
                </a:solidFill>
              </a:rPr>
            </a:br>
            <a:r>
              <a:rPr lang="en-US" sz="5400" dirty="0">
                <a:solidFill>
                  <a:schemeClr val="accent4">
                    <a:lumMod val="50000"/>
                  </a:schemeClr>
                </a:solidFill>
              </a:rPr>
              <a:t>৬.            </a:t>
            </a:r>
            <a:r>
              <a:rPr lang="en-US" sz="5400" dirty="0" err="1">
                <a:solidFill>
                  <a:schemeClr val="accent4">
                    <a:lumMod val="50000"/>
                  </a:schemeClr>
                </a:solidFill>
              </a:rPr>
              <a:t>কর্মদক্ষতা</a:t>
            </a:r>
            <a:r>
              <a:rPr lang="en-US" sz="5400" dirty="0">
                <a:solidFill>
                  <a:schemeClr val="accent4">
                    <a:lumMod val="50000"/>
                  </a:schemeClr>
                </a:solidFill>
              </a:rPr>
              <a:t> </a:t>
            </a:r>
            <a:r>
              <a:rPr lang="en-US" sz="5400" dirty="0" err="1">
                <a:solidFill>
                  <a:schemeClr val="accent4">
                    <a:lumMod val="50000"/>
                  </a:schemeClr>
                </a:solidFill>
              </a:rPr>
              <a:t>নির্ণয়</a:t>
            </a:r>
            <a:r>
              <a:rPr lang="en-US" sz="5400" dirty="0">
                <a:solidFill>
                  <a:schemeClr val="accent4">
                    <a:lumMod val="50000"/>
                  </a:schemeClr>
                </a:solidFill>
              </a:rPr>
              <a:t>।</a:t>
            </a:r>
            <a:br>
              <a:rPr lang="en-US" sz="5400" dirty="0">
                <a:solidFill>
                  <a:schemeClr val="accent4">
                    <a:lumMod val="50000"/>
                  </a:schemeClr>
                </a:solidFill>
              </a:rPr>
            </a:br>
            <a:endParaRPr lang="en-US" sz="5400" dirty="0">
              <a:solidFill>
                <a:schemeClr val="accent4">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4800" dirty="0" err="1">
                <a:solidFill>
                  <a:schemeClr val="tx1">
                    <a:lumMod val="95000"/>
                    <a:lumOff val="5000"/>
                  </a:schemeClr>
                </a:solidFill>
              </a:rPr>
              <a:t>মহাকর্ষ</a:t>
            </a:r>
            <a:r>
              <a:rPr lang="en-US" sz="4800" dirty="0">
                <a:solidFill>
                  <a:schemeClr val="tx1">
                    <a:lumMod val="95000"/>
                    <a:lumOff val="5000"/>
                  </a:schemeClr>
                </a:solidFill>
              </a:rPr>
              <a:t> </a:t>
            </a:r>
            <a:r>
              <a:rPr lang="en-US" sz="4800" dirty="0" err="1">
                <a:solidFill>
                  <a:schemeClr val="tx1">
                    <a:lumMod val="95000"/>
                    <a:lumOff val="5000"/>
                  </a:schemeClr>
                </a:solidFill>
              </a:rPr>
              <a:t>বল</a:t>
            </a:r>
            <a:r>
              <a:rPr lang="en-US" sz="4800" dirty="0">
                <a:solidFill>
                  <a:schemeClr val="tx1">
                    <a:lumMod val="95000"/>
                    <a:lumOff val="5000"/>
                  </a:schemeClr>
                </a:solidFill>
              </a:rPr>
              <a:t> </a:t>
            </a:r>
            <a:r>
              <a:rPr lang="en-US" sz="4800" dirty="0" err="1">
                <a:solidFill>
                  <a:schemeClr val="tx1">
                    <a:lumMod val="95000"/>
                    <a:lumOff val="5000"/>
                  </a:schemeClr>
                </a:solidFill>
              </a:rPr>
              <a:t>দ্বারা</a:t>
            </a:r>
            <a:r>
              <a:rPr lang="en-US" sz="4800" dirty="0">
                <a:solidFill>
                  <a:schemeClr val="tx1">
                    <a:lumMod val="95000"/>
                    <a:lumOff val="5000"/>
                  </a:schemeClr>
                </a:solidFill>
              </a:rPr>
              <a:t> </a:t>
            </a:r>
            <a:r>
              <a:rPr lang="en-US" sz="4800" dirty="0" err="1">
                <a:solidFill>
                  <a:schemeClr val="tx1">
                    <a:lumMod val="95000"/>
                    <a:lumOff val="5000"/>
                  </a:schemeClr>
                </a:solidFill>
              </a:rPr>
              <a:t>কৃতকাজঃ</a:t>
            </a:r>
            <a:endParaRPr lang="en-US" sz="4800" dirty="0">
              <a:solidFill>
                <a:schemeClr val="tx1">
                  <a:lumMod val="95000"/>
                  <a:lumOff val="5000"/>
                </a:schemeClr>
              </a:solidFill>
            </a:endParaRPr>
          </a:p>
        </p:txBody>
      </p:sp>
      <p:pic>
        <p:nvPicPr>
          <p:cNvPr id="4" name="Content Placeholder 3" descr="gravitation-46-638.jpg"/>
          <p:cNvPicPr>
            <a:picLocks noGrp="1" noChangeAspect="1"/>
          </p:cNvPicPr>
          <p:nvPr>
            <p:ph idx="1"/>
          </p:nvPr>
        </p:nvPicPr>
        <p:blipFill>
          <a:blip r:embed="rId2"/>
          <a:stretch>
            <a:fillRect/>
          </a:stretch>
        </p:blipFill>
        <p:spPr>
          <a:xfrm>
            <a:off x="0" y="957775"/>
            <a:ext cx="9144000" cy="58674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dirty="0" err="1">
                <a:solidFill>
                  <a:schemeClr val="tx1">
                    <a:lumMod val="95000"/>
                    <a:lumOff val="5000"/>
                  </a:schemeClr>
                </a:solidFill>
              </a:rPr>
              <a:t>মহাকর্ষ</a:t>
            </a:r>
            <a:r>
              <a:rPr lang="en-US" dirty="0">
                <a:solidFill>
                  <a:schemeClr val="tx1">
                    <a:lumMod val="95000"/>
                    <a:lumOff val="5000"/>
                  </a:schemeClr>
                </a:solidFill>
              </a:rPr>
              <a:t> </a:t>
            </a:r>
            <a:r>
              <a:rPr lang="en-US" dirty="0" err="1">
                <a:solidFill>
                  <a:schemeClr val="tx1">
                    <a:lumMod val="95000"/>
                    <a:lumOff val="5000"/>
                  </a:schemeClr>
                </a:solidFill>
              </a:rPr>
              <a:t>বল</a:t>
            </a:r>
            <a:r>
              <a:rPr lang="en-US" dirty="0">
                <a:solidFill>
                  <a:schemeClr val="tx1">
                    <a:lumMod val="95000"/>
                    <a:lumOff val="5000"/>
                  </a:schemeClr>
                </a:solidFill>
              </a:rPr>
              <a:t> </a:t>
            </a:r>
            <a:r>
              <a:rPr lang="en-US" dirty="0" err="1">
                <a:solidFill>
                  <a:schemeClr val="tx1">
                    <a:lumMod val="95000"/>
                    <a:lumOff val="5000"/>
                  </a:schemeClr>
                </a:solidFill>
              </a:rPr>
              <a:t>দ্বারা</a:t>
            </a:r>
            <a:r>
              <a:rPr lang="en-US" dirty="0">
                <a:solidFill>
                  <a:schemeClr val="tx1">
                    <a:lumMod val="95000"/>
                    <a:lumOff val="5000"/>
                  </a:schemeClr>
                </a:solidFill>
              </a:rPr>
              <a:t> </a:t>
            </a:r>
            <a:r>
              <a:rPr lang="en-US" dirty="0" err="1">
                <a:solidFill>
                  <a:schemeClr val="tx1">
                    <a:lumMod val="95000"/>
                    <a:lumOff val="5000"/>
                  </a:schemeClr>
                </a:solidFill>
              </a:rPr>
              <a:t>কৃতকাজের</a:t>
            </a:r>
            <a:r>
              <a:rPr lang="en-US" dirty="0">
                <a:solidFill>
                  <a:schemeClr val="tx1">
                    <a:lumMod val="95000"/>
                    <a:lumOff val="5000"/>
                  </a:schemeClr>
                </a:solidFill>
              </a:rPr>
              <a:t> </a:t>
            </a:r>
            <a:r>
              <a:rPr lang="en-US" dirty="0" err="1">
                <a:solidFill>
                  <a:schemeClr val="tx1">
                    <a:lumMod val="95000"/>
                    <a:lumOff val="5000"/>
                  </a:schemeClr>
                </a:solidFill>
              </a:rPr>
              <a:t>সূত্রঃ</a:t>
            </a:r>
            <a:endParaRPr lang="en-US" dirty="0">
              <a:solidFill>
                <a:schemeClr val="tx1">
                  <a:lumMod val="95000"/>
                  <a:lumOff val="5000"/>
                </a:schemeClr>
              </a:solidFill>
            </a:endParaRPr>
          </a:p>
        </p:txBody>
      </p:sp>
      <p:pic>
        <p:nvPicPr>
          <p:cNvPr id="4" name="Content Placeholder 3" descr="wgmmr.png"/>
          <p:cNvPicPr>
            <a:picLocks noGrp="1" noChangeAspect="1"/>
          </p:cNvPicPr>
          <p:nvPr>
            <p:ph idx="1"/>
          </p:nvPr>
        </p:nvPicPr>
        <p:blipFill>
          <a:blip r:embed="rId2"/>
          <a:stretch>
            <a:fillRect/>
          </a:stretch>
        </p:blipFill>
        <p:spPr>
          <a:xfrm>
            <a:off x="0" y="609600"/>
            <a:ext cx="9144000" cy="61722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err="1">
                <a:solidFill>
                  <a:schemeClr val="tx1">
                    <a:lumMod val="95000"/>
                    <a:lumOff val="5000"/>
                  </a:schemeClr>
                </a:solidFill>
              </a:rPr>
              <a:t>মহাকর্ষ</a:t>
            </a:r>
            <a:r>
              <a:rPr lang="en-US" dirty="0">
                <a:solidFill>
                  <a:schemeClr val="tx1">
                    <a:lumMod val="95000"/>
                    <a:lumOff val="5000"/>
                  </a:schemeClr>
                </a:solidFill>
              </a:rPr>
              <a:t> </a:t>
            </a:r>
            <a:r>
              <a:rPr lang="en-US" dirty="0" err="1">
                <a:solidFill>
                  <a:schemeClr val="tx1">
                    <a:lumMod val="95000"/>
                    <a:lumOff val="5000"/>
                  </a:schemeClr>
                </a:solidFill>
              </a:rPr>
              <a:t>বল</a:t>
            </a:r>
            <a:r>
              <a:rPr lang="en-US" dirty="0">
                <a:solidFill>
                  <a:schemeClr val="tx1">
                    <a:lumMod val="95000"/>
                    <a:lumOff val="5000"/>
                  </a:schemeClr>
                </a:solidFill>
              </a:rPr>
              <a:t> </a:t>
            </a:r>
            <a:r>
              <a:rPr lang="en-US" dirty="0" err="1">
                <a:solidFill>
                  <a:schemeClr val="tx1">
                    <a:lumMod val="95000"/>
                    <a:lumOff val="5000"/>
                  </a:schemeClr>
                </a:solidFill>
              </a:rPr>
              <a:t>দ্বারা</a:t>
            </a:r>
            <a:r>
              <a:rPr lang="en-US" dirty="0">
                <a:solidFill>
                  <a:schemeClr val="tx1">
                    <a:lumMod val="95000"/>
                    <a:lumOff val="5000"/>
                  </a:schemeClr>
                </a:solidFill>
              </a:rPr>
              <a:t> </a:t>
            </a:r>
            <a:r>
              <a:rPr lang="en-US" dirty="0" err="1">
                <a:solidFill>
                  <a:schemeClr val="tx1">
                    <a:lumMod val="95000"/>
                    <a:lumOff val="5000"/>
                  </a:schemeClr>
                </a:solidFill>
              </a:rPr>
              <a:t>কৃতকাজের</a:t>
            </a:r>
            <a:r>
              <a:rPr lang="en-US" dirty="0">
                <a:solidFill>
                  <a:schemeClr val="tx1">
                    <a:lumMod val="95000"/>
                    <a:lumOff val="5000"/>
                  </a:schemeClr>
                </a:solidFill>
              </a:rPr>
              <a:t> </a:t>
            </a:r>
            <a:r>
              <a:rPr lang="en-US" dirty="0" err="1">
                <a:solidFill>
                  <a:schemeClr val="tx1">
                    <a:lumMod val="95000"/>
                    <a:lumOff val="5000"/>
                  </a:schemeClr>
                </a:solidFill>
              </a:rPr>
              <a:t>সূত্রঃ</a:t>
            </a:r>
            <a:endParaRPr lang="en-US" dirty="0">
              <a:solidFill>
                <a:schemeClr val="tx1">
                  <a:lumMod val="95000"/>
                  <a:lumOff val="5000"/>
                </a:schemeClr>
              </a:solidFill>
            </a:endParaRPr>
          </a:p>
        </p:txBody>
      </p:sp>
      <p:pic>
        <p:nvPicPr>
          <p:cNvPr id="4" name="Content Placeholder 3" descr="O3d66.png"/>
          <p:cNvPicPr>
            <a:picLocks noGrp="1" noChangeAspect="1"/>
          </p:cNvPicPr>
          <p:nvPr>
            <p:ph idx="1"/>
          </p:nvPr>
        </p:nvPicPr>
        <p:blipFill>
          <a:blip r:embed="rId2"/>
          <a:stretch>
            <a:fillRect/>
          </a:stretch>
        </p:blipFill>
        <p:spPr>
          <a:xfrm>
            <a:off x="152400" y="762000"/>
            <a:ext cx="8839200" cy="6096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err="1">
                <a:solidFill>
                  <a:schemeClr val="tx1">
                    <a:lumMod val="95000"/>
                    <a:lumOff val="5000"/>
                  </a:schemeClr>
                </a:solidFill>
              </a:rPr>
              <a:t>অভিকর্ষ</a:t>
            </a:r>
            <a:r>
              <a:rPr lang="en-US" dirty="0">
                <a:solidFill>
                  <a:schemeClr val="tx1">
                    <a:lumMod val="95000"/>
                    <a:lumOff val="5000"/>
                  </a:schemeClr>
                </a:solidFill>
              </a:rPr>
              <a:t> </a:t>
            </a:r>
            <a:r>
              <a:rPr lang="en-US" dirty="0" err="1">
                <a:solidFill>
                  <a:schemeClr val="tx1">
                    <a:lumMod val="95000"/>
                    <a:lumOff val="5000"/>
                  </a:schemeClr>
                </a:solidFill>
              </a:rPr>
              <a:t>বলের</a:t>
            </a:r>
            <a:r>
              <a:rPr lang="en-US" dirty="0">
                <a:solidFill>
                  <a:schemeClr val="tx1">
                    <a:lumMod val="95000"/>
                    <a:lumOff val="5000"/>
                  </a:schemeClr>
                </a:solidFill>
              </a:rPr>
              <a:t> </a:t>
            </a:r>
            <a:r>
              <a:rPr lang="en-US" dirty="0" err="1">
                <a:solidFill>
                  <a:schemeClr val="tx1">
                    <a:lumMod val="95000"/>
                    <a:lumOff val="5000"/>
                  </a:schemeClr>
                </a:solidFill>
              </a:rPr>
              <a:t>বিরুদ্ধে</a:t>
            </a:r>
            <a:r>
              <a:rPr lang="en-US" dirty="0">
                <a:solidFill>
                  <a:schemeClr val="tx1">
                    <a:lumMod val="95000"/>
                    <a:lumOff val="5000"/>
                  </a:schemeClr>
                </a:solidFill>
              </a:rPr>
              <a:t> </a:t>
            </a:r>
            <a:r>
              <a:rPr lang="en-US" dirty="0" err="1">
                <a:solidFill>
                  <a:schemeClr val="tx1">
                    <a:lumMod val="95000"/>
                    <a:lumOff val="5000"/>
                  </a:schemeClr>
                </a:solidFill>
              </a:rPr>
              <a:t>কাজ</a:t>
            </a:r>
            <a:endParaRPr lang="en-US" dirty="0">
              <a:solidFill>
                <a:schemeClr val="tx1">
                  <a:lumMod val="95000"/>
                  <a:lumOff val="5000"/>
                </a:schemeClr>
              </a:solidFill>
            </a:endParaRPr>
          </a:p>
        </p:txBody>
      </p:sp>
      <p:pic>
        <p:nvPicPr>
          <p:cNvPr id="4" name="Content Placeholder 3" descr="WorkDoneAgainstGravity.jpg"/>
          <p:cNvPicPr>
            <a:picLocks noGrp="1" noChangeAspect="1"/>
          </p:cNvPicPr>
          <p:nvPr>
            <p:ph idx="1"/>
          </p:nvPr>
        </p:nvPicPr>
        <p:blipFill>
          <a:blip r:embed="rId2"/>
          <a:stretch>
            <a:fillRect/>
          </a:stretch>
        </p:blipFill>
        <p:spPr>
          <a:xfrm>
            <a:off x="-14514" y="838200"/>
            <a:ext cx="9158514" cy="60198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dirty="0" err="1">
                <a:solidFill>
                  <a:schemeClr val="tx1">
                    <a:lumMod val="95000"/>
                    <a:lumOff val="5000"/>
                  </a:schemeClr>
                </a:solidFill>
              </a:rPr>
              <a:t>অভিকর্ষ</a:t>
            </a:r>
            <a:r>
              <a:rPr lang="en-US" dirty="0">
                <a:solidFill>
                  <a:schemeClr val="tx1">
                    <a:lumMod val="95000"/>
                    <a:lumOff val="5000"/>
                  </a:schemeClr>
                </a:solidFill>
              </a:rPr>
              <a:t> </a:t>
            </a:r>
            <a:r>
              <a:rPr lang="en-US" dirty="0" err="1">
                <a:solidFill>
                  <a:schemeClr val="tx1">
                    <a:lumMod val="95000"/>
                    <a:lumOff val="5000"/>
                  </a:schemeClr>
                </a:solidFill>
              </a:rPr>
              <a:t>বলের</a:t>
            </a:r>
            <a:r>
              <a:rPr lang="en-US" dirty="0">
                <a:solidFill>
                  <a:schemeClr val="tx1">
                    <a:lumMod val="95000"/>
                    <a:lumOff val="5000"/>
                  </a:schemeClr>
                </a:solidFill>
              </a:rPr>
              <a:t> </a:t>
            </a:r>
            <a:r>
              <a:rPr lang="en-US" dirty="0" err="1">
                <a:solidFill>
                  <a:schemeClr val="tx1">
                    <a:lumMod val="95000"/>
                    <a:lumOff val="5000"/>
                  </a:schemeClr>
                </a:solidFill>
              </a:rPr>
              <a:t>বিরুদ্ধে</a:t>
            </a:r>
            <a:r>
              <a:rPr lang="en-US" dirty="0">
                <a:solidFill>
                  <a:schemeClr val="tx1">
                    <a:lumMod val="95000"/>
                    <a:lumOff val="5000"/>
                  </a:schemeClr>
                </a:solidFill>
              </a:rPr>
              <a:t> </a:t>
            </a:r>
            <a:r>
              <a:rPr lang="en-US" dirty="0" err="1">
                <a:solidFill>
                  <a:schemeClr val="tx1">
                    <a:lumMod val="95000"/>
                    <a:lumOff val="5000"/>
                  </a:schemeClr>
                </a:solidFill>
              </a:rPr>
              <a:t>কৃতকাজের</a:t>
            </a:r>
            <a:r>
              <a:rPr lang="en-US" dirty="0">
                <a:solidFill>
                  <a:schemeClr val="tx1">
                    <a:lumMod val="95000"/>
                    <a:lumOff val="5000"/>
                  </a:schemeClr>
                </a:solidFill>
              </a:rPr>
              <a:t> </a:t>
            </a:r>
            <a:r>
              <a:rPr lang="en-US" dirty="0" err="1">
                <a:solidFill>
                  <a:schemeClr val="tx1">
                    <a:lumMod val="95000"/>
                    <a:lumOff val="5000"/>
                  </a:schemeClr>
                </a:solidFill>
              </a:rPr>
              <a:t>সূত্রঃ</a:t>
            </a:r>
            <a:endParaRPr lang="en-US" dirty="0">
              <a:solidFill>
                <a:schemeClr val="tx1">
                  <a:lumMod val="95000"/>
                  <a:lumOff val="5000"/>
                </a:schemeClr>
              </a:solidFill>
            </a:endParaRPr>
          </a:p>
        </p:txBody>
      </p:sp>
      <p:pic>
        <p:nvPicPr>
          <p:cNvPr id="4" name="Content Placeholder 3" descr="c8079378099fec901318c8e096449205233fc3c5.png"/>
          <p:cNvPicPr>
            <a:picLocks noGrp="1" noChangeAspect="1"/>
          </p:cNvPicPr>
          <p:nvPr>
            <p:ph idx="1"/>
          </p:nvPr>
        </p:nvPicPr>
        <p:blipFill>
          <a:blip r:embed="rId2"/>
          <a:stretch>
            <a:fillRect/>
          </a:stretch>
        </p:blipFill>
        <p:spPr>
          <a:xfrm>
            <a:off x="0" y="1295400"/>
            <a:ext cx="9143999" cy="55626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a:bodyPr>
          <a:lstStyle/>
          <a:p>
            <a:r>
              <a:rPr lang="en-US" sz="4800" dirty="0" err="1">
                <a:solidFill>
                  <a:schemeClr val="tx1">
                    <a:lumMod val="95000"/>
                    <a:lumOff val="5000"/>
                  </a:schemeClr>
                </a:solidFill>
              </a:rPr>
              <a:t>শক্তির</a:t>
            </a:r>
            <a:r>
              <a:rPr lang="en-US" sz="4800" dirty="0">
                <a:solidFill>
                  <a:schemeClr val="tx1">
                    <a:lumMod val="95000"/>
                    <a:lumOff val="5000"/>
                  </a:schemeClr>
                </a:solidFill>
              </a:rPr>
              <a:t> </a:t>
            </a:r>
            <a:r>
              <a:rPr lang="en-US" sz="4800" dirty="0" err="1">
                <a:solidFill>
                  <a:schemeClr val="tx1">
                    <a:lumMod val="95000"/>
                    <a:lumOff val="5000"/>
                  </a:schemeClr>
                </a:solidFill>
              </a:rPr>
              <a:t>নিত্যতার</a:t>
            </a:r>
            <a:r>
              <a:rPr lang="en-US" sz="4800" dirty="0">
                <a:solidFill>
                  <a:schemeClr val="tx1">
                    <a:lumMod val="95000"/>
                    <a:lumOff val="5000"/>
                  </a:schemeClr>
                </a:solidFill>
              </a:rPr>
              <a:t> </a:t>
            </a:r>
            <a:r>
              <a:rPr lang="en-US" sz="4800" dirty="0" err="1">
                <a:solidFill>
                  <a:schemeClr val="tx1">
                    <a:lumMod val="95000"/>
                    <a:lumOff val="5000"/>
                  </a:schemeClr>
                </a:solidFill>
              </a:rPr>
              <a:t>সূত্রঃ</a:t>
            </a:r>
            <a:br>
              <a:rPr lang="en-US" sz="4800" dirty="0">
                <a:solidFill>
                  <a:schemeClr val="tx1">
                    <a:lumMod val="95000"/>
                    <a:lumOff val="5000"/>
                  </a:schemeClr>
                </a:solidFill>
              </a:rPr>
            </a:br>
            <a:r>
              <a:rPr lang="en-US" sz="4800" dirty="0" err="1">
                <a:solidFill>
                  <a:schemeClr val="tx1">
                    <a:lumMod val="95000"/>
                    <a:lumOff val="5000"/>
                  </a:schemeClr>
                </a:solidFill>
              </a:rPr>
              <a:t>শক্তির</a:t>
            </a:r>
            <a:r>
              <a:rPr lang="en-US" sz="4800" dirty="0">
                <a:solidFill>
                  <a:schemeClr val="tx1">
                    <a:lumMod val="95000"/>
                    <a:lumOff val="5000"/>
                  </a:schemeClr>
                </a:solidFill>
              </a:rPr>
              <a:t> </a:t>
            </a:r>
            <a:r>
              <a:rPr lang="en-US" sz="4800" dirty="0" err="1">
                <a:solidFill>
                  <a:schemeClr val="tx1">
                    <a:lumMod val="95000"/>
                    <a:lumOff val="5000"/>
                  </a:schemeClr>
                </a:solidFill>
              </a:rPr>
              <a:t>সৃষ্টি</a:t>
            </a:r>
            <a:r>
              <a:rPr lang="en-US" sz="4800" dirty="0">
                <a:solidFill>
                  <a:schemeClr val="tx1">
                    <a:lumMod val="95000"/>
                    <a:lumOff val="5000"/>
                  </a:schemeClr>
                </a:solidFill>
              </a:rPr>
              <a:t> </a:t>
            </a:r>
            <a:r>
              <a:rPr lang="en-US" sz="4800" dirty="0" err="1">
                <a:solidFill>
                  <a:schemeClr val="tx1">
                    <a:lumMod val="95000"/>
                    <a:lumOff val="5000"/>
                  </a:schemeClr>
                </a:solidFill>
              </a:rPr>
              <a:t>বা</a:t>
            </a:r>
            <a:r>
              <a:rPr lang="en-US" sz="4800" dirty="0">
                <a:solidFill>
                  <a:schemeClr val="tx1">
                    <a:lumMod val="95000"/>
                    <a:lumOff val="5000"/>
                  </a:schemeClr>
                </a:solidFill>
              </a:rPr>
              <a:t> </a:t>
            </a:r>
            <a:r>
              <a:rPr lang="en-US" sz="4800" dirty="0" err="1">
                <a:solidFill>
                  <a:schemeClr val="tx1">
                    <a:lumMod val="95000"/>
                    <a:lumOff val="5000"/>
                  </a:schemeClr>
                </a:solidFill>
              </a:rPr>
              <a:t>বিনাশ</a:t>
            </a:r>
            <a:r>
              <a:rPr lang="en-US" sz="4800" dirty="0">
                <a:solidFill>
                  <a:schemeClr val="tx1">
                    <a:lumMod val="95000"/>
                    <a:lumOff val="5000"/>
                  </a:schemeClr>
                </a:solidFill>
              </a:rPr>
              <a:t> </a:t>
            </a:r>
            <a:r>
              <a:rPr lang="en-US" sz="4800" dirty="0" err="1">
                <a:solidFill>
                  <a:schemeClr val="tx1">
                    <a:lumMod val="95000"/>
                    <a:lumOff val="5000"/>
                  </a:schemeClr>
                </a:solidFill>
              </a:rPr>
              <a:t>নেই,শক্তি</a:t>
            </a:r>
            <a:r>
              <a:rPr lang="en-US" sz="4800" dirty="0">
                <a:solidFill>
                  <a:schemeClr val="tx1">
                    <a:lumMod val="95000"/>
                    <a:lumOff val="5000"/>
                  </a:schemeClr>
                </a:solidFill>
              </a:rPr>
              <a:t> </a:t>
            </a:r>
            <a:r>
              <a:rPr lang="en-US" sz="4800" dirty="0" err="1">
                <a:solidFill>
                  <a:schemeClr val="tx1">
                    <a:lumMod val="95000"/>
                    <a:lumOff val="5000"/>
                  </a:schemeClr>
                </a:solidFill>
              </a:rPr>
              <a:t>কেবল</a:t>
            </a:r>
            <a:r>
              <a:rPr lang="en-US" sz="4800" dirty="0">
                <a:solidFill>
                  <a:schemeClr val="tx1">
                    <a:lumMod val="95000"/>
                    <a:lumOff val="5000"/>
                  </a:schemeClr>
                </a:solidFill>
              </a:rPr>
              <a:t> </a:t>
            </a:r>
            <a:r>
              <a:rPr lang="en-US" sz="4800" dirty="0" err="1">
                <a:solidFill>
                  <a:schemeClr val="tx1">
                    <a:lumMod val="95000"/>
                    <a:lumOff val="5000"/>
                  </a:schemeClr>
                </a:solidFill>
              </a:rPr>
              <a:t>একরুপ</a:t>
            </a:r>
            <a:r>
              <a:rPr lang="en-US" sz="4800" dirty="0">
                <a:solidFill>
                  <a:schemeClr val="tx1">
                    <a:lumMod val="95000"/>
                    <a:lumOff val="5000"/>
                  </a:schemeClr>
                </a:solidFill>
              </a:rPr>
              <a:t> </a:t>
            </a:r>
            <a:r>
              <a:rPr lang="en-US" sz="4800" dirty="0" err="1">
                <a:solidFill>
                  <a:schemeClr val="tx1">
                    <a:lumMod val="95000"/>
                    <a:lumOff val="5000"/>
                  </a:schemeClr>
                </a:solidFill>
              </a:rPr>
              <a:t>থেকে</a:t>
            </a:r>
            <a:r>
              <a:rPr lang="en-US" sz="4800" dirty="0">
                <a:solidFill>
                  <a:schemeClr val="tx1">
                    <a:lumMod val="95000"/>
                    <a:lumOff val="5000"/>
                  </a:schemeClr>
                </a:solidFill>
              </a:rPr>
              <a:t> </a:t>
            </a:r>
            <a:r>
              <a:rPr lang="en-US" sz="4800" dirty="0" err="1">
                <a:solidFill>
                  <a:schemeClr val="tx1">
                    <a:lumMod val="95000"/>
                    <a:lumOff val="5000"/>
                  </a:schemeClr>
                </a:solidFill>
              </a:rPr>
              <a:t>অপর</a:t>
            </a:r>
            <a:r>
              <a:rPr lang="en-US" sz="4800" dirty="0">
                <a:solidFill>
                  <a:schemeClr val="tx1">
                    <a:lumMod val="95000"/>
                    <a:lumOff val="5000"/>
                  </a:schemeClr>
                </a:solidFill>
              </a:rPr>
              <a:t> </a:t>
            </a:r>
            <a:r>
              <a:rPr lang="en-US" sz="4800" dirty="0" err="1">
                <a:solidFill>
                  <a:schemeClr val="tx1">
                    <a:lumMod val="95000"/>
                    <a:lumOff val="5000"/>
                  </a:schemeClr>
                </a:solidFill>
              </a:rPr>
              <a:t>এক</a:t>
            </a:r>
            <a:r>
              <a:rPr lang="en-US" sz="4800" dirty="0">
                <a:solidFill>
                  <a:schemeClr val="tx1">
                    <a:lumMod val="95000"/>
                    <a:lumOff val="5000"/>
                  </a:schemeClr>
                </a:solidFill>
              </a:rPr>
              <a:t> </a:t>
            </a:r>
            <a:r>
              <a:rPr lang="en-US" sz="4800" dirty="0" err="1">
                <a:solidFill>
                  <a:schemeClr val="tx1">
                    <a:lumMod val="95000"/>
                    <a:lumOff val="5000"/>
                  </a:schemeClr>
                </a:solidFill>
              </a:rPr>
              <a:t>বা</a:t>
            </a:r>
            <a:r>
              <a:rPr lang="en-US" sz="4800" dirty="0">
                <a:solidFill>
                  <a:schemeClr val="tx1">
                    <a:lumMod val="95000"/>
                    <a:lumOff val="5000"/>
                  </a:schemeClr>
                </a:solidFill>
              </a:rPr>
              <a:t> </a:t>
            </a:r>
            <a:r>
              <a:rPr lang="en-US" sz="4800" dirty="0" err="1">
                <a:solidFill>
                  <a:schemeClr val="tx1">
                    <a:lumMod val="95000"/>
                    <a:lumOff val="5000"/>
                  </a:schemeClr>
                </a:solidFill>
              </a:rPr>
              <a:t>একাধিক</a:t>
            </a:r>
            <a:r>
              <a:rPr lang="en-US" sz="4800" dirty="0">
                <a:solidFill>
                  <a:schemeClr val="tx1">
                    <a:lumMod val="95000"/>
                    <a:lumOff val="5000"/>
                  </a:schemeClr>
                </a:solidFill>
              </a:rPr>
              <a:t> </a:t>
            </a:r>
            <a:r>
              <a:rPr lang="en-US" sz="4800" dirty="0" err="1">
                <a:solidFill>
                  <a:schemeClr val="tx1">
                    <a:lumMod val="95000"/>
                    <a:lumOff val="5000"/>
                  </a:schemeClr>
                </a:solidFill>
              </a:rPr>
              <a:t>রুপে</a:t>
            </a:r>
            <a:r>
              <a:rPr lang="en-US" sz="4800" dirty="0">
                <a:solidFill>
                  <a:schemeClr val="tx1">
                    <a:lumMod val="95000"/>
                    <a:lumOff val="5000"/>
                  </a:schemeClr>
                </a:solidFill>
              </a:rPr>
              <a:t> </a:t>
            </a:r>
            <a:r>
              <a:rPr lang="en-US" sz="4800" dirty="0" err="1">
                <a:solidFill>
                  <a:schemeClr val="tx1">
                    <a:lumMod val="95000"/>
                    <a:lumOff val="5000"/>
                  </a:schemeClr>
                </a:solidFill>
              </a:rPr>
              <a:t>পরিবর্তিত</a:t>
            </a:r>
            <a:r>
              <a:rPr lang="en-US" sz="4800" dirty="0">
                <a:solidFill>
                  <a:schemeClr val="tx1">
                    <a:lumMod val="95000"/>
                    <a:lumOff val="5000"/>
                  </a:schemeClr>
                </a:solidFill>
              </a:rPr>
              <a:t> </a:t>
            </a:r>
            <a:r>
              <a:rPr lang="en-US" sz="4800" dirty="0" err="1">
                <a:solidFill>
                  <a:schemeClr val="tx1">
                    <a:lumMod val="95000"/>
                    <a:lumOff val="5000"/>
                  </a:schemeClr>
                </a:solidFill>
              </a:rPr>
              <a:t>হতে</a:t>
            </a:r>
            <a:r>
              <a:rPr lang="en-US" sz="4800" dirty="0">
                <a:solidFill>
                  <a:schemeClr val="tx1">
                    <a:lumMod val="95000"/>
                    <a:lumOff val="5000"/>
                  </a:schemeClr>
                </a:solidFill>
              </a:rPr>
              <a:t> </a:t>
            </a:r>
            <a:r>
              <a:rPr lang="en-US" sz="4800" dirty="0" err="1">
                <a:solidFill>
                  <a:schemeClr val="tx1">
                    <a:lumMod val="95000"/>
                    <a:lumOff val="5000"/>
                  </a:schemeClr>
                </a:solidFill>
              </a:rPr>
              <a:t>পারে।মহাবিশ্বের</a:t>
            </a:r>
            <a:r>
              <a:rPr lang="en-US" sz="4800" dirty="0">
                <a:solidFill>
                  <a:schemeClr val="tx1">
                    <a:lumMod val="95000"/>
                    <a:lumOff val="5000"/>
                  </a:schemeClr>
                </a:solidFill>
              </a:rPr>
              <a:t> </a:t>
            </a:r>
            <a:r>
              <a:rPr lang="en-US" sz="4800" dirty="0" err="1">
                <a:solidFill>
                  <a:schemeClr val="tx1">
                    <a:lumMod val="95000"/>
                    <a:lumOff val="5000"/>
                  </a:schemeClr>
                </a:solidFill>
              </a:rPr>
              <a:t>মোট</a:t>
            </a:r>
            <a:r>
              <a:rPr lang="en-US" sz="4800" dirty="0">
                <a:solidFill>
                  <a:schemeClr val="tx1">
                    <a:lumMod val="95000"/>
                    <a:lumOff val="5000"/>
                  </a:schemeClr>
                </a:solidFill>
              </a:rPr>
              <a:t> </a:t>
            </a:r>
            <a:r>
              <a:rPr lang="en-US" sz="4800" dirty="0" err="1">
                <a:solidFill>
                  <a:schemeClr val="tx1">
                    <a:lumMod val="95000"/>
                    <a:lumOff val="5000"/>
                  </a:schemeClr>
                </a:solidFill>
              </a:rPr>
              <a:t>শক্তির</a:t>
            </a:r>
            <a:r>
              <a:rPr lang="en-US" sz="4800" dirty="0">
                <a:solidFill>
                  <a:schemeClr val="tx1">
                    <a:lumMod val="95000"/>
                    <a:lumOff val="5000"/>
                  </a:schemeClr>
                </a:solidFill>
              </a:rPr>
              <a:t> </a:t>
            </a:r>
            <a:r>
              <a:rPr lang="en-US" sz="4800" dirty="0" err="1">
                <a:solidFill>
                  <a:schemeClr val="tx1">
                    <a:lumMod val="95000"/>
                    <a:lumOff val="5000"/>
                  </a:schemeClr>
                </a:solidFill>
              </a:rPr>
              <a:t>পরিমান</a:t>
            </a:r>
            <a:r>
              <a:rPr lang="en-US" sz="4800" dirty="0">
                <a:solidFill>
                  <a:schemeClr val="tx1">
                    <a:lumMod val="95000"/>
                    <a:lumOff val="5000"/>
                  </a:schemeClr>
                </a:solidFill>
              </a:rPr>
              <a:t> </a:t>
            </a:r>
            <a:r>
              <a:rPr lang="en-US" sz="4800" dirty="0" err="1">
                <a:solidFill>
                  <a:schemeClr val="tx1">
                    <a:lumMod val="95000"/>
                    <a:lumOff val="5000"/>
                  </a:schemeClr>
                </a:solidFill>
              </a:rPr>
              <a:t>নির্দিষ্ট</a:t>
            </a:r>
            <a:r>
              <a:rPr lang="en-US" sz="4800" dirty="0">
                <a:solidFill>
                  <a:schemeClr val="tx1">
                    <a:lumMod val="95000"/>
                    <a:lumOff val="5000"/>
                  </a:schemeClr>
                </a:solidFill>
              </a:rPr>
              <a:t> ও </a:t>
            </a:r>
            <a:r>
              <a:rPr lang="en-US" sz="4800" dirty="0" err="1">
                <a:solidFill>
                  <a:schemeClr val="tx1">
                    <a:lumMod val="95000"/>
                    <a:lumOff val="5000"/>
                  </a:schemeClr>
                </a:solidFill>
              </a:rPr>
              <a:t>অপরিবর্তনীয়</a:t>
            </a:r>
            <a:r>
              <a:rPr lang="en-US" sz="4800" dirty="0">
                <a:solidFill>
                  <a:schemeClr val="tx1">
                    <a:lumMod val="95000"/>
                    <a:lumOff val="5000"/>
                  </a:schemeClr>
                </a:solidFill>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TotalTime>
  <Words>246</Words>
  <Application>Microsoft Office PowerPoint</Application>
  <PresentationFormat>On-screen Show (4:3)</PresentationFormat>
  <Paragraphs>22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  শিখন ফলঃ ১.  মহাকর্ষ বল দ্বারা কৃতক। ২.    অভিকর্ষ বলের বিরুদ্ধে কাজ। ৩.         শক্তির নিত্যতার সূত্র ৪.     সরল দোলকের ক্ষেত্রে যান্ত্রিক শক্তির নিত্য। ৫.                   ক্ষমতা নির্ণয়। ৬.            কর্মদক্ষতা নির্ণয়। </vt:lpstr>
      <vt:lpstr>মহাকর্ষ বল দ্বারা কৃতকাজঃ</vt:lpstr>
      <vt:lpstr>মহাকর্ষ বল দ্বারা কৃতকাজের সূত্রঃ</vt:lpstr>
      <vt:lpstr>মহাকর্ষ বল দ্বারা কৃতকাজের সূত্রঃ</vt:lpstr>
      <vt:lpstr>অভিকর্ষ বলের বিরুদ্ধে কাজ</vt:lpstr>
      <vt:lpstr>অভিকর্ষ বলের বিরুদ্ধে কৃতকাজের সূত্রঃ</vt:lpstr>
      <vt:lpstr>শক্তির নিত্যতার সূত্রঃ শক্তির সৃষ্টি বা বিনাশ নেই,শক্তি কেবল একরুপ থেকে অপর এক বা একাধিক রুপে পরিবর্তিত হতে পারে।মহাবিশ্বের মোট শক্তির পরিমান নির্দিষ্ট ও অপরিবর্তনীয়।</vt:lpstr>
      <vt:lpstr>শক্তির নিত্যতার সূত্রের ব্যাখ্যাঃ</vt:lpstr>
      <vt:lpstr>সরল দোলকের ক্ষেত্রে যান্ত্রিক শক্তির নিত্যতার সূত্রঃ</vt:lpstr>
      <vt:lpstr>ক্ষমতা নির্নয়ঃ</vt:lpstr>
      <vt:lpstr>ক্ষমতা ও বেগের সম্পর্ক</vt:lpstr>
      <vt:lpstr>মোটরের কর্মদক্ষতা</vt:lpstr>
      <vt:lpstr>কর্মদক্ষতার সূত্রঃ</vt:lpstr>
      <vt:lpstr>কর্মদক্ষতাকে শতকরায় প্রকাশ করা হয়</vt:lpstr>
      <vt:lpstr>মূল্যায়ন ১. প্রমান কর ভূপৃষ্ঠ থেকে যেকোনো উচ্চতায় মোট শক্তির পরিমান একই থাকে। ২.সরল দোলন গতির ক্ষেত্রে শক্তির নিত্যতার প্রমান কর। ৩.মহাকর্ষ বল দ্বারা কাজ কখন ধনান্তক বা ঋনাত্নক হয়। ৪.প্রমান কর অভিকর্ষের বিপরীতে কাজ বস্তুর সরণের সমানুপাতিক।</vt:lpstr>
      <vt:lpstr>বাড়ীর কাজঃ ১.অশ্বক্ষমতা বলতে কি বোঝ। ২.কর্মদক্ষতা বলতে কি বোঝ। ৩.একটি মোটর মিনিটে 5500 kg পানি 100 m উপরে উঠাতে পারে।মোটরটির দক্ষতা 70% হলে ক্ষমতা নির্নয় কর।</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Apu ghosh1992</dc:creator>
  <cp:lastModifiedBy>mamajed77@gmail.com</cp:lastModifiedBy>
  <cp:revision>21</cp:revision>
  <dcterms:created xsi:type="dcterms:W3CDTF">2006-08-16T00:00:00Z</dcterms:created>
  <dcterms:modified xsi:type="dcterms:W3CDTF">2020-11-22T16:42:50Z</dcterms:modified>
</cp:coreProperties>
</file>