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60" r:id="rId7"/>
    <p:sldId id="269" r:id="rId8"/>
    <p:sldId id="261" r:id="rId9"/>
    <p:sldId id="262" r:id="rId10"/>
    <p:sldId id="263" r:id="rId11"/>
    <p:sldId id="271" r:id="rId12"/>
    <p:sldId id="264" r:id="rId13"/>
    <p:sldId id="265" r:id="rId14"/>
    <p:sldId id="266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9CEB-896C-40DF-8DC5-D98971B591DE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F085-799D-415D-82F5-D243235A41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1524001" y="2209800"/>
            <a:ext cx="6096000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স্বাগতম</a:t>
            </a:r>
            <a:endParaRPr lang="en-US" sz="1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অর্ধমুক্ত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আধা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এ </a:t>
            </a:r>
            <a:r>
              <a:rPr lang="en-US" dirty="0" err="1" smtClean="0">
                <a:solidFill>
                  <a:srgbClr val="0070C0"/>
                </a:solidFill>
              </a:rPr>
              <a:t>পদ্ধতিতে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মুরগি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একটি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নির্দিষ্ট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সীমার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মধ্যে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চলাফেরা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পারে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রাতে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অবস্থানের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জন্য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আলাদা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ঘর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থাকে,দিনে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চলাচলের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জন্য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নির্দিষ্ট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রান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তৈরি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করা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হয়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এ </a:t>
            </a:r>
            <a:r>
              <a:rPr lang="en-US" dirty="0" err="1" smtClean="0">
                <a:solidFill>
                  <a:srgbClr val="7030A0"/>
                </a:solidFill>
              </a:rPr>
              <a:t>পদ্ধতিতে</a:t>
            </a:r>
            <a:r>
              <a:rPr lang="en-US" dirty="0" smtClean="0">
                <a:solidFill>
                  <a:srgbClr val="7030A0"/>
                </a:solidFill>
              </a:rPr>
              <a:t> ৬মিটার লম্বা,৩মিটার চওড়া,২.৬মিটার </a:t>
            </a:r>
            <a:r>
              <a:rPr lang="en-US" dirty="0" err="1" smtClean="0">
                <a:solidFill>
                  <a:srgbClr val="7030A0"/>
                </a:solidFill>
              </a:rPr>
              <a:t>উঁচু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ঘর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সংলগ্ন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স্থানে</a:t>
            </a:r>
            <a:r>
              <a:rPr lang="en-US" dirty="0" smtClean="0">
                <a:solidFill>
                  <a:srgbClr val="7030A0"/>
                </a:solidFill>
              </a:rPr>
              <a:t> ২মিটার </a:t>
            </a:r>
            <a:r>
              <a:rPr lang="en-US" dirty="0" err="1" smtClean="0">
                <a:solidFill>
                  <a:srgbClr val="7030A0"/>
                </a:solidFill>
              </a:rPr>
              <a:t>উঁচু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তারের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জাল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দিয়ে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শক্ত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ঘিরে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রান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তৈরি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হয়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এ </a:t>
            </a:r>
            <a:r>
              <a:rPr lang="en-US" dirty="0" err="1" smtClean="0">
                <a:solidFill>
                  <a:srgbClr val="00B050"/>
                </a:solidFill>
              </a:rPr>
              <a:t>ঘরে</a:t>
            </a:r>
            <a:r>
              <a:rPr lang="en-US" dirty="0" smtClean="0">
                <a:solidFill>
                  <a:srgbClr val="00B050"/>
                </a:solidFill>
              </a:rPr>
              <a:t> ১০০-১৫০টি </a:t>
            </a:r>
            <a:r>
              <a:rPr lang="en-US" dirty="0" err="1" smtClean="0">
                <a:solidFill>
                  <a:srgbClr val="00B050"/>
                </a:solidFill>
              </a:rPr>
              <a:t>মুরগি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পালর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যায়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অর্ধমুক্ত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" y="1752600"/>
            <a:ext cx="8358511" cy="4724399"/>
            <a:chOff x="470646" y="2121892"/>
            <a:chExt cx="11313084" cy="4205349"/>
          </a:xfrm>
        </p:grpSpPr>
        <p:sp>
          <p:nvSpPr>
            <p:cNvPr id="4" name="TextBox 3"/>
            <p:cNvSpPr txBox="1"/>
            <p:nvPr/>
          </p:nvSpPr>
          <p:spPr>
            <a:xfrm>
              <a:off x="1236372" y="5680910"/>
              <a:ext cx="97750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খাদ্য সরবরাহের কারণে এ পদ্ধতিতে উৎপাদন খরচ বেশী হয়ে থাকে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646" y="2121892"/>
              <a:ext cx="5247572" cy="337344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0" dist="5000" dir="5400000" sy="-100000" algn="bl" rotWithShape="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6813" y="2121892"/>
              <a:ext cx="5846917" cy="337343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0" dist="5000" dir="5400000" sy="-100000" algn="bl" rotWithShape="0"/>
            </a:effectLst>
          </p:spPr>
        </p:pic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অর্ধমুক্ত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আধা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ঘরের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মেঝেতে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তুষ,কাঠের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গুড়া,ছাই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দিয়ে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পুরু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বিছানা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তৈরি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হয়,এ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বিছানাকে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লিটার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বলে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dirty="0" err="1" smtClean="0"/>
              <a:t>রানের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মুরগির</a:t>
            </a:r>
            <a:r>
              <a:rPr lang="en-US" dirty="0" smtClean="0"/>
              <a:t> </a:t>
            </a:r>
            <a:r>
              <a:rPr lang="en-US" dirty="0" err="1" smtClean="0"/>
              <a:t>খাদ্য</a:t>
            </a:r>
            <a:r>
              <a:rPr lang="en-US" dirty="0" smtClean="0"/>
              <a:t> ও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দেয়া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ঘরের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বেড়া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পাকা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বাশেঁর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তরজা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দিয়ে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তৈরি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হয়।ঘরের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চালা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টিন,খড়,গোলপাতা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দিয়ে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তৈরি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হয়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প্রতিদিন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ঘরের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মধ্যে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লিটারের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উপর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থেকে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মুরগির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শুকনা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পায়খানা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ঝাড়ু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দিয়ে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পরিষ্কার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</a:t>
            </a:r>
            <a:r>
              <a:rPr lang="en-US" dirty="0" smtClean="0">
                <a:solidFill>
                  <a:srgbClr val="FFFF00"/>
                </a:solidFill>
              </a:rPr>
              <a:t>।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অর্ধমুক্ত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আধা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পালনের</a:t>
            </a:r>
            <a:r>
              <a:rPr lang="en-US" dirty="0" smtClean="0"/>
              <a:t> </a:t>
            </a:r>
            <a:r>
              <a:rPr lang="en-US" dirty="0" err="1" smtClean="0"/>
              <a:t>সুবিধা</a:t>
            </a:r>
            <a:r>
              <a:rPr lang="en-US" dirty="0" smtClean="0"/>
              <a:t> ও </a:t>
            </a:r>
            <a:r>
              <a:rPr lang="en-US" dirty="0" err="1" smtClean="0"/>
              <a:t>অসুবিধা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সুবিধাঃ</a:t>
            </a:r>
            <a:endParaRPr lang="en-US" sz="5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>
                <a:solidFill>
                  <a:srgbClr val="7030A0"/>
                </a:solidFill>
              </a:rPr>
              <a:t>বেশি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সংখ্যক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মুরগি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পালন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যায়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ঠিকমতো</a:t>
            </a:r>
            <a:r>
              <a:rPr lang="en-US" dirty="0" smtClean="0"/>
              <a:t> </a:t>
            </a:r>
            <a:r>
              <a:rPr lang="en-US" dirty="0" err="1" smtClean="0"/>
              <a:t>ডিম</a:t>
            </a:r>
            <a:r>
              <a:rPr lang="en-US" dirty="0" smtClean="0"/>
              <a:t> </a:t>
            </a:r>
            <a:r>
              <a:rPr lang="en-US" dirty="0" err="1" smtClean="0"/>
              <a:t>সংগ্রহ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>
                <a:solidFill>
                  <a:srgbClr val="C00000"/>
                </a:solidFill>
              </a:rPr>
              <a:t>মুরগি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হারিয়ে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যায়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না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>
                <a:solidFill>
                  <a:srgbClr val="0070C0"/>
                </a:solidFill>
              </a:rPr>
              <a:t>রানের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মধ্যে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খাদ্য</a:t>
            </a:r>
            <a:r>
              <a:rPr lang="en-US" dirty="0" smtClean="0">
                <a:solidFill>
                  <a:srgbClr val="0070C0"/>
                </a:solidFill>
              </a:rPr>
              <a:t> ও </a:t>
            </a:r>
            <a:r>
              <a:rPr lang="en-US" dirty="0" err="1" smtClean="0">
                <a:solidFill>
                  <a:srgbClr val="0070C0"/>
                </a:solidFill>
              </a:rPr>
              <a:t>পানি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দিতে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সুবিধা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হয়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অর্ধমুক্ত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আধা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পালনের</a:t>
            </a:r>
            <a:r>
              <a:rPr lang="en-US" dirty="0" smtClean="0"/>
              <a:t> </a:t>
            </a:r>
            <a:r>
              <a:rPr lang="en-US" dirty="0" err="1" smtClean="0"/>
              <a:t>সুবিধা</a:t>
            </a:r>
            <a:r>
              <a:rPr lang="en-US" dirty="0" smtClean="0"/>
              <a:t> ও </a:t>
            </a:r>
            <a:r>
              <a:rPr lang="en-US" dirty="0" err="1" smtClean="0"/>
              <a:t>অসুবিধা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অসুবিধাঃ</a:t>
            </a:r>
            <a:endParaRPr lang="en-US" sz="5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3600" dirty="0" err="1" smtClean="0">
                <a:solidFill>
                  <a:srgbClr val="002060"/>
                </a:solidFill>
              </a:rPr>
              <a:t>ঘর</a:t>
            </a:r>
            <a:r>
              <a:rPr lang="en-US" sz="3600" dirty="0" smtClean="0">
                <a:solidFill>
                  <a:srgbClr val="002060"/>
                </a:solidFill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</a:rPr>
              <a:t>ঘর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সংলগ্ন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রান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তৈরি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বশি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জায়গা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লাগে</a:t>
            </a:r>
            <a:r>
              <a:rPr lang="en-US" sz="3600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en-US" sz="3600" dirty="0" smtClean="0"/>
              <a:t>-</a:t>
            </a:r>
            <a:r>
              <a:rPr lang="en-US" sz="3600" dirty="0" err="1" smtClean="0">
                <a:solidFill>
                  <a:srgbClr val="00B050"/>
                </a:solidFill>
              </a:rPr>
              <a:t>রান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তৈরি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বেশি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খরচ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হয়,প্রতি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বছর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রান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মেরামত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হয়</a:t>
            </a:r>
            <a:r>
              <a:rPr lang="en-US" sz="3600" dirty="0" smtClean="0">
                <a:solidFill>
                  <a:srgbClr val="00B050"/>
                </a:solidFill>
              </a:rPr>
              <a:t>।</a:t>
            </a:r>
          </a:p>
          <a:p>
            <a:pPr>
              <a:buNone/>
            </a:pPr>
            <a:r>
              <a:rPr lang="en-US" sz="3600" dirty="0" smtClean="0"/>
              <a:t>-</a:t>
            </a:r>
            <a:r>
              <a:rPr lang="en-US" sz="3600" dirty="0" err="1" smtClean="0">
                <a:solidFill>
                  <a:srgbClr val="C00000"/>
                </a:solidFill>
              </a:rPr>
              <a:t>ঘর</a:t>
            </a:r>
            <a:r>
              <a:rPr lang="en-US" sz="3600" dirty="0" smtClean="0">
                <a:solidFill>
                  <a:srgbClr val="C00000"/>
                </a:solidFill>
              </a:rPr>
              <a:t> ও </a:t>
            </a:r>
            <a:r>
              <a:rPr lang="en-US" sz="3600" dirty="0" err="1" smtClean="0">
                <a:solidFill>
                  <a:srgbClr val="C00000"/>
                </a:solidFill>
              </a:rPr>
              <a:t>রান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পরিষ্কার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করতে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খরচ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বেশি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হয়</a:t>
            </a:r>
            <a:r>
              <a:rPr lang="en-US" sz="3600" dirty="0" smtClean="0">
                <a:solidFill>
                  <a:srgbClr val="C00000"/>
                </a:solidFill>
              </a:rPr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1" y="457200"/>
            <a:ext cx="8642419" cy="5638800"/>
            <a:chOff x="12783000" y="-3289539"/>
            <a:chExt cx="8832120" cy="5995314"/>
          </a:xfrm>
        </p:grpSpPr>
        <p:sp>
          <p:nvSpPr>
            <p:cNvPr id="3" name="TextBox 2"/>
            <p:cNvSpPr txBox="1"/>
            <p:nvPr/>
          </p:nvSpPr>
          <p:spPr>
            <a:xfrm>
              <a:off x="14778958" y="1997889"/>
              <a:ext cx="64409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এখানে খাদ্য ও পানি সরবরাহ করা হয়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99609" y="-3213339"/>
              <a:ext cx="4315511" cy="481034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0" dist="5000" dir="5400000" sy="-100000" algn="bl" rotWithShape="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83000" y="-3289539"/>
              <a:ext cx="4438737" cy="48768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reflection blurRad="12700" stA="38000" endPos="0" dist="5000" dir="5400000" sy="-100000" algn="bl" rotWithShape="0"/>
            </a:effectLst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382000" cy="647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1524000" y="2514601"/>
            <a:ext cx="6134935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endParaRPr lang="en-US" sz="1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মুরগি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পালন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পদ্ধতি</a:t>
            </a:r>
            <a:r>
              <a:rPr lang="en-US" dirty="0" smtClean="0">
                <a:solidFill>
                  <a:srgbClr val="FF0000"/>
                </a:solidFill>
              </a:rPr>
              <a:t> ৩ </a:t>
            </a:r>
            <a:r>
              <a:rPr lang="en-US" dirty="0" err="1" smtClean="0">
                <a:solidFill>
                  <a:srgbClr val="FF0000"/>
                </a:solidFill>
              </a:rPr>
              <a:t>প্রকারঃ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১.মুক্ত </a:t>
            </a:r>
            <a:r>
              <a:rPr lang="en-US" dirty="0" err="1" smtClean="0">
                <a:solidFill>
                  <a:srgbClr val="002060"/>
                </a:solidFill>
              </a:rPr>
              <a:t>পালন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পদ্ধতি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২.আবদ্ধ </a:t>
            </a:r>
            <a:r>
              <a:rPr lang="en-US" dirty="0" err="1" smtClean="0">
                <a:solidFill>
                  <a:srgbClr val="002060"/>
                </a:solidFill>
              </a:rPr>
              <a:t>পালন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পদ্ধতি</a:t>
            </a:r>
            <a:r>
              <a:rPr lang="en-US" dirty="0" smtClean="0">
                <a:solidFill>
                  <a:srgbClr val="002060"/>
                </a:solidFill>
              </a:rPr>
              <a:t>-   </a:t>
            </a:r>
            <a:r>
              <a:rPr lang="en-US" dirty="0" err="1" smtClean="0">
                <a:solidFill>
                  <a:srgbClr val="00B050"/>
                </a:solidFill>
              </a:rPr>
              <a:t>ক.খাঁচায়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মুরগি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পালন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                                </a:t>
            </a:r>
            <a:r>
              <a:rPr lang="en-US" dirty="0" err="1" smtClean="0">
                <a:solidFill>
                  <a:srgbClr val="00B050"/>
                </a:solidFill>
              </a:rPr>
              <a:t>খ.মেঝেতে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মুরগি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পালন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লিটার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পদ্ধতি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ডিপ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লিটার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পদ্ধতি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৩.সম্পূর্ণ </a:t>
            </a:r>
            <a:r>
              <a:rPr lang="en-US" dirty="0" err="1" smtClean="0">
                <a:solidFill>
                  <a:srgbClr val="002060"/>
                </a:solidFill>
              </a:rPr>
              <a:t>আবদ্ধ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পালন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পদ্ধতি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84582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905000">
              <a:schemeClr val="accent5">
                <a:satMod val="175000"/>
                <a:alpha val="40000"/>
              </a:schemeClr>
            </a:glow>
            <a:reflection blurRad="12700" stA="38000" endPos="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মুক্ত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এ </a:t>
            </a:r>
            <a:r>
              <a:rPr lang="en-US" dirty="0" err="1" smtClean="0">
                <a:solidFill>
                  <a:srgbClr val="0070C0"/>
                </a:solidFill>
              </a:rPr>
              <a:t>পদ্ধতিতে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মুরগি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দিনের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বেলায়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স্বাধীনভাবে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ঘুরে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বেড়ায়,রাতে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ঘরে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থাকে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>
                <a:solidFill>
                  <a:srgbClr val="00B050"/>
                </a:solidFill>
              </a:rPr>
              <a:t>তারা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বসতবাড়ির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আঙ্গিনা,রাস্তাঘাট,মাঠ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ক্ষেত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খামারে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বিচরণ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করে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ছিটিয়ে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থাকা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খাদ্য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কুড়িয়ে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খায়</a:t>
            </a:r>
            <a:r>
              <a:rPr lang="en-US" dirty="0" smtClean="0"/>
              <a:t>।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>
                <a:solidFill>
                  <a:srgbClr val="7030A0"/>
                </a:solidFill>
              </a:rPr>
              <a:t>সকালে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মুরগির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ঘর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খুলে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কিছু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খাবার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দিতে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হয়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আবার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রাতে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ঘরে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ওঠার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আগে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কিছু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খাবার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দিতে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হয়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>
                <a:solidFill>
                  <a:srgbClr val="C00000"/>
                </a:solidFill>
              </a:rPr>
              <a:t>রাতে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ঘরের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দরজা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বন্ধ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রাখতে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হয়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এ </a:t>
            </a:r>
            <a:r>
              <a:rPr lang="en-US" dirty="0" err="1" smtClean="0">
                <a:solidFill>
                  <a:srgbClr val="0070C0"/>
                </a:solidFill>
              </a:rPr>
              <a:t>পদ্ধতিতে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সূর্যকিরণ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মুরগির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শরীরে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ভিটামিন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ডি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তৈরি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করে,ফলে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মুরগির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স্বাস্থ্য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ভাল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থাকে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381000"/>
            <a:ext cx="8458200" cy="6096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glow rad="19050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মুক্ত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১০-১৫টি </a:t>
            </a:r>
            <a:r>
              <a:rPr lang="en-US" dirty="0" err="1" smtClean="0">
                <a:solidFill>
                  <a:srgbClr val="FF0000"/>
                </a:solidFill>
              </a:rPr>
              <a:t>মুরগির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রাতের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বেলা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অবস্থানের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জন্য</a:t>
            </a:r>
            <a:r>
              <a:rPr lang="en-US" dirty="0" smtClean="0">
                <a:solidFill>
                  <a:srgbClr val="FF0000"/>
                </a:solidFill>
              </a:rPr>
              <a:t> ১.৫মিটার লম্বা×১.২মিটার চওড়া×১মিটার </a:t>
            </a:r>
            <a:r>
              <a:rPr lang="en-US" dirty="0" err="1" smtClean="0">
                <a:solidFill>
                  <a:srgbClr val="FF0000"/>
                </a:solidFill>
              </a:rPr>
              <a:t>উঁচু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ঘর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তৈরি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করতে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ঘরের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বেড়া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বাশেঁর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চটা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কাঠের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তক্তা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মাটির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দেয়াল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দিয়ে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তৈরি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করা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যেতে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পারে।বাতাস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চলাচলের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জন্য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দেয়ালে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ছিদ্র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থাকবে</a:t>
            </a:r>
            <a:r>
              <a:rPr lang="en-US" dirty="0" smtClean="0">
                <a:solidFill>
                  <a:srgbClr val="00B0F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ঘরের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চাল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খড়,টিন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বাঁশের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দরজার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সাথে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পলিথিন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ব্যবহার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যেতে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পারে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dirty="0" err="1" smtClean="0"/>
              <a:t>মেঝেতে</a:t>
            </a:r>
            <a:r>
              <a:rPr lang="en-US" dirty="0" smtClean="0"/>
              <a:t> </a:t>
            </a:r>
            <a:r>
              <a:rPr lang="en-US" dirty="0" err="1" smtClean="0"/>
              <a:t>কাঠের</a:t>
            </a:r>
            <a:r>
              <a:rPr lang="en-US" dirty="0" smtClean="0"/>
              <a:t> </a:t>
            </a:r>
            <a:r>
              <a:rPr lang="en-US" dirty="0" err="1" smtClean="0"/>
              <a:t>গুড়া</a:t>
            </a:r>
            <a:r>
              <a:rPr lang="en-US" dirty="0" smtClean="0"/>
              <a:t>, </a:t>
            </a:r>
            <a:r>
              <a:rPr lang="en-US" dirty="0" err="1" smtClean="0"/>
              <a:t>তুষ</a:t>
            </a:r>
            <a:r>
              <a:rPr lang="en-US" dirty="0" smtClean="0"/>
              <a:t>,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ছাই</a:t>
            </a:r>
            <a:r>
              <a:rPr lang="en-US" dirty="0" smtClean="0"/>
              <a:t> </a:t>
            </a:r>
            <a:r>
              <a:rPr lang="en-US" dirty="0" err="1" smtClean="0"/>
              <a:t>পুরু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বিছাতে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4114800" cy="502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905000">
              <a:schemeClr val="accent6">
                <a:satMod val="175000"/>
                <a:alpha val="65000"/>
              </a:schemeClr>
            </a:glow>
            <a:reflection blurRad="12700" stA="38000" endPos="0" dist="5000" dir="5400000" sy="-100000" algn="bl" rotWithShape="0"/>
          </a:effec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00200"/>
            <a:ext cx="4157663" cy="4876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পালনের</a:t>
            </a:r>
            <a:r>
              <a:rPr lang="en-US" dirty="0" smtClean="0"/>
              <a:t> </a:t>
            </a:r>
            <a:r>
              <a:rPr lang="en-US" dirty="0" err="1" smtClean="0"/>
              <a:t>সুবিধা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এ </a:t>
            </a:r>
            <a:r>
              <a:rPr lang="en-US" sz="3600" dirty="0" err="1" smtClean="0">
                <a:solidFill>
                  <a:srgbClr val="0070C0"/>
                </a:solidFill>
              </a:rPr>
              <a:t>অবস্থায়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মুরগি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পালন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সহজ,তেমন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কোনো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পরিচর্যার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প্রয়োজন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হয়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না</a:t>
            </a:r>
            <a:r>
              <a:rPr lang="en-US" sz="3600" dirty="0" smtClean="0">
                <a:solidFill>
                  <a:srgbClr val="0070C0"/>
                </a:solidFill>
              </a:rPr>
              <a:t>। </a:t>
            </a:r>
          </a:p>
          <a:p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সবুজ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ঘাস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,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লতা-পাতা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ইত্যাদি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থেকে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জ্যান্থফিল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পেয়ে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থাকে,যা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ডিমের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কুসুমকে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হলুদ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করে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।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শ্রম</a:t>
            </a:r>
            <a:r>
              <a:rPr lang="en-US" sz="3600" dirty="0" smtClean="0">
                <a:solidFill>
                  <a:srgbClr val="002060"/>
                </a:solidFill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</a:rPr>
              <a:t>খরচ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কম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লাগে,বেশি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মুরগি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পালন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যায়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sz="3600" dirty="0" err="1" smtClean="0">
                <a:solidFill>
                  <a:srgbClr val="00B050"/>
                </a:solidFill>
              </a:rPr>
              <a:t>কেনো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প্রশিক্ষণের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প্রয়োজন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হয়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না</a:t>
            </a:r>
            <a:r>
              <a:rPr lang="en-US" sz="3600" dirty="0" smtClean="0">
                <a:solidFill>
                  <a:srgbClr val="00B05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ছাড়া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মুরগি</a:t>
            </a:r>
            <a:r>
              <a:rPr lang="en-US" dirty="0" smtClean="0"/>
              <a:t> </a:t>
            </a:r>
            <a:r>
              <a:rPr lang="en-US" dirty="0" err="1" smtClean="0"/>
              <a:t>পালনের</a:t>
            </a:r>
            <a:r>
              <a:rPr lang="en-US" dirty="0" smtClean="0"/>
              <a:t> </a:t>
            </a:r>
            <a:r>
              <a:rPr lang="en-US" dirty="0" err="1" smtClean="0"/>
              <a:t>অসুবিধা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উন্নত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জাতের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মুরগি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পালন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করা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যায়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না</a:t>
            </a:r>
            <a:r>
              <a:rPr lang="en-US" dirty="0" smtClean="0">
                <a:solidFill>
                  <a:srgbClr val="0070C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মুরগি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যেখানে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সেখানে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পায়খানা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করে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বাড়িঘর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নোংরা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করে</a:t>
            </a:r>
            <a:r>
              <a:rPr lang="en-US" dirty="0" smtClean="0">
                <a:solidFill>
                  <a:srgbClr val="C0000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নোংরা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আবর্জনাপূর্ণ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স্থানে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চরে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বন্য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প্রাণী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মুরগি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ধরে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নিয়ে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যেতে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পারে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পঁচা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নর্দমা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থেকে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জীবানুপূর্ণ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খাদ্য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খায়</a:t>
            </a:r>
            <a:r>
              <a:rPr lang="en-US" dirty="0" smtClean="0">
                <a:solidFill>
                  <a:srgbClr val="FF0000"/>
                </a:solidFill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519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মুরগি পালন পদ্ধতি</vt:lpstr>
      <vt:lpstr>ছাড়া অবস্থায় মুরগি পালন</vt:lpstr>
      <vt:lpstr>মুক্ত পালন বা ছাড়া অবস্থায় মুরগি পালন</vt:lpstr>
      <vt:lpstr>Slide 5</vt:lpstr>
      <vt:lpstr>মুক্ত পালন বা ছাড়া অবস্থায় মুরগি পালন</vt:lpstr>
      <vt:lpstr>ছাড়া অবস্থায় মুরগি পালন</vt:lpstr>
      <vt:lpstr>ছাড়া অবস্থায় মুরগি পালনের সুবিধা</vt:lpstr>
      <vt:lpstr>ছাড়া অবস্থায় মুরগি পালনের অসুবিধা</vt:lpstr>
      <vt:lpstr>অর্ধমুক্ত পালন বা আধা ছাড়া অবস্থায় মুরগি পালন</vt:lpstr>
      <vt:lpstr>অর্ধমুক্ত মুরগি পালন</vt:lpstr>
      <vt:lpstr>অর্ধমুক্ত পালন বা আধা ছাড়া অবস্থায় মুরগি পালন</vt:lpstr>
      <vt:lpstr>অর্ধমুক্ত পালন বা আধা ছাড়া অবস্থায় মুরগি পালনের সুবিধা ও অসুবিধা</vt:lpstr>
      <vt:lpstr>অর্ধমুক্ত পালন বা আধা ছাড়া অবস্থায় মুরগি পালনের সুবিধা ও অসুবিধা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</cp:revision>
  <dcterms:created xsi:type="dcterms:W3CDTF">2016-12-17T11:11:58Z</dcterms:created>
  <dcterms:modified xsi:type="dcterms:W3CDTF">2016-12-30T15:35:10Z</dcterms:modified>
</cp:coreProperties>
</file>