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82" r:id="rId2"/>
    <p:sldId id="652" r:id="rId3"/>
    <p:sldId id="573" r:id="rId4"/>
    <p:sldId id="653" r:id="rId5"/>
    <p:sldId id="654" r:id="rId6"/>
    <p:sldId id="655" r:id="rId7"/>
    <p:sldId id="656" r:id="rId8"/>
    <p:sldId id="657" r:id="rId9"/>
    <p:sldId id="658" r:id="rId10"/>
    <p:sldId id="659" r:id="rId11"/>
    <p:sldId id="610" r:id="rId12"/>
    <p:sldId id="666" r:id="rId13"/>
    <p:sldId id="667" r:id="rId14"/>
    <p:sldId id="680" r:id="rId15"/>
    <p:sldId id="671" r:id="rId16"/>
    <p:sldId id="677" r:id="rId17"/>
    <p:sldId id="678" r:id="rId18"/>
    <p:sldId id="679" r:id="rId19"/>
    <p:sldId id="681" r:id="rId20"/>
    <p:sldId id="473" r:id="rId21"/>
    <p:sldId id="674" r:id="rId22"/>
    <p:sldId id="675" r:id="rId23"/>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94660"/>
  </p:normalViewPr>
  <p:slideViewPr>
    <p:cSldViewPr snapToGrid="0">
      <p:cViewPr varScale="1">
        <p:scale>
          <a:sx n="61" d="100"/>
          <a:sy n="61" d="100"/>
        </p:scale>
        <p:origin x="1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Saturday, November 21,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Saturday, November 21,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11/21/2020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11/21/2020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11/21/2020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11/21/2020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11/21/2020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11/21/2020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8E457F3A-3CDA-42B0-B036-2A898D239837}"/>
              </a:ext>
            </a:extLst>
          </p:cNvPr>
          <p:cNvSpPr txBox="1"/>
          <p:nvPr/>
        </p:nvSpPr>
        <p:spPr>
          <a:xfrm>
            <a:off x="2427887" y="286407"/>
            <a:ext cx="87025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41" y="286407"/>
            <a:ext cx="13179972" cy="7344103"/>
          </a:xfrm>
          <a:prstGeom prst="rect">
            <a:avLst/>
          </a:prstGeom>
        </p:spPr>
      </p:pic>
    </p:spTree>
    <p:extLst>
      <p:ext uri="{BB962C8B-B14F-4D97-AF65-F5344CB8AC3E}">
        <p14:creationId xmlns:p14="http://schemas.microsoft.com/office/powerpoint/2010/main" val="386896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9.55882E-7 -6.17284E-7 L 9.55882E-7 -0.07214 " pathEditMode="relative" rAng="0" ptsTypes="AA">
                                      <p:cBhvr>
                                        <p:cTn id="6" dur="1000" accel="50000" decel="50000" autoRev="1" fill="hold">
                                          <p:stCondLst>
                                            <p:cond delay="0"/>
                                          </p:stCondLst>
                                        </p:cTn>
                                        <p:tgtEl>
                                          <p:spTgt spid="8"/>
                                        </p:tgtEl>
                                        <p:attrNameLst>
                                          <p:attrName>ppt_x</p:attrName>
                                          <p:attrName>ppt_y</p:attrName>
                                        </p:attrNameLst>
                                      </p:cBhvr>
                                      <p:rCtr x="0" y="-3607"/>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العذب</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حلو/ لذيذ</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نحن نشرب الماء العذب والحمد لله</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يواجه</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يقابل</a:t>
            </a:r>
            <a:endParaRPr lang="ar-MA" sz="3200" b="1" dirty="0" smtClean="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يواجه بعض الدول في المشقة لقة المياه</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أزمة</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اضطراب/ مشقة</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صار العالم كأزمة بسبب فيروس كرونا</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نخلة</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dirty="0"/>
              <a:t>شَجَرَةٌ مِنْ فَصِيلَةِ </a:t>
            </a:r>
            <a:r>
              <a:rPr lang="ar-MA" b="1" dirty="0"/>
              <a:t>النَّخْلِيَّاتِ</a:t>
            </a:r>
            <a:r>
              <a:rPr lang="ar-MA" dirty="0"/>
              <a:t>، مُرْتَفِعَةُ الطُّولِ، فِي رَأْسِهَا </a:t>
            </a:r>
            <a:r>
              <a:rPr lang="ar-MA" dirty="0" smtClean="0"/>
              <a:t>جَرِيدٌ</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توجد النخلة في المناطق الحارة</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60" y="2802267"/>
            <a:ext cx="3010492" cy="3456645"/>
          </a:xfrm>
          <a:prstGeom prst="rect">
            <a:avLst/>
          </a:prstGeom>
          <a:ln w="57150">
            <a:solidFill>
              <a:srgbClr val="00B0F0"/>
            </a:solidFill>
          </a:ln>
          <a:effectLst>
            <a:outerShdw blurRad="190500" algn="tl" rotWithShape="0">
              <a:srgbClr val="000000">
                <a:alpha val="70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429" y="2764731"/>
            <a:ext cx="3062288" cy="3512624"/>
          </a:xfrm>
          <a:prstGeom prst="rect">
            <a:avLst/>
          </a:prstGeom>
          <a:ln w="57150">
            <a:solidFill>
              <a:srgbClr val="00B0F0"/>
            </a:solidFill>
          </a:ln>
          <a:effectLst>
            <a:outerShdw blurRad="190500" algn="tl" rotWithShape="0">
              <a:srgbClr val="000000">
                <a:alpha val="70000"/>
              </a:srgbClr>
            </a:out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57" y="2815266"/>
            <a:ext cx="3031919" cy="3444057"/>
          </a:xfrm>
          <a:prstGeom prst="rect">
            <a:avLst/>
          </a:prstGeom>
          <a:ln w="57150">
            <a:solidFill>
              <a:srgbClr val="00B0F0"/>
            </a:solidFill>
          </a:ln>
          <a:effectLst>
            <a:outerShdw blurRad="190500" algn="tl" rotWithShape="0">
              <a:srgbClr val="000000">
                <a:alpha val="70000"/>
              </a:srgbClr>
            </a:outerShdw>
          </a:effectLst>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340" y="2815266"/>
            <a:ext cx="2986845" cy="3444057"/>
          </a:xfrm>
          <a:prstGeom prst="rect">
            <a:avLst/>
          </a:prstGeom>
          <a:ln w="57150">
            <a:solidFill>
              <a:srgbClr val="00B0F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986059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amond(in)">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inVertic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checkerboard(across)">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315296"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smtClean="0">
                <a:solidFill>
                  <a:schemeClr val="tx1"/>
                </a:solidFill>
                <a:effectLst>
                  <a:outerShdw blurRad="38100" dist="38100" dir="2700000" algn="tl">
                    <a:srgbClr val="000000">
                      <a:alpha val="43137"/>
                    </a:srgbClr>
                  </a:outerShdw>
                </a:effectLst>
              </a:rPr>
              <a:t>خمس </a:t>
            </a:r>
            <a:r>
              <a:rPr lang="ar-MA" sz="4400" b="1" dirty="0">
                <a:solidFill>
                  <a:schemeClr val="tx1"/>
                </a:solidFill>
                <a:effectLst>
                  <a:outerShdw blurRad="38100" dist="38100" dir="2700000" algn="tl">
                    <a:srgbClr val="000000">
                      <a:alpha val="43137"/>
                    </a:srgbClr>
                  </a:outerShdw>
                </a:effectLst>
              </a:rPr>
              <a:t>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smtClean="0">
                <a:ln w="11430"/>
                <a:effectLst>
                  <a:outerShdw blurRad="38100" dist="38100" dir="2700000" algn="tl">
                    <a:srgbClr val="000000">
                      <a:alpha val="43137"/>
                    </a:srgbClr>
                  </a:outerShdw>
                </a:effectLst>
              </a:rPr>
              <a:t>العمل الوحدي</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3121570" y="2144113"/>
            <a:ext cx="5975130" cy="5312979"/>
          </a:xfrm>
          <a:prstGeom prst="verticalScroll">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b="1" dirty="0" smtClean="0">
                <a:solidFill>
                  <a:schemeClr val="tx1"/>
                </a:solidFill>
              </a:rPr>
              <a:t>اكتب معاني المفردات الآتية باللغة العربية ثم كونها جملة مفيدة من عندك: </a:t>
            </a:r>
          </a:p>
          <a:p>
            <a:pPr algn="ctr" rtl="1"/>
            <a:endParaRPr lang="ar-MA" sz="3600" b="1" dirty="0" smtClean="0">
              <a:solidFill>
                <a:schemeClr val="tx1"/>
              </a:solidFill>
            </a:endParaRPr>
          </a:p>
          <a:p>
            <a:pPr algn="ctr" rtl="1"/>
            <a:r>
              <a:rPr lang="ar-MA" sz="3600" b="1" dirty="0" smtClean="0">
                <a:solidFill>
                  <a:schemeClr val="tx1"/>
                </a:solidFill>
              </a:rPr>
              <a:t>يغرس </a:t>
            </a:r>
            <a:r>
              <a:rPr lang="en-US" sz="3600" b="1" dirty="0" smtClean="0">
                <a:solidFill>
                  <a:schemeClr val="tx1"/>
                </a:solidFill>
              </a:rPr>
              <a:t>–</a:t>
            </a:r>
            <a:r>
              <a:rPr lang="ar-MA" sz="3600" b="1" dirty="0" smtClean="0">
                <a:solidFill>
                  <a:schemeClr val="tx1"/>
                </a:solidFill>
              </a:rPr>
              <a:t> فسيلة </a:t>
            </a:r>
            <a:r>
              <a:rPr lang="en-US" sz="3600" b="1" dirty="0" smtClean="0">
                <a:solidFill>
                  <a:schemeClr val="tx1"/>
                </a:solidFill>
              </a:rPr>
              <a:t>–</a:t>
            </a:r>
            <a:r>
              <a:rPr lang="ar-MA" sz="3600" b="1" dirty="0" smtClean="0">
                <a:solidFill>
                  <a:schemeClr val="tx1"/>
                </a:solidFill>
              </a:rPr>
              <a:t> استهلاك </a:t>
            </a:r>
            <a:r>
              <a:rPr lang="en-US" sz="3600" b="1" dirty="0" smtClean="0">
                <a:solidFill>
                  <a:schemeClr val="tx1"/>
                </a:solidFill>
              </a:rPr>
              <a:t>–</a:t>
            </a:r>
            <a:r>
              <a:rPr lang="ar-MA" sz="3600" b="1" dirty="0" smtClean="0">
                <a:solidFill>
                  <a:schemeClr val="tx1"/>
                </a:solidFill>
              </a:rPr>
              <a:t> </a:t>
            </a:r>
          </a:p>
          <a:p>
            <a:pPr algn="ctr" rtl="1"/>
            <a:r>
              <a:rPr lang="ar-MA" sz="3600" b="1" dirty="0" smtClean="0"/>
              <a:t>الإسراف </a:t>
            </a:r>
            <a:r>
              <a:rPr lang="en-US" sz="3600" b="1" dirty="0" smtClean="0">
                <a:solidFill>
                  <a:schemeClr val="tx1"/>
                </a:solidFill>
              </a:rPr>
              <a:t>–</a:t>
            </a:r>
            <a:r>
              <a:rPr lang="ar-MA" sz="3600" b="1" dirty="0" smtClean="0">
                <a:solidFill>
                  <a:schemeClr val="tx1"/>
                </a:solidFill>
              </a:rPr>
              <a:t> أزمة </a:t>
            </a:r>
            <a:r>
              <a:rPr lang="en-US" sz="3600" b="1" dirty="0" smtClean="0">
                <a:solidFill>
                  <a:schemeClr val="tx1"/>
                </a:solidFill>
              </a:rPr>
              <a:t>–</a:t>
            </a:r>
            <a:r>
              <a:rPr lang="ar-MA" sz="3600" b="1" dirty="0" smtClean="0">
                <a:solidFill>
                  <a:schemeClr val="tx1"/>
                </a:solidFill>
              </a:rPr>
              <a:t> نخلة.</a:t>
            </a:r>
            <a:endParaRPr lang="en-US" sz="3600" b="1"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995032" y="2290318"/>
            <a:ext cx="6144393" cy="4887858"/>
          </a:xfrm>
          <a:prstGeom prst="ellipse">
            <a:avLst/>
          </a:prstGeom>
          <a:ln>
            <a:noFill/>
          </a:ln>
          <a:effectLst>
            <a:softEdge rad="112500"/>
          </a:effectLst>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style.rotation</p:attrName>
                                        </p:attrNameLst>
                                      </p:cBhvr>
                                      <p:tavLst>
                                        <p:tav tm="0">
                                          <p:val>
                                            <p:fltVal val="720"/>
                                          </p:val>
                                        </p:tav>
                                        <p:tav tm="100000">
                                          <p:val>
                                            <p:fltVal val="0"/>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by="(-#ppt_w*2)" calcmode="lin" valueType="num">
                                      <p:cBhvr rctx="PPT">
                                        <p:cTn id="38" dur="250" autoRev="1" fill="hold">
                                          <p:stCondLst>
                                            <p:cond delay="0"/>
                                          </p:stCondLst>
                                        </p:cTn>
                                        <p:tgtEl>
                                          <p:spTgt spid="10"/>
                                        </p:tgtEl>
                                        <p:attrNameLst>
                                          <p:attrName>ppt_w</p:attrName>
                                        </p:attrNameLst>
                                      </p:cBhvr>
                                    </p:anim>
                                    <p:anim by="(#ppt_w*0.50)" calcmode="lin" valueType="num">
                                      <p:cBhvr>
                                        <p:cTn id="39" dur="250" decel="50000" autoRev="1" fill="hold">
                                          <p:stCondLst>
                                            <p:cond delay="0"/>
                                          </p:stCondLst>
                                        </p:cTn>
                                        <p:tgtEl>
                                          <p:spTgt spid="10"/>
                                        </p:tgtEl>
                                        <p:attrNameLst>
                                          <p:attrName>ppt_x</p:attrName>
                                        </p:attrNameLst>
                                      </p:cBhvr>
                                    </p:anim>
                                    <p:anim from="(-#ppt_h/2)" to="(#ppt_y)" calcmode="lin" valueType="num">
                                      <p:cBhvr>
                                        <p:cTn id="40" dur="500" fill="hold">
                                          <p:stCondLst>
                                            <p:cond delay="0"/>
                                          </p:stCondLst>
                                        </p:cTn>
                                        <p:tgtEl>
                                          <p:spTgt spid="10"/>
                                        </p:tgtEl>
                                        <p:attrNameLst>
                                          <p:attrName>ppt_y</p:attrName>
                                        </p:attrNameLst>
                                      </p:cBhvr>
                                    </p:anim>
                                    <p:animRot by="21600000">
                                      <p:cBhvr>
                                        <p:cTn id="41"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200" b="1" dirty="0" smtClean="0"/>
              <a:t>قال الرسول : إن قامت القيامة وفي يد أحدكم ....</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فسيلة</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200" b="1" dirty="0" smtClean="0"/>
              <a:t>فإن استطاع أن لا يقوم حتى .... فليغرسها</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t>يغرسها</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200" b="1" dirty="0" smtClean="0"/>
              <a:t>.... هذا الحديث من الإنسان، أن يزرع الأرض، ويجلها خضراء.</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ويطلب</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200" b="1" dirty="0" smtClean="0"/>
              <a:t>وهذه من أفضل الطرق .... على البيئة وحمايتها من التلوث</a:t>
            </a:r>
            <a:endParaRPr lang="ar-MA" sz="3200" b="1" dirty="0"/>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t> للمحافظة </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a:t>
            </a:r>
            <a:r>
              <a:rPr lang="ar-MA" sz="3000" b="1" dirty="0" smtClean="0">
                <a:solidFill>
                  <a:schemeClr val="tx1"/>
                </a:solidFill>
              </a:rPr>
              <a:t>من وسائل المحافظة على .... أيضاً، عدم الإسراف في استهلاك الماء.</a:t>
            </a:r>
            <a:endParaRPr lang="en-US" sz="30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البيئة</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200" b="1" dirty="0" smtClean="0"/>
              <a:t>ويواجه كثير من الدول .... في المياه.</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أزمة</a:t>
            </a:r>
            <a:endParaRPr lang="en-US" sz="3200" b="1" dirty="0"/>
          </a:p>
        </p:txBody>
      </p:sp>
      <p:sp>
        <p:nvSpPr>
          <p:cNvPr id="21" name="Rectangle 20"/>
          <p:cNvSpPr/>
          <p:nvPr/>
        </p:nvSpPr>
        <p:spPr>
          <a:xfrm>
            <a:off x="1669473" y="436179"/>
            <a:ext cx="10406913" cy="830997"/>
          </a:xfrm>
          <a:prstGeom prst="rect">
            <a:avLst/>
          </a:prstGeom>
          <a:noFill/>
        </p:spPr>
        <p:txBody>
          <a:bodyPr wrap="square" lIns="91440" tIns="45720" rIns="91440" bIns="45720">
            <a:spAutoFit/>
          </a:bodyPr>
          <a:lstStyle/>
          <a:p>
            <a:pPr algn="ctr"/>
            <a:r>
              <a:rPr lang="ar-MA" sz="4800" b="1" dirty="0">
                <a:ln w="9525">
                  <a:solidFill>
                    <a:schemeClr val="bg1"/>
                  </a:solidFill>
                  <a:prstDash val="solid"/>
                </a:ln>
                <a:effectLst>
                  <a:outerShdw blurRad="12700" dist="38100" dir="2700000" algn="tl" rotWithShape="0">
                    <a:schemeClr val="bg1">
                      <a:lumMod val="50000"/>
                    </a:schemeClr>
                  </a:outerShdw>
                </a:effectLst>
                <a:latin typeface="SutonnyMJ" pitchFamily="2" charset="0"/>
              </a:rPr>
              <a:t>املأ الفراغات في الجملة بكلمة مناسبة من عندك</a:t>
            </a:r>
            <a:endParaRPr lang="en-US" sz="4800" b="1" dirty="0">
              <a:ln w="9525">
                <a:solidFill>
                  <a:schemeClr val="bg1"/>
                </a:solidFill>
                <a:prstDash val="solid"/>
              </a:ln>
              <a:effectLst>
                <a:outerShdw blurRad="12700" dist="38100" dir="2700000" algn="tl" rotWithShape="0">
                  <a:schemeClr val="bg1">
                    <a:lumMod val="50000"/>
                  </a:schemeClr>
                </a:outerShdw>
              </a:effectLst>
              <a:latin typeface="SutonnyMJ" pitchFamily="2" charset="0"/>
            </a:endParaRPr>
          </a:p>
        </p:txBody>
      </p:sp>
    </p:spTree>
    <p:extLst>
      <p:ext uri="{BB962C8B-B14F-4D97-AF65-F5344CB8AC3E}">
        <p14:creationId xmlns:p14="http://schemas.microsoft.com/office/powerpoint/2010/main" val="280669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 calcmode="lin" valueType="num">
                                      <p:cBhvr>
                                        <p:cTn id="7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6"/>
                                        </p:tgtEl>
                                        <p:attrNameLst>
                                          <p:attrName>ppt_y</p:attrName>
                                        </p:attrNameLst>
                                      </p:cBhvr>
                                      <p:tavLst>
                                        <p:tav tm="0">
                                          <p:val>
                                            <p:strVal val="#ppt_y"/>
                                          </p:val>
                                        </p:tav>
                                        <p:tav tm="100000">
                                          <p:val>
                                            <p:strVal val="#ppt_y"/>
                                          </p:val>
                                        </p:tav>
                                      </p:tavLst>
                                    </p:anim>
                                    <p:anim calcmode="lin" valueType="num">
                                      <p:cBhvr>
                                        <p:cTn id="8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0"/>
                                        </p:tgtEl>
                                        <p:attrNameLst>
                                          <p:attrName>ppt_y</p:attrName>
                                        </p:attrNameLst>
                                      </p:cBhvr>
                                      <p:tavLst>
                                        <p:tav tm="0">
                                          <p:val>
                                            <p:strVal val="#ppt_y"/>
                                          </p:val>
                                        </p:tav>
                                        <p:tav tm="100000">
                                          <p:val>
                                            <p:strVal val="#ppt_y"/>
                                          </p:val>
                                        </p:tav>
                                      </p:tavLst>
                                    </p:anim>
                                    <p:anim calcmode="lin" valueType="num">
                                      <p:cBhvr>
                                        <p:cTn id="10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ما حث الرسول على غرس الأشجار.</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يطلب حديث الرسول من الإنسان أن يزرع الأرض، ويجعلها خضراء.</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من وسائل المحافظة على البيئة إسراف الماء </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نحن نعلم أن الماء العذب قليل على الأرض.</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ما يواجه كثير من الدول أزمة في المياه.</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حث الرسول على غرس الأشجار.</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يطلب حديث الرسول من الإنسان أن يزرع الأرض، ويجعلها خضراء.</a:t>
            </a:r>
            <a:endParaRPr lang="en-US" sz="32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من وسائل المحافظة على البيئة عدم إسراف الماء.</a:t>
            </a:r>
            <a:endParaRPr lang="en-US" sz="32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ar-MA" sz="3200" b="1" dirty="0">
                <a:solidFill>
                  <a:schemeClr val="tx1"/>
                </a:solidFill>
              </a:rPr>
              <a:t>نحن نعلم أن الماء العذب قليل على الأرض.</a:t>
            </a:r>
            <a:endParaRPr lang="en-US" sz="32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يواجه كثير من الدول أزمة في المياه.</a:t>
            </a:r>
            <a:endParaRPr lang="en-US" sz="32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299541" y="451940"/>
            <a:ext cx="13227271" cy="769441"/>
          </a:xfrm>
          <a:prstGeom prst="rect">
            <a:avLst/>
          </a:prstGeom>
          <a:noFill/>
        </p:spPr>
        <p:txBody>
          <a:bodyPr wrap="square" lIns="91440" tIns="45720" rIns="91440" bIns="45720">
            <a:spAutoFit/>
          </a:bodyPr>
          <a:lstStyle/>
          <a:p>
            <a:pPr algn="ctr"/>
            <a:r>
              <a:rPr lang="ar-MA" sz="4400" b="1" dirty="0">
                <a:ln>
                  <a:solidFill>
                    <a:schemeClr val="bg1"/>
                  </a:solidFill>
                </a:ln>
                <a:latin typeface="SutonnyMJ" pitchFamily="2" charset="0"/>
              </a:rPr>
              <a:t>كتابة الصحيح  أو الخطأ مع تصحيح الخطأ في </a:t>
            </a:r>
            <a:r>
              <a:rPr lang="ar-MA" sz="4400" b="1" dirty="0" smtClean="0">
                <a:ln>
                  <a:solidFill>
                    <a:schemeClr val="bg1"/>
                  </a:solidFill>
                </a:ln>
                <a:latin typeface="SutonnyMJ" pitchFamily="2" charset="0"/>
              </a:rPr>
              <a:t>الجمل التالية من النص</a:t>
            </a:r>
            <a:endParaRPr lang="en-US" sz="44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531861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smtClean="0">
                <a:solidFill>
                  <a:schemeClr val="tx1"/>
                </a:solidFill>
              </a:rPr>
              <a:t>خمس  </a:t>
            </a:r>
            <a:r>
              <a:rPr lang="ar-MA" sz="3600" b="1" dirty="0">
                <a:solidFill>
                  <a:schemeClr val="tx1"/>
                </a:solidFill>
              </a:rPr>
              <a:t>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46415"/>
            <a:ext cx="4026042"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a:t>
            </a:r>
            <a:r>
              <a:rPr lang="ar-MA" sz="4800" b="1" spc="56" dirty="0" smtClean="0">
                <a:ln w="11430"/>
                <a:solidFill>
                  <a:sysClr val="windowText" lastClr="000000"/>
                </a:solidFill>
                <a:effectLst>
                  <a:outerShdw blurRad="76200" dist="50800" dir="5400000" algn="tl" rotWithShape="0">
                    <a:srgbClr val="000000">
                      <a:alpha val="65000"/>
                    </a:srgbClr>
                  </a:outerShdw>
                </a:effectLst>
              </a:rPr>
              <a:t>في أزواج</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531481" y="2257098"/>
            <a:ext cx="5098097" cy="4801581"/>
          </a:xfrm>
          <a:prstGeom prst="verticalScroll">
            <a:avLst/>
          </a:prstGeom>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smtClean="0">
                <a:solidFill>
                  <a:schemeClr val="tx1"/>
                </a:solidFill>
              </a:rPr>
              <a:t>اختر الإجابة الصحيحة من الأجوبة الثلاثة </a:t>
            </a:r>
            <a:endParaRPr lang="en-US" sz="36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0607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style.rotation</p:attrName>
                                        </p:attrNameLst>
                                      </p:cBhvr>
                                      <p:tavLst>
                                        <p:tav tm="0">
                                          <p:val>
                                            <p:fltVal val="720"/>
                                          </p:val>
                                        </p:tav>
                                        <p:tav tm="100000">
                                          <p:val>
                                            <p:fltVal val="0"/>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by="(-#ppt_w*2)" calcmode="lin" valueType="num">
                                      <p:cBhvr rctx="PPT">
                                        <p:cTn id="36" dur="250" autoRev="1" fill="hold">
                                          <p:stCondLst>
                                            <p:cond delay="0"/>
                                          </p:stCondLst>
                                        </p:cTn>
                                        <p:tgtEl>
                                          <p:spTgt spid="12"/>
                                        </p:tgtEl>
                                        <p:attrNameLst>
                                          <p:attrName>ppt_w</p:attrName>
                                        </p:attrNameLst>
                                      </p:cBhvr>
                                    </p:anim>
                                    <p:anim by="(#ppt_w*0.50)" calcmode="lin" valueType="num">
                                      <p:cBhvr>
                                        <p:cTn id="37" dur="250" decel="50000" autoRev="1" fill="hold">
                                          <p:stCondLst>
                                            <p:cond delay="0"/>
                                          </p:stCondLst>
                                        </p:cTn>
                                        <p:tgtEl>
                                          <p:spTgt spid="12"/>
                                        </p:tgtEl>
                                        <p:attrNameLst>
                                          <p:attrName>ppt_x</p:attrName>
                                        </p:attrNameLst>
                                      </p:cBhvr>
                                    </p:anim>
                                    <p:anim from="(-#ppt_h/2)" to="(#ppt_y)" calcmode="lin" valueType="num">
                                      <p:cBhvr>
                                        <p:cTn id="38" dur="500" fill="hold">
                                          <p:stCondLst>
                                            <p:cond delay="0"/>
                                          </p:stCondLst>
                                        </p:cTn>
                                        <p:tgtEl>
                                          <p:spTgt spid="12"/>
                                        </p:tgtEl>
                                        <p:attrNameLst>
                                          <p:attrName>ppt_y</p:attrName>
                                        </p:attrNameLst>
                                      </p:cBhvr>
                                    </p:anim>
                                    <p:animRot by="21600000">
                                      <p:cBhvr>
                                        <p:cTn id="39" dur="500" fill="hold">
                                          <p:stCondLst>
                                            <p:cond delay="0"/>
                                          </p:stCondLst>
                                        </p:cTn>
                                        <p:tgtEl>
                                          <p:spTgt spid="12"/>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هل شجع الرسول على غرس الأشجار ؟</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لا</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نعم</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ما هي أفضل الطرق للمحافظة على البيئة ؟</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قطع الأشجار</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غرس الأشجار</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من وسائل المحافظة على البيئة عدم إسراف الماء ؟</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كلاهما صحيح</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نحن نعرف أن الماء العذب قليل على الأرض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كلاهما خطأ</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-5</a:t>
            </a:r>
            <a:r>
              <a:rPr lang="ar-MA" sz="3200" b="1" dirty="0" smtClean="0">
                <a:solidFill>
                  <a:schemeClr val="tx1"/>
                </a:solidFill>
              </a:rPr>
              <a:t>يواجه كثير من الدول أزمة في المياه ؟</a:t>
            </a:r>
            <a:endParaRPr lang="en-US" sz="32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صحيح</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تؤدي قلة المياه في بلد ما إلى تقليل الزراعة والصناعة فيه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640464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يواجه</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وسائل</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علمنا</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تؤدي</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878" y="3206619"/>
            <a:ext cx="2897890" cy="4011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732" y="3221467"/>
            <a:ext cx="3055547" cy="3997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15" y="3206619"/>
            <a:ext cx="3003376" cy="4011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1366" y="3206619"/>
            <a:ext cx="2902056" cy="4011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43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edg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edge">
                                      <p:cBhvr>
                                        <p:cTn id="6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مفاعلة</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المواجهة</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و ج ه</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مثال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يقابل</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يواجه</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جمع</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وسيلة</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الكلمة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مفردها</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chemeClr val="tx1"/>
                </a:solidFill>
              </a:rPr>
              <a:t>-</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و س ل</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مثال واوي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زلفى/ واسطة</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وسائل</a:t>
            </a:r>
            <a:endParaRPr lang="en-US" sz="4000" b="1" dirty="0">
              <a:solidFill>
                <a:schemeClr val="tx1"/>
              </a:solidFill>
            </a:endParaRPr>
          </a:p>
        </p:txBody>
      </p:sp>
    </p:spTree>
    <p:extLst>
      <p:ext uri="{BB962C8B-B14F-4D97-AF65-F5344CB8AC3E}">
        <p14:creationId xmlns:p14="http://schemas.microsoft.com/office/powerpoint/2010/main" val="409892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الجمع للمتكلم</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المطلق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سمع</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العلم</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ع ل م</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عرفنا</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علمنا</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المؤنث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تفعيل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التأدية</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أ د ي</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مركب</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تنظم</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تؤدي</a:t>
            </a:r>
            <a:endParaRPr lang="en-US" sz="4000" b="1" dirty="0">
              <a:solidFill>
                <a:schemeClr val="tx1"/>
              </a:solidFill>
            </a:endParaRPr>
          </a:p>
        </p:txBody>
      </p:sp>
    </p:spTree>
    <p:extLst>
      <p:ext uri="{BB962C8B-B14F-4D97-AF65-F5344CB8AC3E}">
        <p14:creationId xmlns:p14="http://schemas.microsoft.com/office/powerpoint/2010/main" val="341169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383616"/>
            <a:ext cx="457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5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2070536"/>
            <a:ext cx="448872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a:t>
            </a:r>
            <a:r>
              <a:rPr lang="ar-MA" sz="4000" b="1" u="sng" cap="none" spc="50" dirty="0" smtClean="0">
                <a:ln w="11430"/>
                <a:effectLst>
                  <a:outerShdw blurRad="76200" dist="50800" dir="5400000" algn="tl" rotWithShape="0">
                    <a:srgbClr val="000000">
                      <a:alpha val="65000"/>
                    </a:srgbClr>
                  </a:outerShdw>
                </a:effectLst>
              </a:rPr>
              <a:t>الأحمر:</a:t>
            </a:r>
            <a:endParaRPr lang="ar-MA" sz="4000" b="1" u="sng" spc="50" dirty="0">
              <a:ln w="11430"/>
              <a:effectLst>
                <a:outerShdw blurRad="76200" dist="50800" dir="5400000" algn="tl" rotWithShape="0">
                  <a:srgbClr val="000000">
                    <a:alpha val="65000"/>
                  </a:srgbClr>
                </a:outerShdw>
              </a:effectLst>
            </a:endParaRPr>
          </a:p>
          <a:p>
            <a:pPr algn="r" rtl="1"/>
            <a:r>
              <a:rPr lang="en-US" sz="4000" b="1" spc="50" dirty="0" smtClean="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الأتيتين:</a:t>
            </a:r>
          </a:p>
          <a:p>
            <a:pPr algn="ctr" rtl="1"/>
            <a:r>
              <a:rPr lang="ar-MA" sz="4000" b="1" spc="50" dirty="0" smtClean="0">
                <a:ln w="11430"/>
                <a:effectLst>
                  <a:outerShdw blurRad="38100" dist="38100" dir="2700000" algn="tl">
                    <a:srgbClr val="000000">
                      <a:alpha val="43137"/>
                    </a:srgbClr>
                  </a:outerShdw>
                </a:effectLst>
              </a:rPr>
              <a:t>يواجه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a:t>
            </a:r>
            <a:r>
              <a:rPr lang="ar-MA" sz="4000" b="1" spc="50" dirty="0" smtClean="0">
                <a:ln w="11430"/>
                <a:effectLst>
                  <a:outerShdw blurRad="38100" dist="38100" dir="2700000" algn="tl">
                    <a:srgbClr val="000000">
                      <a:alpha val="43137"/>
                    </a:srgbClr>
                  </a:outerShdw>
                </a:effectLst>
              </a:rPr>
              <a:t>وسائل</a:t>
            </a:r>
            <a:endParaRPr lang="en-US" sz="40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481018" y="5422372"/>
            <a:ext cx="451210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الأخضر:</a:t>
            </a:r>
          </a:p>
          <a:p>
            <a:pPr algn="r" rtl="1"/>
            <a:r>
              <a:rPr lang="en-US" sz="4000" b="1" spc="50" dirty="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الآتيتين:</a:t>
            </a:r>
          </a:p>
          <a:p>
            <a:pPr algn="ctr" rtl="1"/>
            <a:r>
              <a:rPr lang="ar-MA" sz="4000" b="1" spc="50" dirty="0" smtClean="0">
                <a:ln w="11430"/>
                <a:effectLst>
                  <a:outerShdw blurRad="38100" dist="38100" dir="2700000" algn="tl">
                    <a:srgbClr val="000000">
                      <a:alpha val="43137"/>
                    </a:srgbClr>
                  </a:outerShdw>
                </a:effectLst>
              </a:rPr>
              <a:t>علمنا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a:t>
            </a:r>
            <a:r>
              <a:rPr lang="ar-MA" sz="4000" b="1" spc="50" dirty="0" smtClean="0">
                <a:ln w="11430"/>
                <a:effectLst>
                  <a:outerShdw blurRad="38100" dist="38100" dir="2700000" algn="tl">
                    <a:srgbClr val="000000">
                      <a:alpha val="43137"/>
                    </a:srgbClr>
                  </a:outerShdw>
                </a:effectLst>
              </a:rPr>
              <a:t>تؤدي</a:t>
            </a:r>
            <a:endParaRPr lang="en-US" sz="40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29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283" y="377135"/>
            <a:ext cx="2623469" cy="2956407"/>
          </a:xfrm>
          <a:prstGeom prst="round2DiagRect">
            <a:avLst>
              <a:gd name="adj1" fmla="val 16667"/>
              <a:gd name="adj2" fmla="val 0"/>
            </a:avLst>
          </a:prstGeom>
          <a:ln w="57150" cap="sq">
            <a:solidFill>
              <a:srgbClr val="002060"/>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7" name="Picture 3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الخامسة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22</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11</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65720"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278313" y="381389"/>
            <a:ext cx="2813839" cy="2984149"/>
          </a:xfrm>
          <a:prstGeom prst="round2DiagRect">
            <a:avLst>
              <a:gd name="adj1" fmla="val 16667"/>
              <a:gd name="adj2" fmla="val 0"/>
            </a:avLst>
          </a:prstGeom>
          <a:ln w="57150" cap="sq">
            <a:solidFill>
              <a:srgbClr val="00206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48962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ماذا قال الرسول عليه السلام عن غرس الأشجار؟</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اذكر بعض الوسائل لحماية البيئة ؟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ما واج الإنسان لحماية البيئة ؟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إلى أي شيئ يواجه الإنسان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ما نتيجة قلة المياه في بلد ما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لماذا نزرع الأربض ونجعلها خضراء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407" y="1497724"/>
            <a:ext cx="8848842" cy="6324150"/>
          </a:xfrm>
          <a:prstGeom prst="rect">
            <a:avLst/>
          </a:prstGeom>
        </p:spPr>
      </p:pic>
      <p:sp>
        <p:nvSpPr>
          <p:cNvPr id="5" name="Rounded Rectangle 4"/>
          <p:cNvSpPr/>
          <p:nvPr/>
        </p:nvSpPr>
        <p:spPr>
          <a:xfrm>
            <a:off x="488731" y="291355"/>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5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9" name="Rectangle 8"/>
          <p:cNvSpPr/>
          <p:nvPr/>
        </p:nvSpPr>
        <p:spPr>
          <a:xfrm>
            <a:off x="882865" y="1437557"/>
            <a:ext cx="12001945" cy="1569660"/>
          </a:xfrm>
          <a:prstGeom prst="rect">
            <a:avLst/>
          </a:prstGeom>
          <a:noFill/>
        </p:spPr>
        <p:txBody>
          <a:bodyPr wrap="square" lIns="91440" tIns="45720" rIns="91440" bIns="45720">
            <a:spAutoFit/>
          </a:bodyPr>
          <a:lstStyle/>
          <a:p>
            <a:pPr algn="ctr" rtl="1"/>
            <a:r>
              <a:rPr lang="ar-MA" sz="48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rPr>
              <a:t>اكتب فقرة مختصرة باللغة </a:t>
            </a:r>
            <a:r>
              <a:rPr lang="ar-MA" sz="48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rPr>
              <a:t>العربية على الأقل عشرة أسطر </a:t>
            </a:r>
            <a:r>
              <a:rPr lang="ar-MA" sz="48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rPr>
              <a:t>عن </a:t>
            </a:r>
            <a:r>
              <a:rPr lang="ar-MA" sz="4800" b="1" dirty="0" smtClean="0">
                <a:ln w="6600">
                  <a:solidFill>
                    <a:sysClr val="windowText" lastClr="000000"/>
                  </a:solidFill>
                  <a:prstDash val="solid"/>
                </a:ln>
                <a:solidFill>
                  <a:sysClr val="windowText" lastClr="000000"/>
                </a:solidFill>
                <a:effectLst>
                  <a:outerShdw dist="38100" dir="2700000" algn="tl" rotWithShape="0">
                    <a:schemeClr val="accent2"/>
                  </a:outerShdw>
                </a:effectLst>
              </a:rPr>
              <a:t>أهمية زرع الأرض. </a:t>
            </a:r>
            <a:endParaRPr lang="en-US" sz="4800" b="1" dirty="0">
              <a:ln w="6600">
                <a:solidFill>
                  <a:sysClr val="windowText" lastClr="000000"/>
                </a:solidFill>
                <a:prstDash val="solid"/>
              </a:ln>
              <a:solidFill>
                <a:sysClr val="windowText" lastClr="000000"/>
              </a:solidFill>
              <a:effectLst>
                <a:outerShdw dist="38100" dir="2700000" algn="tl" rotWithShape="0">
                  <a:schemeClr val="accent2"/>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31" y="3563007"/>
            <a:ext cx="3846786" cy="3405352"/>
          </a:xfrm>
          <a:prstGeom prst="rect">
            <a:avLst/>
          </a:prstGeom>
        </p:spPr>
      </p:pic>
    </p:spTree>
    <p:extLst>
      <p:ext uri="{BB962C8B-B14F-4D97-AF65-F5344CB8AC3E}">
        <p14:creationId xmlns:p14="http://schemas.microsoft.com/office/powerpoint/2010/main" val="2993778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by="(-#ppt_w*2)" calcmode="lin" valueType="num">
                                      <p:cBhvr rctx="PPT">
                                        <p:cTn id="28" dur="125" autoRev="1" fill="hold">
                                          <p:stCondLst>
                                            <p:cond delay="0"/>
                                          </p:stCondLst>
                                        </p:cTn>
                                        <p:tgtEl>
                                          <p:spTgt spid="9"/>
                                        </p:tgtEl>
                                        <p:attrNameLst>
                                          <p:attrName>ppt_w</p:attrName>
                                        </p:attrNameLst>
                                      </p:cBhvr>
                                    </p:anim>
                                    <p:anim by="(#ppt_w*0.50)" calcmode="lin" valueType="num">
                                      <p:cBhvr>
                                        <p:cTn id="29" dur="125" decel="50000" autoRev="1" fill="hold">
                                          <p:stCondLst>
                                            <p:cond delay="0"/>
                                          </p:stCondLst>
                                        </p:cTn>
                                        <p:tgtEl>
                                          <p:spTgt spid="9"/>
                                        </p:tgtEl>
                                        <p:attrNameLst>
                                          <p:attrName>ppt_x</p:attrName>
                                        </p:attrNameLst>
                                      </p:cBhvr>
                                    </p:anim>
                                    <p:anim from="(-#ppt_h/2)" to="(#ppt_y)" calcmode="lin" valueType="num">
                                      <p:cBhvr>
                                        <p:cTn id="30" dur="250" fill="hold">
                                          <p:stCondLst>
                                            <p:cond delay="0"/>
                                          </p:stCondLst>
                                        </p:cTn>
                                        <p:tgtEl>
                                          <p:spTgt spid="9"/>
                                        </p:tgtEl>
                                        <p:attrNameLst>
                                          <p:attrName>ppt_y</p:attrName>
                                        </p:attrNameLst>
                                      </p:cBhvr>
                                    </p:anim>
                                    <p:animRot by="21600000">
                                      <p:cBhvr>
                                        <p:cTn id="31"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23" y="425669"/>
            <a:ext cx="12927623" cy="7110248"/>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488923" y="208946"/>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9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0.17958 0.06173 L 0.49104 0.80015 " pathEditMode="relative" rAng="0" ptsTypes="AA">
                                      <p:cBhvr>
                                        <p:cTn id="11" dur="1000" accel="50000" decel="50000" autoRev="1" fill="hold">
                                          <p:stCondLst>
                                            <p:cond delay="0"/>
                                          </p:stCondLst>
                                        </p:cTn>
                                        <p:tgtEl>
                                          <p:spTgt spid="8"/>
                                        </p:tgtEl>
                                        <p:attrNameLst>
                                          <p:attrName>ppt_x</p:attrName>
                                          <p:attrName>ppt_y</p:attrName>
                                        </p:attrNameLst>
                                      </p:cBhvr>
                                      <p:rCtr x="15568" y="36921"/>
                                    </p:animMotion>
                                    <p:animRot by="1500000">
                                      <p:cBhvr>
                                        <p:cTn id="12" dur="500" fill="hold">
                                          <p:stCondLst>
                                            <p:cond delay="0"/>
                                          </p:stCondLst>
                                        </p:cTn>
                                        <p:tgtEl>
                                          <p:spTgt spid="8"/>
                                        </p:tgtEl>
                                        <p:attrNameLst>
                                          <p:attrName>r</p:attrName>
                                        </p:attrNameLst>
                                      </p:cBhvr>
                                    </p:animRot>
                                    <p:animRot by="-1500000">
                                      <p:cBhvr>
                                        <p:cTn id="13" dur="500" fill="hold">
                                          <p:stCondLst>
                                            <p:cond delay="500"/>
                                          </p:stCondLst>
                                        </p:cTn>
                                        <p:tgtEl>
                                          <p:spTgt spid="8"/>
                                        </p:tgtEl>
                                        <p:attrNameLst>
                                          <p:attrName>r</p:attrName>
                                        </p:attrNameLst>
                                      </p:cBhvr>
                                    </p:animRot>
                                    <p:animRot by="-1500000">
                                      <p:cBhvr>
                                        <p:cTn id="14" dur="500" fill="hold">
                                          <p:stCondLst>
                                            <p:cond delay="1000"/>
                                          </p:stCondLst>
                                        </p:cTn>
                                        <p:tgtEl>
                                          <p:spTgt spid="8"/>
                                        </p:tgtEl>
                                        <p:attrNameLst>
                                          <p:attrName>r</p:attrName>
                                        </p:attrNameLst>
                                      </p:cBhvr>
                                    </p:animRot>
                                    <p:animRot by="1500000">
                                      <p:cBhvr>
                                        <p:cTn id="15"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54544"/>
            <a:ext cx="5743575" cy="9279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8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800" dirty="0" smtClean="0">
                <a:ln w="0"/>
                <a:solidFill>
                  <a:schemeClr val="tx1"/>
                </a:solidFill>
                <a:effectLst>
                  <a:outerShdw blurRad="38100" dist="19050" dir="2700000" algn="tl" rotWithShape="0">
                    <a:schemeClr val="dk1">
                      <a:alpha val="40000"/>
                    </a:schemeClr>
                  </a:outerShdw>
                </a:effectLst>
                <a:cs typeface="Al-Kharashi 53" pitchFamily="2" charset="-78"/>
              </a:rPr>
              <a:t>الصور التالية  ؟</a:t>
            </a:r>
            <a:endParaRPr lang="en-US" sz="4800" dirty="0">
              <a:ln w="0"/>
              <a:solidFill>
                <a:schemeClr val="tx1"/>
              </a:solidFill>
              <a:effectLst>
                <a:outerShdw blurRad="38100" dist="19050" dir="2700000" algn="tl" rotWithShape="0">
                  <a:schemeClr val="dk1">
                    <a:alpha val="40000"/>
                  </a:schemeClr>
                </a:outerShdw>
              </a:effectLst>
              <a:cs typeface="Al-Kharashi 53"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560781" y="-27165"/>
            <a:ext cx="10601433" cy="842538"/>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800" dirty="0" smtClean="0">
                <a:ln w="0"/>
                <a:effectLst>
                  <a:outerShdw blurRad="38100" dist="38100" dir="2700000" algn="tl">
                    <a:srgbClr val="000000">
                      <a:alpha val="43137"/>
                    </a:srgbClr>
                  </a:outerShdw>
                </a:effectLst>
                <a:cs typeface="Al-Kharashi 53" pitchFamily="2" charset="-78"/>
              </a:rPr>
              <a:t>فهمتم أننا اليوم سنتحدث عن الواجب علينا نحو البيئة التي نسكن فيها</a:t>
            </a:r>
            <a:endParaRPr lang="en-US" sz="4800" dirty="0">
              <a:ln w="0"/>
              <a:effectLst>
                <a:outerShdw blurRad="38100" dist="38100" dir="2700000" algn="tl">
                  <a:srgbClr val="000000">
                    <a:alpha val="43137"/>
                  </a:srgbClr>
                </a:outerShdw>
              </a:effectLst>
              <a:cs typeface="Al-Kharashi 53" pitchFamily="2" charset="-78"/>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17" y="900813"/>
            <a:ext cx="6348233" cy="3382407"/>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3" y="4518187"/>
            <a:ext cx="6472239" cy="320691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974" y="4518186"/>
            <a:ext cx="6348233" cy="320691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7249" y="815373"/>
            <a:ext cx="6358958" cy="3449427"/>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out)">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out)">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يقدرعلى تحقيق الكلمات الصعبة من الدرس.</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تصحيح العبارات واملاء الفراغات والجمع من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-1</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قراءة العبارات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بالنطق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3529263" y="364269"/>
            <a:ext cx="6930189" cy="9233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effectLst>
                  <a:outerShdw blurRad="76200" dist="50800" dir="5400000" algn="tl" rotWithShape="0">
                    <a:srgbClr val="000000">
                      <a:alpha val="65000"/>
                    </a:srgbClr>
                  </a:outerShdw>
                </a:effectLst>
              </a:rPr>
              <a:t>الن</a:t>
            </a:r>
            <a:r>
              <a:rPr lang="ar-MA" sz="5400" b="1" cap="none" spc="50" dirty="0" smtClean="0">
                <a:ln w="11430"/>
                <a:effectLst>
                  <a:outerShdw blurRad="76200" dist="50800" dir="5400000" algn="tl" rotWithShape="0">
                    <a:srgbClr val="000000">
                      <a:alpha val="65000"/>
                    </a:srgbClr>
                  </a:outerShdw>
                </a:effectLst>
              </a:rPr>
              <a:t>ـــ</a:t>
            </a:r>
            <a:r>
              <a:rPr lang="ar-SA" sz="5400" b="1" cap="none" spc="50" dirty="0" smtClean="0">
                <a:ln w="11430"/>
                <a:effectLst>
                  <a:outerShdw blurRad="76200" dist="50800" dir="5400000" algn="tl" rotWithShape="0">
                    <a:srgbClr val="000000">
                      <a:alpha val="65000"/>
                    </a:srgbClr>
                  </a:outerShdw>
                </a:effectLst>
              </a:rPr>
              <a:t>ت</a:t>
            </a:r>
            <a:r>
              <a:rPr lang="ar-MA" sz="5400" b="1" cap="none" spc="50" dirty="0" smtClean="0">
                <a:ln w="11430"/>
                <a:effectLst>
                  <a:outerShdw blurRad="76200" dist="50800" dir="5400000" algn="tl" rotWithShape="0">
                    <a:srgbClr val="000000">
                      <a:alpha val="65000"/>
                    </a:srgbClr>
                  </a:outerShdw>
                </a:effectLst>
              </a:rPr>
              <a:t>ــ</a:t>
            </a:r>
            <a:r>
              <a:rPr lang="ar-SA" sz="5400" b="1" cap="none" spc="50" dirty="0" smtClean="0">
                <a:ln w="11430"/>
                <a:effectLst>
                  <a:outerShdw blurRad="76200" dist="50800" dir="5400000" algn="tl" rotWithShape="0">
                    <a:srgbClr val="000000">
                      <a:alpha val="65000"/>
                    </a:srgbClr>
                  </a:outerShdw>
                </a:effectLst>
              </a:rPr>
              <a:t>ائج م</a:t>
            </a:r>
            <a:r>
              <a:rPr lang="ar-MA" sz="5400" b="1" cap="none" spc="50" dirty="0" smtClean="0">
                <a:ln w="11430"/>
                <a:effectLst>
                  <a:outerShdw blurRad="76200" dist="50800" dir="5400000" algn="tl" rotWithShape="0">
                    <a:srgbClr val="000000">
                      <a:alpha val="65000"/>
                    </a:srgbClr>
                  </a:outerShdw>
                </a:effectLst>
              </a:rPr>
              <a:t>ـــــ</a:t>
            </a:r>
            <a:r>
              <a:rPr lang="ar-SA" sz="5400" b="1" cap="none" spc="50" dirty="0" smtClean="0">
                <a:ln w="11430"/>
                <a:effectLst>
                  <a:outerShdw blurRad="76200" dist="50800" dir="5400000" algn="tl" rotWithShape="0">
                    <a:srgbClr val="000000">
                      <a:alpha val="65000"/>
                    </a:srgbClr>
                  </a:outerShdw>
                </a:effectLst>
              </a:rPr>
              <a:t>ن </a:t>
            </a:r>
            <a:r>
              <a:rPr lang="ar-SA" sz="5400" b="1" cap="none" spc="50" dirty="0">
                <a:ln w="11430"/>
                <a:effectLst>
                  <a:outerShdw blurRad="76200" dist="50800" dir="5400000" algn="tl" rotWithShape="0">
                    <a:srgbClr val="000000">
                      <a:alpha val="65000"/>
                    </a:srgbClr>
                  </a:outerShdw>
                </a:effectLst>
              </a:rPr>
              <a:t>الدرس</a:t>
            </a:r>
            <a:endParaRPr lang="en-US" sz="5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064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7264" y="1796714"/>
            <a:ext cx="6400801" cy="5895857"/>
          </a:xfrm>
          <a:prstGeom prst="round2DiagRect">
            <a:avLst>
              <a:gd name="adj1" fmla="val 16667"/>
              <a:gd name="adj2" fmla="val 0"/>
            </a:avLst>
          </a:prstGeom>
          <a:ln w="57150" cap="sq">
            <a:solidFill>
              <a:srgbClr val="002060"/>
            </a:solidFill>
            <a:miter lim="800000"/>
          </a:ln>
          <a:effectLst>
            <a:glow rad="139700">
              <a:schemeClr val="accent3">
                <a:satMod val="175000"/>
                <a:alpha val="40000"/>
              </a:schemeClr>
            </a:glow>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33" y="1696737"/>
            <a:ext cx="6325016" cy="599583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0289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5715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ln w="57150">
            <a:solidFill>
              <a:srgbClr val="00206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2033881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قال الرسول عليه السلام: "إن قامت القيامة، وفي يد أحدكم فسيلة </a:t>
            </a:r>
            <a:r>
              <a:rPr lang="en-US" sz="2800" dirty="0" smtClean="0"/>
              <a:t>)</a:t>
            </a:r>
            <a:r>
              <a:rPr lang="ar-MA" sz="2800" dirty="0" smtClean="0"/>
              <a:t>نخلة صغيرة</a:t>
            </a:r>
            <a:r>
              <a:rPr lang="en-US" sz="2800" dirty="0" smtClean="0"/>
              <a:t>(</a:t>
            </a:r>
            <a:r>
              <a:rPr lang="ar-MA" sz="2800" dirty="0" smtClean="0"/>
              <a:t> فإن استطاع أن لا يقوم حتى يغرسها". ويطلب هذا الحديث من الإنسان، أن يزرع الأرض، ويجعلها خضراء. وهذه من أفضل الطرق للمحافظة على البيئة، وحمايتها من التلوث.</a:t>
            </a:r>
            <a:endParaRPr lang="en-US" sz="28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من وسائل المحافظة على البيئة أيضاً، عدم الإسراف في استهلاك الماء، وبخاصة إذا علمنا أن الماء العذب قليل على الإرض. ويواجه كثير من الدول أزمة في المياه، وتؤدي قلة الماء في بلد ما، إلى تقليل الزراعة والصناعة فيه، وقد تؤدي أزمة المياه في العالم إلى حروب بين الدول.</a:t>
            </a:r>
            <a:endParaRPr lang="en-US" sz="2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277" y="348225"/>
            <a:ext cx="4366235" cy="3486942"/>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774" y="4244612"/>
            <a:ext cx="4380738" cy="3500889"/>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20" y="348225"/>
            <a:ext cx="4130157" cy="3486942"/>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71" y="4244613"/>
            <a:ext cx="4068403" cy="3500889"/>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3622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ou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out)">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strVal val="4/3*#ppt_w"/>
                                          </p:val>
                                        </p:tav>
                                        <p:tav tm="100000">
                                          <p:val>
                                            <p:strVal val="#ppt_w"/>
                                          </p:val>
                                        </p:tav>
                                      </p:tavLst>
                                    </p:anim>
                                    <p:anim calcmode="lin" valueType="num">
                                      <p:cBhvr>
                                        <p:cTn id="34" dur="50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ln w="57150">
            <a:solidFill>
              <a:srgbClr val="00206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213526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علينا أن نغرس الأشجار ولو فسيلة</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فس</a:t>
            </a:r>
            <a:r>
              <a:rPr lang="ar-MA" sz="3200" b="1" dirty="0">
                <a:solidFill>
                  <a:schemeClr val="tx1"/>
                </a:solidFill>
                <a:effectLst>
                  <a:outerShdw blurRad="38100" dist="38100" dir="2700000" algn="tl">
                    <a:srgbClr val="000000">
                      <a:alpha val="43137"/>
                    </a:srgbClr>
                  </a:outerShdw>
                </a:effectLst>
              </a:rPr>
              <a:t>ي</a:t>
            </a:r>
            <a:r>
              <a:rPr lang="ar-MA" sz="3200" b="1" dirty="0" smtClean="0">
                <a:solidFill>
                  <a:schemeClr val="tx1"/>
                </a:solidFill>
                <a:effectLst>
                  <a:outerShdw blurRad="38100" dist="38100" dir="2700000" algn="tl">
                    <a:srgbClr val="000000">
                      <a:alpha val="43137"/>
                    </a:srgbClr>
                  </a:outerShdw>
                </a:effectLst>
              </a:rPr>
              <a:t>لة</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dirty="0"/>
              <a:t>جزءٌ من النبات يُفصَل عنه ويُغرس</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يغرس</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يزرع</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يغرس الإنسان الشجرة</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الإسراف</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التبذير</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b="1" dirty="0" smtClean="0"/>
              <a:t>علينا محافظة المياه بدل الإسراف</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استهلاك</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الإنزاف/ الإنفاد</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علينا أن نحذر في استهلاك المياه</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303" y="2798867"/>
            <a:ext cx="2984045" cy="3412751"/>
          </a:xfrm>
          <a:prstGeom prst="rect">
            <a:avLst/>
          </a:prstGeom>
          <a:ln w="57150">
            <a:solidFill>
              <a:srgbClr val="00B0F0"/>
            </a:solid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89" y="2798867"/>
            <a:ext cx="3004434" cy="3412752"/>
          </a:xfrm>
          <a:prstGeom prst="rect">
            <a:avLst/>
          </a:prstGeom>
          <a:ln w="57150">
            <a:solidFill>
              <a:srgbClr val="00B0F0"/>
            </a:solid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60" y="2823239"/>
            <a:ext cx="3007856" cy="3389776"/>
          </a:xfrm>
          <a:prstGeom prst="rect">
            <a:avLst/>
          </a:prstGeom>
          <a:ln w="57150">
            <a:solidFill>
              <a:srgbClr val="00B0F0"/>
            </a:solid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902" y="2798866"/>
            <a:ext cx="3075990" cy="3412752"/>
          </a:xfrm>
          <a:prstGeom prst="rect">
            <a:avLst/>
          </a:prstGeom>
          <a:ln w="57150">
            <a:solidFill>
              <a:srgbClr val="00B0F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1015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out)">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diamond(in)">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randombar(horizontal)">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20" presetClass="entr" presetSubtype="0"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edge">
                                      <p:cBhvr>
                                        <p:cTn id="116" dur="2000"/>
                                        <p:tgtEl>
                                          <p:spTgt spid="28"/>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8243</TotalTime>
  <Words>912</Words>
  <Application>Microsoft Office PowerPoint</Application>
  <PresentationFormat>Custom</PresentationFormat>
  <Paragraphs>224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Al-Kharashi 53</vt: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2372</cp:revision>
  <dcterms:created xsi:type="dcterms:W3CDTF">2020-05-14T14:05:10Z</dcterms:created>
  <dcterms:modified xsi:type="dcterms:W3CDTF">2020-11-21T18:47:07Z</dcterms:modified>
</cp:coreProperties>
</file>