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1" r:id="rId3"/>
    <p:sldId id="257" r:id="rId4"/>
    <p:sldId id="293" r:id="rId5"/>
    <p:sldId id="264" r:id="rId6"/>
    <p:sldId id="312" r:id="rId7"/>
    <p:sldId id="313" r:id="rId8"/>
    <p:sldId id="295" r:id="rId9"/>
    <p:sldId id="306" r:id="rId10"/>
    <p:sldId id="296" r:id="rId11"/>
    <p:sldId id="309" r:id="rId12"/>
    <p:sldId id="307" r:id="rId13"/>
    <p:sldId id="308" r:id="rId14"/>
    <p:sldId id="314" r:id="rId15"/>
    <p:sldId id="315" r:id="rId16"/>
    <p:sldId id="305" r:id="rId17"/>
    <p:sldId id="297" r:id="rId18"/>
    <p:sldId id="298" r:id="rId19"/>
    <p:sldId id="299" r:id="rId20"/>
    <p:sldId id="300" r:id="rId21"/>
    <p:sldId id="302" r:id="rId22"/>
    <p:sldId id="266" r:id="rId23"/>
    <p:sldId id="311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5BB"/>
    <a:srgbClr val="006600"/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78" autoAdjust="0"/>
    <p:restoredTop sz="94624" autoAdjust="0"/>
  </p:normalViewPr>
  <p:slideViewPr>
    <p:cSldViewPr>
      <p:cViewPr varScale="1">
        <p:scale>
          <a:sx n="62" d="100"/>
          <a:sy n="62" d="100"/>
        </p:scale>
        <p:origin x="-3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19245-6A6B-4C10-BE85-5D4CC40B4CC8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5DCB0-A99F-4CE4-B216-E2E707970B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538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C6F96-0E36-4C39-ABCB-B5B54455F7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15.pn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স্বাগতম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00206-1608-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429000"/>
            <a:ext cx="71628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990600"/>
            <a:ext cx="2194560" cy="219456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1371600"/>
            <a:ext cx="5715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/>
              <a:t>দশম শ্রেণি ভোকেশনাল </a:t>
            </a:r>
          </a:p>
          <a:p>
            <a:pPr algn="ctr"/>
            <a:r>
              <a:rPr lang="bn-IN" sz="2400" dirty="0" smtClean="0"/>
              <a:t>জেনারেল ইলেকট্রিওক্যাল ওয়ার্কস-২</a:t>
            </a:r>
            <a:endParaRPr lang="bn-IN" sz="2000" dirty="0" smtClean="0"/>
          </a:p>
          <a:p>
            <a:pPr algn="ctr"/>
            <a:r>
              <a:rPr lang="bn-IN" sz="3200" dirty="0" smtClean="0"/>
              <a:t>ছাত্র ও ছাত্রী </a:t>
            </a:r>
          </a:p>
          <a:p>
            <a:pPr algn="ctr"/>
            <a:r>
              <a:rPr lang="bn-IN" sz="2400" b="1" dirty="0" smtClean="0"/>
              <a:t>মোলামগাড়ীহাট দ্বি-মূখী উচ্চ বিদ্যালয়  </a:t>
            </a:r>
            <a:endParaRPr lang="en-US" sz="2400" b="1" dirty="0"/>
          </a:p>
        </p:txBody>
      </p:sp>
    </p:spTree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86600" y="61838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সেকেন্ডারি গ্রাহক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48600" y="3581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প্রাইমারি গ্রাহক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2133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সাব ট্রান্সমিশন </a:t>
            </a:r>
          </a:p>
          <a:p>
            <a:pPr algn="ctr"/>
            <a:r>
              <a:rPr lang="bn-IN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স্টেপ </a:t>
            </a:r>
            <a:r>
              <a:rPr lang="bn-IN" b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ডাউন ট্রান্সফ</a:t>
            </a:r>
            <a:endParaRPr lang="bn-IN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29072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NikoshBAN" pitchFamily="2" charset="0"/>
                <a:cs typeface="NikoshBAN" pitchFamily="2" charset="0"/>
              </a:rPr>
              <a:t>ডিস্টিবিউশন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1600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ট্রান্সমিশন লাইন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" y="2221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জেনারেটিং স্টেশন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17920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জেনারেটিং স্টেপ আপ ট্রান্সফরমার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38400" y="-74950"/>
            <a:ext cx="495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সাব-স্টেশন</a:t>
            </a:r>
          </a:p>
          <a:p>
            <a:pPr algn="ctr"/>
            <a:r>
              <a:rPr lang="bn-IN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জেনারেশন / ট্রান্সমিশন / </a:t>
            </a:r>
            <a:r>
              <a:rPr lang="bn-IN" sz="2800" b="1" u="sng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ডিস্টিবিউশন</a:t>
            </a:r>
            <a:endParaRPr lang="bn-IN" sz="11500" b="1" u="sng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914400" y="1981200"/>
            <a:ext cx="1066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Right Arrow 22"/>
          <p:cNvSpPr/>
          <p:nvPr/>
        </p:nvSpPr>
        <p:spPr>
          <a:xfrm rot="20235823">
            <a:off x="3124200" y="1936327"/>
            <a:ext cx="1066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Right Arrow 23"/>
          <p:cNvSpPr/>
          <p:nvPr/>
        </p:nvSpPr>
        <p:spPr>
          <a:xfrm rot="817517">
            <a:off x="5597141" y="1831124"/>
            <a:ext cx="1336782" cy="1939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Right Arrow 24"/>
          <p:cNvSpPr/>
          <p:nvPr/>
        </p:nvSpPr>
        <p:spPr>
          <a:xfrm rot="5882710">
            <a:off x="8044640" y="2736657"/>
            <a:ext cx="340357" cy="2298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Right Arrow 28"/>
          <p:cNvSpPr/>
          <p:nvPr/>
        </p:nvSpPr>
        <p:spPr>
          <a:xfrm rot="4926145" flipV="1">
            <a:off x="8029839" y="3242254"/>
            <a:ext cx="430469" cy="2792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28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১১/০.৪ কেভি  সাবস্টেশন-এর সিঙ্গেল লাইন ডায়াগ্রাম</a:t>
            </a:r>
            <a:endParaRPr lang="en-US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5715000" y="48254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E05BB"/>
                </a:solidFill>
                <a:latin typeface="NikoshBAN" pitchFamily="2" charset="0"/>
                <a:cs typeface="NikoshBAN" pitchFamily="2" charset="0"/>
              </a:rPr>
              <a:t>পটেনশিয়াল ট্রান্সফরমার</a:t>
            </a:r>
            <a:endParaRPr lang="en-US" sz="3200" dirty="0">
              <a:solidFill>
                <a:srgbClr val="0E05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4800" y="3810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E05BB"/>
                </a:solidFill>
                <a:latin typeface="NikoshBAN" pitchFamily="2" charset="0"/>
                <a:cs typeface="NikoshBAN" pitchFamily="2" charset="0"/>
              </a:rPr>
              <a:t>পাওয়ার ট্রান্সফরমার</a:t>
            </a:r>
            <a:endParaRPr lang="en-US" sz="3200" dirty="0">
              <a:solidFill>
                <a:srgbClr val="0E05BB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37"/>
          <p:cNvGrpSpPr/>
          <p:nvPr/>
        </p:nvGrpSpPr>
        <p:grpSpPr>
          <a:xfrm>
            <a:off x="3448315" y="1066800"/>
            <a:ext cx="2025202" cy="4952998"/>
            <a:chOff x="1828800" y="0"/>
            <a:chExt cx="3886200" cy="6096793"/>
          </a:xfrm>
        </p:grpSpPr>
        <p:grpSp>
          <p:nvGrpSpPr>
            <p:cNvPr id="3" name="Group 17"/>
            <p:cNvGrpSpPr/>
            <p:nvPr/>
          </p:nvGrpSpPr>
          <p:grpSpPr>
            <a:xfrm>
              <a:off x="3885128" y="76204"/>
              <a:ext cx="1142712" cy="2514601"/>
              <a:chOff x="5105400" y="381000"/>
              <a:chExt cx="1371600" cy="3200400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 rot="5400000">
                <a:off x="5334000" y="1371600"/>
                <a:ext cx="9144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4" name="Double Bracket 103"/>
              <p:cNvSpPr/>
              <p:nvPr/>
            </p:nvSpPr>
            <p:spPr>
              <a:xfrm rot="16200000">
                <a:off x="5202540" y="850199"/>
                <a:ext cx="1204962" cy="752239"/>
              </a:xfrm>
              <a:prstGeom prst="bracketPair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E05BB"/>
                  </a:solidFill>
                </a:endParaRPr>
              </a:p>
            </p:txBody>
          </p:sp>
          <p:sp>
            <p:nvSpPr>
              <p:cNvPr id="105" name="Double Bracket 104"/>
              <p:cNvSpPr/>
              <p:nvPr/>
            </p:nvSpPr>
            <p:spPr>
              <a:xfrm rot="16200000">
                <a:off x="5183839" y="2283761"/>
                <a:ext cx="1204962" cy="752239"/>
              </a:xfrm>
              <a:prstGeom prst="bracketPair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E05BB"/>
                  </a:solidFill>
                </a:endParaRPr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 rot="5400000">
                <a:off x="5334794" y="2513806"/>
                <a:ext cx="9144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7" name="Rectangle 106"/>
              <p:cNvSpPr/>
              <p:nvPr/>
            </p:nvSpPr>
            <p:spPr>
              <a:xfrm>
                <a:off x="5105400" y="381000"/>
                <a:ext cx="12192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E05BB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257800" y="3124200"/>
                <a:ext cx="12192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E05BB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5486400" y="2971800"/>
                <a:ext cx="6858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25"/>
              <p:cNvCxnSpPr/>
              <p:nvPr/>
            </p:nvCxnSpPr>
            <p:spPr>
              <a:xfrm>
                <a:off x="5562600" y="3124200"/>
                <a:ext cx="4572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5638800" y="3275012"/>
                <a:ext cx="2286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5715000" y="3427412"/>
                <a:ext cx="762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Connector 61"/>
            <p:cNvCxnSpPr/>
            <p:nvPr/>
          </p:nvCxnSpPr>
          <p:spPr>
            <a:xfrm rot="5400000">
              <a:off x="2483558" y="4464162"/>
              <a:ext cx="672279" cy="5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2590800" y="3400019"/>
              <a:ext cx="419100" cy="4481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05BB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2590800" y="3680135"/>
              <a:ext cx="381000" cy="43466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05BB"/>
                </a:solidFill>
              </a:endParaRPr>
            </a:p>
          </p:txBody>
        </p:sp>
        <p:cxnSp>
          <p:nvCxnSpPr>
            <p:cNvPr id="65" name="Straight Connector 64"/>
            <p:cNvCxnSpPr>
              <a:stCxn id="75" idx="4"/>
              <a:endCxn id="66" idx="0"/>
            </p:cNvCxnSpPr>
            <p:nvPr/>
          </p:nvCxnSpPr>
          <p:spPr>
            <a:xfrm rot="5400000">
              <a:off x="2548618" y="1585233"/>
              <a:ext cx="609600" cy="2993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2705100" y="1905000"/>
              <a:ext cx="266700" cy="23556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05BB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732909" y="2314544"/>
              <a:ext cx="228601" cy="31176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05BB"/>
                </a:solidFill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rot="5400000">
              <a:off x="2810844" y="2279913"/>
              <a:ext cx="623532" cy="317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Oval 15"/>
            <p:cNvSpPr/>
            <p:nvPr/>
          </p:nvSpPr>
          <p:spPr>
            <a:xfrm>
              <a:off x="2362200" y="1600200"/>
              <a:ext cx="1066800" cy="1066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E05BB"/>
                </a:solidFill>
              </a:endParaRPr>
            </a:p>
          </p:txBody>
        </p:sp>
        <p:pic>
          <p:nvPicPr>
            <p:cNvPr id="70" name="Picture 69" descr="2139.s.png"/>
            <p:cNvPicPr>
              <a:picLocks noChangeAspect="1"/>
            </p:cNvPicPr>
            <p:nvPr/>
          </p:nvPicPr>
          <p:blipFill>
            <a:blip r:embed="rId2"/>
            <a:srcRect l="47667" r="40001"/>
            <a:stretch>
              <a:fillRect/>
            </a:stretch>
          </p:blipFill>
          <p:spPr>
            <a:xfrm rot="16200000">
              <a:off x="3505200" y="-1181100"/>
              <a:ext cx="304800" cy="2667000"/>
            </a:xfrm>
            <a:prstGeom prst="rect">
              <a:avLst/>
            </a:prstGeom>
          </p:spPr>
        </p:pic>
        <p:grpSp>
          <p:nvGrpSpPr>
            <p:cNvPr id="5" name="Group 34"/>
            <p:cNvGrpSpPr/>
            <p:nvPr/>
          </p:nvGrpSpPr>
          <p:grpSpPr>
            <a:xfrm>
              <a:off x="4533900" y="5257800"/>
              <a:ext cx="532606" cy="686593"/>
              <a:chOff x="7086600" y="1143794"/>
              <a:chExt cx="532606" cy="1524794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>
                <a:off x="6706393" y="1752601"/>
                <a:ext cx="1219201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7086600" y="2362200"/>
                <a:ext cx="532606" cy="7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7162800" y="2514601"/>
                <a:ext cx="3810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38"/>
              <p:cNvCxnSpPr/>
              <p:nvPr/>
            </p:nvCxnSpPr>
            <p:spPr>
              <a:xfrm>
                <a:off x="7315200" y="2667000"/>
                <a:ext cx="762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72" name="Picture 71" descr="p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3300" y="4495800"/>
              <a:ext cx="1447800" cy="868680"/>
            </a:xfrm>
            <a:prstGeom prst="rect">
              <a:avLst/>
            </a:prstGeom>
          </p:spPr>
        </p:pic>
        <p:cxnSp>
          <p:nvCxnSpPr>
            <p:cNvPr id="73" name="Straight Connector 72"/>
            <p:cNvCxnSpPr>
              <a:endCxn id="74" idx="4"/>
            </p:cNvCxnSpPr>
            <p:nvPr/>
          </p:nvCxnSpPr>
          <p:spPr>
            <a:xfrm rot="16200000" flipH="1">
              <a:off x="2591197" y="609205"/>
              <a:ext cx="609600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2819399" y="762000"/>
              <a:ext cx="153989" cy="15240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05BB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 flipH="1">
              <a:off x="2819400" y="1230630"/>
              <a:ext cx="97971" cy="647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05BB"/>
                </a:solidFill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16200000" flipV="1">
              <a:off x="2953703" y="1008698"/>
              <a:ext cx="226695" cy="342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V="1">
              <a:off x="2610803" y="780098"/>
              <a:ext cx="226695" cy="342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781300" y="4572000"/>
              <a:ext cx="10668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" name="Group 75"/>
            <p:cNvGrpSpPr/>
            <p:nvPr/>
          </p:nvGrpSpPr>
          <p:grpSpPr>
            <a:xfrm>
              <a:off x="3467100" y="5257800"/>
              <a:ext cx="532606" cy="686593"/>
              <a:chOff x="7086600" y="1143794"/>
              <a:chExt cx="532606" cy="1524794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>
                <a:off x="6706393" y="1752601"/>
                <a:ext cx="1219201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7086600" y="2362200"/>
                <a:ext cx="532606" cy="7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7162800" y="2514601"/>
                <a:ext cx="3810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7315200" y="2667000"/>
                <a:ext cx="762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5"/>
            <p:cNvGrpSpPr/>
            <p:nvPr/>
          </p:nvGrpSpPr>
          <p:grpSpPr>
            <a:xfrm flipH="1">
              <a:off x="2198242" y="4342606"/>
              <a:ext cx="97985" cy="680085"/>
              <a:chOff x="7162800" y="305594"/>
              <a:chExt cx="152400" cy="913606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 rot="5400000">
                <a:off x="6819900" y="723900"/>
                <a:ext cx="8382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4" name="Oval 93"/>
              <p:cNvSpPr/>
              <p:nvPr/>
            </p:nvSpPr>
            <p:spPr>
              <a:xfrm>
                <a:off x="7162800" y="1143000"/>
                <a:ext cx="152400" cy="762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E05BB"/>
                  </a:solidFill>
                </a:endParaRPr>
              </a:p>
            </p:txBody>
          </p:sp>
        </p:grpSp>
        <p:cxnSp>
          <p:nvCxnSpPr>
            <p:cNvPr id="81" name="Straight Connector 80"/>
            <p:cNvCxnSpPr/>
            <p:nvPr/>
          </p:nvCxnSpPr>
          <p:spPr>
            <a:xfrm rot="10800000">
              <a:off x="2057400" y="5104606"/>
              <a:ext cx="342900" cy="2266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247900" y="4343400"/>
              <a:ext cx="533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895600" y="533400"/>
              <a:ext cx="1600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110"/>
            <p:cNvGrpSpPr/>
            <p:nvPr/>
          </p:nvGrpSpPr>
          <p:grpSpPr>
            <a:xfrm>
              <a:off x="1981200" y="5410200"/>
              <a:ext cx="532606" cy="686593"/>
              <a:chOff x="7086600" y="1143794"/>
              <a:chExt cx="532606" cy="1524794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 rot="5400000">
                <a:off x="6706393" y="1752601"/>
                <a:ext cx="1219201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7086600" y="2362200"/>
                <a:ext cx="532606" cy="7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7162800" y="2514601"/>
                <a:ext cx="3810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7315200" y="2667000"/>
                <a:ext cx="762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5" name="Straight Arrow Connector 84"/>
            <p:cNvCxnSpPr/>
            <p:nvPr/>
          </p:nvCxnSpPr>
          <p:spPr>
            <a:xfrm rot="5400000">
              <a:off x="2171700" y="5372100"/>
              <a:ext cx="1295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5181600" y="4953000"/>
              <a:ext cx="533400" cy="685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05BB"/>
                </a:solidFill>
              </a:endParaRPr>
            </a:p>
          </p:txBody>
        </p:sp>
        <p:cxnSp>
          <p:nvCxnSpPr>
            <p:cNvPr id="87" name="Straight Connector 3"/>
            <p:cNvCxnSpPr>
              <a:endCxn id="63" idx="0"/>
            </p:cNvCxnSpPr>
            <p:nvPr/>
          </p:nvCxnSpPr>
          <p:spPr>
            <a:xfrm rot="5400000">
              <a:off x="2406060" y="2985091"/>
              <a:ext cx="809218" cy="2063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88" name="Picture 87" descr="0000000.png"/>
            <p:cNvPicPr>
              <a:picLocks noChangeAspect="1"/>
            </p:cNvPicPr>
            <p:nvPr/>
          </p:nvPicPr>
          <p:blipFill>
            <a:blip r:embed="rId4"/>
            <a:srcRect b="46806"/>
            <a:stretch>
              <a:fillRect/>
            </a:stretch>
          </p:blipFill>
          <p:spPr>
            <a:xfrm>
              <a:off x="1828800" y="2747793"/>
              <a:ext cx="1810362" cy="392483"/>
            </a:xfrm>
            <a:prstGeom prst="rect">
              <a:avLst/>
            </a:prstGeom>
          </p:spPr>
        </p:pic>
      </p:grpSp>
      <p:grpSp>
        <p:nvGrpSpPr>
          <p:cNvPr id="9" name="Group 115"/>
          <p:cNvGrpSpPr/>
          <p:nvPr/>
        </p:nvGrpSpPr>
        <p:grpSpPr>
          <a:xfrm>
            <a:off x="5076422" y="1929825"/>
            <a:ext cx="3915178" cy="584775"/>
            <a:chOff x="5076422" y="1929825"/>
            <a:chExt cx="3915178" cy="584775"/>
          </a:xfrm>
        </p:grpSpPr>
        <p:sp>
          <p:nvSpPr>
            <p:cNvPr id="32" name="TextBox 31"/>
            <p:cNvSpPr txBox="1"/>
            <p:nvPr/>
          </p:nvSpPr>
          <p:spPr>
            <a:xfrm>
              <a:off x="5867400" y="1929825"/>
              <a:ext cx="3124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solidFill>
                    <a:srgbClr val="0E05BB"/>
                  </a:solidFill>
                  <a:latin typeface="NikoshBAN" pitchFamily="2" charset="0"/>
                  <a:cs typeface="NikoshBAN" pitchFamily="2" charset="0"/>
                </a:rPr>
                <a:t>লাইটনিং এ্যারেস্টার</a:t>
              </a:r>
              <a:endParaRPr lang="en-US" sz="3200" dirty="0">
                <a:solidFill>
                  <a:srgbClr val="0E05BB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5076422" y="2167467"/>
              <a:ext cx="714778" cy="143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" name="Group 114"/>
          <p:cNvGrpSpPr/>
          <p:nvPr/>
        </p:nvGrpSpPr>
        <p:grpSpPr>
          <a:xfrm>
            <a:off x="990600" y="1676400"/>
            <a:ext cx="2775397" cy="584775"/>
            <a:chOff x="990600" y="1676400"/>
            <a:chExt cx="2775397" cy="584775"/>
          </a:xfrm>
        </p:grpSpPr>
        <p:sp>
          <p:nvSpPr>
            <p:cNvPr id="33" name="TextBox 32"/>
            <p:cNvSpPr txBox="1"/>
            <p:nvPr/>
          </p:nvSpPr>
          <p:spPr>
            <a:xfrm flipH="1">
              <a:off x="990600" y="1676400"/>
              <a:ext cx="2590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rgbClr val="0E05BB"/>
                  </a:solidFill>
                  <a:latin typeface="NikoshBAN" pitchFamily="2" charset="0"/>
                  <a:cs typeface="NikoshBAN" pitchFamily="2" charset="0"/>
                </a:rPr>
                <a:t>আইসুলেটর</a:t>
              </a:r>
              <a:endParaRPr lang="en-US" sz="3200" dirty="0">
                <a:solidFill>
                  <a:srgbClr val="0E05BB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3289479" y="1892300"/>
              <a:ext cx="476518" cy="143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" name="Group 113"/>
          <p:cNvGrpSpPr/>
          <p:nvPr/>
        </p:nvGrpSpPr>
        <p:grpSpPr>
          <a:xfrm>
            <a:off x="4957293" y="990600"/>
            <a:ext cx="4020148" cy="584775"/>
            <a:chOff x="4957293" y="990600"/>
            <a:chExt cx="2870212" cy="584775"/>
          </a:xfrm>
        </p:grpSpPr>
        <p:sp>
          <p:nvSpPr>
            <p:cNvPr id="30" name="TextBox 29"/>
            <p:cNvSpPr txBox="1"/>
            <p:nvPr/>
          </p:nvSpPr>
          <p:spPr>
            <a:xfrm>
              <a:off x="5661474" y="990600"/>
              <a:ext cx="21660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solidFill>
                    <a:srgbClr val="0E05BB"/>
                  </a:solidFill>
                  <a:latin typeface="NikoshBAN" pitchFamily="2" charset="0"/>
                  <a:cs typeface="NikoshBAN" pitchFamily="2" charset="0"/>
                </a:rPr>
                <a:t>হাই ভোল্টেজ বাসবার</a:t>
              </a:r>
              <a:endParaRPr lang="en-US" sz="3200" dirty="0">
                <a:solidFill>
                  <a:srgbClr val="0E05BB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rot="10800000">
              <a:off x="4957293" y="1273175"/>
              <a:ext cx="714778" cy="143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" name="Group 116"/>
          <p:cNvGrpSpPr/>
          <p:nvPr/>
        </p:nvGrpSpPr>
        <p:grpSpPr>
          <a:xfrm>
            <a:off x="914400" y="2438400"/>
            <a:ext cx="2772177" cy="584775"/>
            <a:chOff x="914400" y="2413575"/>
            <a:chExt cx="2772177" cy="584775"/>
          </a:xfrm>
        </p:grpSpPr>
        <p:sp>
          <p:nvSpPr>
            <p:cNvPr id="34" name="TextBox 33"/>
            <p:cNvSpPr txBox="1"/>
            <p:nvPr/>
          </p:nvSpPr>
          <p:spPr>
            <a:xfrm>
              <a:off x="914400" y="2413575"/>
              <a:ext cx="2590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rgbClr val="0E05BB"/>
                  </a:solidFill>
                  <a:latin typeface="NikoshBAN" pitchFamily="2" charset="0"/>
                  <a:cs typeface="NikoshBAN" pitchFamily="2" charset="0"/>
                </a:rPr>
                <a:t>সার্কিট ব্রেকার</a:t>
              </a:r>
              <a:endParaRPr lang="en-US" sz="3200" dirty="0">
                <a:solidFill>
                  <a:srgbClr val="0E05BB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3210059" y="2717800"/>
              <a:ext cx="476518" cy="143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117"/>
          <p:cNvGrpSpPr/>
          <p:nvPr/>
        </p:nvGrpSpPr>
        <p:grpSpPr>
          <a:xfrm>
            <a:off x="152400" y="3225225"/>
            <a:ext cx="3295918" cy="584775"/>
            <a:chOff x="152400" y="3225225"/>
            <a:chExt cx="3295918" cy="584775"/>
          </a:xfrm>
        </p:grpSpPr>
        <p:sp>
          <p:nvSpPr>
            <p:cNvPr id="35" name="TextBox 34"/>
            <p:cNvSpPr txBox="1"/>
            <p:nvPr/>
          </p:nvSpPr>
          <p:spPr>
            <a:xfrm>
              <a:off x="152400" y="3225225"/>
              <a:ext cx="3124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rgbClr val="0E05BB"/>
                  </a:solidFill>
                  <a:latin typeface="NikoshBAN" pitchFamily="2" charset="0"/>
                  <a:cs typeface="NikoshBAN" pitchFamily="2" charset="0"/>
                </a:rPr>
                <a:t>কারেন্ট ট্রান্সফরমার</a:t>
              </a:r>
              <a:endParaRPr lang="en-US" sz="3200" dirty="0">
                <a:solidFill>
                  <a:srgbClr val="0E05BB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2971800" y="3543300"/>
              <a:ext cx="476518" cy="143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18"/>
          <p:cNvGrpSpPr/>
          <p:nvPr/>
        </p:nvGrpSpPr>
        <p:grpSpPr>
          <a:xfrm>
            <a:off x="1143000" y="5638800"/>
            <a:ext cx="2438400" cy="584775"/>
            <a:chOff x="1143000" y="5638800"/>
            <a:chExt cx="2438400" cy="584775"/>
          </a:xfrm>
        </p:grpSpPr>
        <p:sp>
          <p:nvSpPr>
            <p:cNvPr id="39" name="TextBox 38"/>
            <p:cNvSpPr txBox="1"/>
            <p:nvPr/>
          </p:nvSpPr>
          <p:spPr>
            <a:xfrm>
              <a:off x="1143000" y="5638800"/>
              <a:ext cx="243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rgbClr val="0E05BB"/>
                  </a:solidFill>
                  <a:latin typeface="NikoshBAN" pitchFamily="2" charset="0"/>
                  <a:cs typeface="NikoshBAN" pitchFamily="2" charset="0"/>
                </a:rPr>
                <a:t>গ্রাউন্ডিং</a:t>
              </a:r>
              <a:endParaRPr lang="en-US" sz="3200" dirty="0">
                <a:solidFill>
                  <a:srgbClr val="0E05BB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2971800" y="5951008"/>
              <a:ext cx="476518" cy="143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9" name="Straight Arrow Connector 58"/>
          <p:cNvCxnSpPr/>
          <p:nvPr/>
        </p:nvCxnSpPr>
        <p:spPr>
          <a:xfrm rot="10800000">
            <a:off x="4997003" y="5125508"/>
            <a:ext cx="714778" cy="14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971800" y="4126006"/>
            <a:ext cx="741947" cy="15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6200000" flipV="1">
            <a:off x="3915670" y="5677627"/>
            <a:ext cx="437029" cy="2473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2971800" y="5943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E05BB"/>
                </a:solidFill>
                <a:latin typeface="NikoshBAN" pitchFamily="2" charset="0"/>
                <a:cs typeface="NikoshBAN" pitchFamily="2" charset="0"/>
              </a:rPr>
              <a:t>গ্রাহক</a:t>
            </a:r>
            <a:endParaRPr lang="en-US" sz="3200" dirty="0">
              <a:solidFill>
                <a:srgbClr val="0E05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3962400" y="19050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05BB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 rot="5400000">
            <a:off x="3543300" y="1943100"/>
            <a:ext cx="381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" name="Group 131"/>
          <p:cNvGrpSpPr/>
          <p:nvPr/>
        </p:nvGrpSpPr>
        <p:grpSpPr>
          <a:xfrm>
            <a:off x="3992881" y="1371600"/>
            <a:ext cx="45719" cy="228600"/>
            <a:chOff x="3992881" y="1371600"/>
            <a:chExt cx="45719" cy="228600"/>
          </a:xfrm>
        </p:grpSpPr>
        <p:grpSp>
          <p:nvGrpSpPr>
            <p:cNvPr id="16" name="Group 129"/>
            <p:cNvGrpSpPr/>
            <p:nvPr/>
          </p:nvGrpSpPr>
          <p:grpSpPr>
            <a:xfrm>
              <a:off x="3992881" y="1371600"/>
              <a:ext cx="45719" cy="152400"/>
              <a:chOff x="3992881" y="1371600"/>
              <a:chExt cx="45719" cy="152400"/>
            </a:xfrm>
            <a:solidFill>
              <a:srgbClr val="FF0000"/>
            </a:solidFill>
          </p:grpSpPr>
          <p:sp>
            <p:nvSpPr>
              <p:cNvPr id="127" name="Oval 126"/>
              <p:cNvSpPr/>
              <p:nvPr/>
            </p:nvSpPr>
            <p:spPr>
              <a:xfrm>
                <a:off x="3992881" y="1447800"/>
                <a:ext cx="45719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E05BB"/>
                  </a:solidFill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3992881" y="1371600"/>
                <a:ext cx="45719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E05BB"/>
                  </a:solidFill>
                </a:endParaRPr>
              </a:p>
            </p:txBody>
          </p:sp>
        </p:grpSp>
        <p:sp>
          <p:nvSpPr>
            <p:cNvPr id="131" name="Oval 130"/>
            <p:cNvSpPr/>
            <p:nvPr/>
          </p:nvSpPr>
          <p:spPr>
            <a:xfrm flipH="1">
              <a:off x="3992881" y="1524000"/>
              <a:ext cx="45719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05BB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2.22222E-6 L 0.025 2.22222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555 L -0.00573 0.6277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1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260305"/>
            <a:ext cx="3475316" cy="90677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760578" y="1508760"/>
            <a:ext cx="941231" cy="777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4" name="Oval 3"/>
          <p:cNvSpPr/>
          <p:nvPr/>
        </p:nvSpPr>
        <p:spPr>
          <a:xfrm>
            <a:off x="3760578" y="1508760"/>
            <a:ext cx="289610" cy="259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nd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069" y="5026034"/>
            <a:ext cx="3475316" cy="906779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4194993" y="2348543"/>
            <a:ext cx="72402" cy="870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4951319" y="1794510"/>
            <a:ext cx="3258109" cy="906780"/>
          </a:xfrm>
          <a:prstGeom prst="wedgeRoundRectCallout">
            <a:avLst>
              <a:gd name="adj1" fmla="val -58987"/>
              <a:gd name="adj2" fmla="val 447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১১ কেভি জ়েনারেশন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005053" y="3219450"/>
            <a:ext cx="2834147" cy="842010"/>
          </a:xfrm>
          <a:prstGeom prst="wedgeRoundRectCallout">
            <a:avLst>
              <a:gd name="adj1" fmla="val -58987"/>
              <a:gd name="adj2" fmla="val 447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১১/২৩০ কেভি</a:t>
            </a:r>
          </a:p>
          <a:p>
            <a:pPr algn="ctr"/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স্টেপ-আপ  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005053" y="5097780"/>
            <a:ext cx="2910347" cy="998220"/>
          </a:xfrm>
          <a:prstGeom prst="wedgeRoundRectCallout">
            <a:avLst>
              <a:gd name="adj1" fmla="val -58987"/>
              <a:gd name="adj2" fmla="val 447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২৩০/১ ৩২কেভি</a:t>
            </a:r>
          </a:p>
          <a:p>
            <a:pPr algn="ctr"/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স্টেপ-ডাঊন  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28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১১/০.৪ কেভি ট্রান্সমিশন ও ডিষ্টিবিউশন লাইনের সিঙ্গেল লাইন ডায়াগ্রাম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178577" y="4161845"/>
            <a:ext cx="72402" cy="870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172522" y="5910893"/>
            <a:ext cx="72402" cy="870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542 -0.00763 C 0.06025 -0.00763 0.08125 0.01318 0.08125 0.03978 C 0.08125 0.06661 0.06025 0.08881 0.03542 0.08881 C 0.00955 0.08881 -0.01041 0.06661 -0.01041 0.03978 C -0.01041 0.01318 0.00955 -0.00763 0.03542 -0.00763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5018 L -0.00434 0.021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5018 L -0.00434 0.0217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5018 L -0.00434 0.0217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8" grpId="0" animBg="1"/>
      <p:bldP spid="21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838200"/>
            <a:ext cx="3657600" cy="1066799"/>
          </a:xfrm>
          <a:prstGeom prst="rect">
            <a:avLst/>
          </a:prstGeom>
        </p:spPr>
      </p:pic>
      <p:pic>
        <p:nvPicPr>
          <p:cNvPr id="7" name="Picture 6" descr="ind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736" y="3581401"/>
            <a:ext cx="3657600" cy="1066799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324600" y="914400"/>
            <a:ext cx="2743200" cy="1219200"/>
          </a:xfrm>
          <a:prstGeom prst="wedgeRoundRectCallout">
            <a:avLst>
              <a:gd name="adj1" fmla="val -58987"/>
              <a:gd name="adj2" fmla="val 447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১৩২/৩৩ কেভি</a:t>
            </a:r>
          </a:p>
          <a:p>
            <a:pPr algn="ctr"/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স্টেপ-ডাঊন 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400800" y="3581400"/>
            <a:ext cx="2362200" cy="990600"/>
          </a:xfrm>
          <a:prstGeom prst="wedgeRoundRectCallout">
            <a:avLst>
              <a:gd name="adj1" fmla="val -58987"/>
              <a:gd name="adj2" fmla="val 447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৩৩/১ ১কেভি</a:t>
            </a:r>
          </a:p>
          <a:p>
            <a:pPr algn="ctr"/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স্টেপ-ডাঊন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8200" y="2514600"/>
            <a:ext cx="2895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রিসিভিং ৩৩ কেভি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419600" y="5486400"/>
            <a:ext cx="2057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2514600" y="5486400"/>
            <a:ext cx="18288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423398" y="76200"/>
            <a:ext cx="72402" cy="870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4347198" y="1796093"/>
            <a:ext cx="72402" cy="870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4343400" y="2743200"/>
            <a:ext cx="72402" cy="870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4347198" y="4539293"/>
            <a:ext cx="72402" cy="870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4347198" y="5606093"/>
            <a:ext cx="72402" cy="870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6404598" y="5507637"/>
            <a:ext cx="72402" cy="870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2518398" y="5529893"/>
            <a:ext cx="72402" cy="870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ular Callout 35"/>
          <p:cNvSpPr/>
          <p:nvPr/>
        </p:nvSpPr>
        <p:spPr>
          <a:xfrm>
            <a:off x="6705600" y="5105400"/>
            <a:ext cx="2362200" cy="990600"/>
          </a:xfrm>
          <a:prstGeom prst="wedgeRoundRectCallout">
            <a:avLst>
              <a:gd name="adj1" fmla="val -58987"/>
              <a:gd name="adj2" fmla="val 447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বাসবার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5018 L -0.00434 0.021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5018 L -0.00434 0.021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5018 L -0.00434 0.021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5018 L -0.00434 0.0217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37 4.71785E-7 L -0.01354 -0.0055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65 -0.00439 L 3.33333E-6 0.0011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5018 L -0.00434 0.0217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5018 L -0.00434 0.0217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5018 L -0.00434 0.0217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9" grpId="0" animBg="1"/>
      <p:bldP spid="20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সাব-স্টেশন ব্যবহৃত যন্ত্রপাতি</a:t>
            </a:r>
            <a:endParaRPr lang="en-US" dirty="0"/>
          </a:p>
        </p:txBody>
      </p:sp>
      <p:pic>
        <p:nvPicPr>
          <p:cNvPr id="1064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15338"/>
            <a:ext cx="5898408" cy="523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7391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lectric-isolator-epoxy-resin-medium-voltage-39984-27057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198" y="0"/>
            <a:ext cx="3921401" cy="2534083"/>
          </a:xfrm>
          <a:prstGeom prst="rect">
            <a:avLst/>
          </a:prstGeom>
        </p:spPr>
      </p:pic>
      <p:pic>
        <p:nvPicPr>
          <p:cNvPr id="7" name="Picture 6" descr="fuses-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29000"/>
            <a:ext cx="365760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2819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ইনসুলেটর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2116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ফিউজ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2819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প্যানেল বোর্ড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62116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  ট্রান্সফারমার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article-new_ehow_images_a08_2f_94_substation-design-criteria-800x8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76200"/>
            <a:ext cx="3887851" cy="2768467"/>
          </a:xfrm>
          <a:prstGeom prst="rect">
            <a:avLst/>
          </a:prstGeom>
        </p:spPr>
      </p:pic>
      <p:pic>
        <p:nvPicPr>
          <p:cNvPr id="13" name="Picture 12" descr="power-transform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179" y="3352800"/>
            <a:ext cx="4340516" cy="2895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nd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33400"/>
            <a:ext cx="2152650" cy="2124075"/>
          </a:xfrm>
          <a:prstGeom prst="rect">
            <a:avLst/>
          </a:prstGeom>
        </p:spPr>
      </p:pic>
      <p:grpSp>
        <p:nvGrpSpPr>
          <p:cNvPr id="2" name="Group 24"/>
          <p:cNvGrpSpPr/>
          <p:nvPr/>
        </p:nvGrpSpPr>
        <p:grpSpPr>
          <a:xfrm>
            <a:off x="4191000" y="457200"/>
            <a:ext cx="609600" cy="2590006"/>
            <a:chOff x="3048000" y="305594"/>
            <a:chExt cx="609600" cy="2590006"/>
          </a:xfrm>
        </p:grpSpPr>
        <p:cxnSp>
          <p:nvCxnSpPr>
            <p:cNvPr id="16" name="Straight Connector 15"/>
            <p:cNvCxnSpPr/>
            <p:nvPr/>
          </p:nvCxnSpPr>
          <p:spPr>
            <a:xfrm rot="5400000">
              <a:off x="3010694" y="647700"/>
              <a:ext cx="685006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" name="Group 23"/>
            <p:cNvGrpSpPr/>
            <p:nvPr/>
          </p:nvGrpSpPr>
          <p:grpSpPr>
            <a:xfrm>
              <a:off x="3048000" y="990600"/>
              <a:ext cx="609600" cy="1905000"/>
              <a:chOff x="3048000" y="990600"/>
              <a:chExt cx="609600" cy="19050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2896394" y="2437606"/>
                <a:ext cx="9144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" name="Group 22"/>
              <p:cNvGrpSpPr/>
              <p:nvPr/>
            </p:nvGrpSpPr>
            <p:grpSpPr>
              <a:xfrm>
                <a:off x="3048000" y="990600"/>
                <a:ext cx="609600" cy="990600"/>
                <a:chOff x="3048000" y="990600"/>
                <a:chExt cx="609600" cy="990600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3048000" y="990600"/>
                  <a:ext cx="609600" cy="6096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3048000" y="1371600"/>
                  <a:ext cx="609600" cy="6096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7" name="TextBox 26"/>
          <p:cNvSpPr txBox="1"/>
          <p:nvPr/>
        </p:nvSpPr>
        <p:spPr>
          <a:xfrm>
            <a:off x="2133600" y="609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ট্রান্সফরমার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3505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ট্রান্সফরমার</a:t>
            </a:r>
            <a:endParaRPr lang="en-US" sz="36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57200" y="3200400"/>
            <a:ext cx="7924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90600" y="1600200"/>
            <a:ext cx="1047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3505200"/>
            <a:ext cx="8915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চিত্র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pic>
        <p:nvPicPr>
          <p:cNvPr id="21" name="Picture 20" descr="transform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852" y="3657600"/>
            <a:ext cx="3214948" cy="3200400"/>
          </a:xfrm>
          <a:prstGeom prst="rect">
            <a:avLst/>
          </a:prstGeom>
        </p:spPr>
      </p:pic>
      <p:pic>
        <p:nvPicPr>
          <p:cNvPr id="22" name="Picture 21" descr="distribution-transformer-250x25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384" y="41148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VRfor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429000"/>
            <a:ext cx="3124200" cy="3429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200" y="2743200"/>
            <a:ext cx="7924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733800" y="2895600"/>
            <a:ext cx="12538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সার্কিট ব্রেকার</a:t>
            </a:r>
            <a:endParaRPr lang="en-US" sz="2000" dirty="0"/>
          </a:p>
        </p:txBody>
      </p:sp>
      <p:grpSp>
        <p:nvGrpSpPr>
          <p:cNvPr id="2" name="Group 18"/>
          <p:cNvGrpSpPr/>
          <p:nvPr/>
        </p:nvGrpSpPr>
        <p:grpSpPr>
          <a:xfrm>
            <a:off x="3733800" y="305594"/>
            <a:ext cx="1828800" cy="2285206"/>
            <a:chOff x="4343400" y="305594"/>
            <a:chExt cx="914400" cy="1675606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4457700" y="647700"/>
              <a:ext cx="6858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4458494" y="1637506"/>
              <a:ext cx="6858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4724400" y="838200"/>
              <a:ext cx="152400" cy="2286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724400" y="1219200"/>
              <a:ext cx="152400" cy="2286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4725194" y="1143000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343400" y="685800"/>
              <a:ext cx="914400" cy="990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533400" y="1219200"/>
            <a:ext cx="106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0" y="228600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সার্কিট ব্রেকার 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533400" y="37338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6" name="Picture 15" descr="sps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276600"/>
            <a:ext cx="326707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1524000" y="838200"/>
            <a:ext cx="1143000" cy="2514600"/>
            <a:chOff x="5105400" y="381000"/>
            <a:chExt cx="1371600" cy="3200400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5334000" y="1371600"/>
              <a:ext cx="914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Double Bracket 8"/>
            <p:cNvSpPr/>
            <p:nvPr/>
          </p:nvSpPr>
          <p:spPr>
            <a:xfrm rot="16200000">
              <a:off x="5202540" y="850199"/>
              <a:ext cx="1204962" cy="752239"/>
            </a:xfrm>
            <a:prstGeom prst="bracketPair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uble Bracket 10"/>
            <p:cNvSpPr/>
            <p:nvPr/>
          </p:nvSpPr>
          <p:spPr>
            <a:xfrm rot="16200000">
              <a:off x="5183839" y="2283761"/>
              <a:ext cx="1204962" cy="752239"/>
            </a:xfrm>
            <a:prstGeom prst="bracketPair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5334794" y="2513806"/>
              <a:ext cx="914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5105400" y="381000"/>
              <a:ext cx="1219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57800" y="3124200"/>
              <a:ext cx="1219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486400" y="2971800"/>
              <a:ext cx="6858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562600" y="3124200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638800" y="3275012"/>
              <a:ext cx="2286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715000" y="3427412"/>
              <a:ext cx="76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34"/>
          <p:cNvGrpSpPr/>
          <p:nvPr/>
        </p:nvGrpSpPr>
        <p:grpSpPr>
          <a:xfrm>
            <a:off x="1143000" y="4181475"/>
            <a:ext cx="2209800" cy="2447925"/>
            <a:chOff x="3429000" y="142875"/>
            <a:chExt cx="4495800" cy="2447925"/>
          </a:xfrm>
        </p:grpSpPr>
        <p:pic>
          <p:nvPicPr>
            <p:cNvPr id="4" name="Picture 3" descr="complete-overview-of-lightning-arresters-fron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142875"/>
              <a:ext cx="3967546" cy="24479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" name="Rectangle 27"/>
            <p:cNvSpPr/>
            <p:nvPr/>
          </p:nvSpPr>
          <p:spPr>
            <a:xfrm>
              <a:off x="5410200" y="152400"/>
              <a:ext cx="25146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1371600" y="2971800"/>
            <a:ext cx="2057400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57200" y="3505200"/>
            <a:ext cx="83058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2000" y="8382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লাইটনিং এ্যারেস্টর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5200" y="914399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গ্রাউন্ডিং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58"/>
          <p:cNvGrpSpPr/>
          <p:nvPr/>
        </p:nvGrpSpPr>
        <p:grpSpPr>
          <a:xfrm>
            <a:off x="3505200" y="1503406"/>
            <a:ext cx="2667000" cy="1544594"/>
            <a:chOff x="3505200" y="1503406"/>
            <a:chExt cx="2667000" cy="1544594"/>
          </a:xfrm>
        </p:grpSpPr>
        <p:pic>
          <p:nvPicPr>
            <p:cNvPr id="34" name="Picture 33" descr="PredictedNewGroundSymbolReducedPixe.jpg"/>
            <p:cNvPicPr>
              <a:picLocks noChangeAspect="1"/>
            </p:cNvPicPr>
            <p:nvPr/>
          </p:nvPicPr>
          <p:blipFill>
            <a:blip r:embed="rId3"/>
            <a:srcRect l="2381" t="8306" r="4286" b="23941"/>
            <a:stretch>
              <a:fillRect/>
            </a:stretch>
          </p:blipFill>
          <p:spPr>
            <a:xfrm>
              <a:off x="3704666" y="2059459"/>
              <a:ext cx="2010335" cy="988541"/>
            </a:xfrm>
            <a:prstGeom prst="rect">
              <a:avLst/>
            </a:prstGeom>
          </p:spPr>
        </p:pic>
        <p:pic>
          <p:nvPicPr>
            <p:cNvPr id="33" name="Picture 32" descr="2139.s.png"/>
            <p:cNvPicPr>
              <a:picLocks noChangeAspect="1"/>
            </p:cNvPicPr>
            <p:nvPr/>
          </p:nvPicPr>
          <p:blipFill>
            <a:blip r:embed="rId4"/>
            <a:srcRect l="40001" r="40001"/>
            <a:stretch>
              <a:fillRect/>
            </a:stretch>
          </p:blipFill>
          <p:spPr>
            <a:xfrm rot="16200000">
              <a:off x="4591565" y="417041"/>
              <a:ext cx="494270" cy="2667000"/>
            </a:xfrm>
            <a:prstGeom prst="rect">
              <a:avLst/>
            </a:prstGeom>
          </p:spPr>
        </p:pic>
      </p:grpSp>
      <p:sp>
        <p:nvSpPr>
          <p:cNvPr id="38" name="TextBox 37"/>
          <p:cNvSpPr txBox="1"/>
          <p:nvPr/>
        </p:nvSpPr>
        <p:spPr>
          <a:xfrm>
            <a:off x="3781592" y="914400"/>
            <a:ext cx="1933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বাসবার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0" y="372933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বাসবার </a:t>
            </a:r>
          </a:p>
        </p:txBody>
      </p:sp>
      <p:grpSp>
        <p:nvGrpSpPr>
          <p:cNvPr id="6" name="Group 51"/>
          <p:cNvGrpSpPr/>
          <p:nvPr/>
        </p:nvGrpSpPr>
        <p:grpSpPr>
          <a:xfrm>
            <a:off x="7620794" y="1447800"/>
            <a:ext cx="532606" cy="1524794"/>
            <a:chOff x="7086600" y="1143794"/>
            <a:chExt cx="532606" cy="1524794"/>
          </a:xfrm>
        </p:grpSpPr>
        <p:cxnSp>
          <p:nvCxnSpPr>
            <p:cNvPr id="43" name="Straight Connector 42"/>
            <p:cNvCxnSpPr/>
            <p:nvPr/>
          </p:nvCxnSpPr>
          <p:spPr>
            <a:xfrm rot="5400000">
              <a:off x="6706394" y="1752600"/>
              <a:ext cx="1219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086600" y="2362200"/>
              <a:ext cx="532606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162800" y="2514600"/>
              <a:ext cx="3810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315200" y="2667000"/>
              <a:ext cx="76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381000" y="1676400"/>
            <a:ext cx="1047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81000" y="5039380"/>
            <a:ext cx="591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66800" y="3733800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লাইটনিং এ্যারেস্টর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34200" y="3733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গ্রাউন্ডিং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41" descr="Raychem-High-Voltage-Busbar-Tape-(HVBT)12671159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7135" y="4495800"/>
            <a:ext cx="2348865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49"/>
          <p:cNvGrpSpPr/>
          <p:nvPr/>
        </p:nvGrpSpPr>
        <p:grpSpPr>
          <a:xfrm>
            <a:off x="6400800" y="4572000"/>
            <a:ext cx="2286000" cy="1752600"/>
            <a:chOff x="6400800" y="4572000"/>
            <a:chExt cx="2286000" cy="1752600"/>
          </a:xfrm>
        </p:grpSpPr>
        <p:pic>
          <p:nvPicPr>
            <p:cNvPr id="45" name="Picture 44" descr="0551s.jpg"/>
            <p:cNvPicPr>
              <a:picLocks noChangeAspect="1"/>
            </p:cNvPicPr>
            <p:nvPr/>
          </p:nvPicPr>
          <p:blipFill>
            <a:blip r:embed="rId6"/>
            <a:srcRect l="63344" t="61111" r="12181" b="13333"/>
            <a:stretch>
              <a:fillRect/>
            </a:stretch>
          </p:blipFill>
          <p:spPr>
            <a:xfrm>
              <a:off x="6934200" y="4572000"/>
              <a:ext cx="1676400" cy="1752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7" name="Rectangle 46"/>
            <p:cNvSpPr/>
            <p:nvPr/>
          </p:nvSpPr>
          <p:spPr>
            <a:xfrm>
              <a:off x="6400800" y="5715000"/>
              <a:ext cx="914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772400" y="5791200"/>
              <a:ext cx="914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54" grpId="0"/>
      <p:bldP spid="55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2385407"/>
              </p:ext>
            </p:extLst>
          </p:nvPr>
        </p:nvGraphicFramePr>
        <p:xfrm>
          <a:off x="381000" y="228600"/>
          <a:ext cx="8382000" cy="5942621"/>
        </p:xfrm>
        <a:graphic>
          <a:graphicData uri="http://schemas.openxmlformats.org/presentationml/2006/ole">
            <p:oleObj spid="_x0000_s55308" name="Slide" r:id="rId3" imgW="2151864" imgH="1612215" progId="PowerPoint.Slide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48400" y="762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962400"/>
            <a:ext cx="1920240" cy="182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>
              <a:blipFill>
                <a:blip r:embed="rId4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osite_isola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172" y="4114800"/>
            <a:ext cx="2439828" cy="2655595"/>
          </a:xfrm>
          <a:prstGeom prst="rect">
            <a:avLst/>
          </a:prstGeom>
        </p:spPr>
      </p:pic>
      <p:pic>
        <p:nvPicPr>
          <p:cNvPr id="3" name="Picture 2" descr="potential_transform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191000"/>
            <a:ext cx="2667000" cy="2578100"/>
          </a:xfrm>
          <a:prstGeom prst="rect">
            <a:avLst/>
          </a:prstGeom>
        </p:spPr>
      </p:pic>
      <p:pic>
        <p:nvPicPr>
          <p:cNvPr id="4" name="Picture 3" descr="curent tranfor m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5048" y="4191000"/>
            <a:ext cx="1978152" cy="254819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200" y="3351212"/>
            <a:ext cx="83058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5" name="Group 22"/>
          <p:cNvGrpSpPr/>
          <p:nvPr/>
        </p:nvGrpSpPr>
        <p:grpSpPr>
          <a:xfrm flipH="1">
            <a:off x="7543796" y="1066800"/>
            <a:ext cx="685801" cy="1905000"/>
            <a:chOff x="6781800" y="-609601"/>
            <a:chExt cx="1066801" cy="3048001"/>
          </a:xfrm>
        </p:grpSpPr>
        <p:grpSp>
          <p:nvGrpSpPr>
            <p:cNvPr id="7" name="Group 12"/>
            <p:cNvGrpSpPr/>
            <p:nvPr/>
          </p:nvGrpSpPr>
          <p:grpSpPr>
            <a:xfrm flipV="1">
              <a:off x="7238996" y="1447800"/>
              <a:ext cx="152399" cy="990600"/>
              <a:chOff x="7162800" y="305594"/>
              <a:chExt cx="152400" cy="913606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rot="5400000">
                <a:off x="6819900" y="723900"/>
                <a:ext cx="8382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7162800" y="1143000"/>
                <a:ext cx="152400" cy="762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5"/>
            <p:cNvGrpSpPr/>
            <p:nvPr/>
          </p:nvGrpSpPr>
          <p:grpSpPr>
            <a:xfrm>
              <a:off x="7238996" y="-609601"/>
              <a:ext cx="152399" cy="1600201"/>
              <a:chOff x="7162800" y="305594"/>
              <a:chExt cx="152400" cy="913606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6819900" y="723900"/>
                <a:ext cx="8382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7162800" y="1143000"/>
                <a:ext cx="152400" cy="762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7238996" y="1143000"/>
              <a:ext cx="152399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 flipH="1" flipV="1">
              <a:off x="6781800" y="1219200"/>
              <a:ext cx="533400" cy="5334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7315201" y="685801"/>
              <a:ext cx="533400" cy="5334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Picture 23" descr="p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838200"/>
            <a:ext cx="1447800" cy="2316480"/>
          </a:xfrm>
          <a:prstGeom prst="rect">
            <a:avLst/>
          </a:prstGeom>
        </p:spPr>
      </p:pic>
      <p:grpSp>
        <p:nvGrpSpPr>
          <p:cNvPr id="9" name="Group 32"/>
          <p:cNvGrpSpPr/>
          <p:nvPr/>
        </p:nvGrpSpPr>
        <p:grpSpPr>
          <a:xfrm>
            <a:off x="4191000" y="990600"/>
            <a:ext cx="2057400" cy="2057400"/>
            <a:chOff x="533400" y="609600"/>
            <a:chExt cx="2057400" cy="2057400"/>
          </a:xfrm>
        </p:grpSpPr>
        <p:pic>
          <p:nvPicPr>
            <p:cNvPr id="26" name="Picture 25" descr="ffffff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533400" y="609600"/>
              <a:ext cx="2057400" cy="2057400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990600" y="1905000"/>
              <a:ext cx="608806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90600" y="1370806"/>
              <a:ext cx="608806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28600" y="3733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E05BB"/>
                </a:solidFill>
                <a:latin typeface="NikoshBAN" pitchFamily="2" charset="0"/>
                <a:cs typeface="NikoshBAN" pitchFamily="2" charset="0"/>
              </a:rPr>
              <a:t>পটেনশিয়াল ট্রান্সফরমার</a:t>
            </a:r>
            <a:endParaRPr lang="en-US" sz="3200" dirty="0">
              <a:solidFill>
                <a:srgbClr val="0E05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14800" y="3733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কারেন্ট ট্রান্সফরমার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24600" y="3733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আইসুলেটর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0" y="533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কারেন্ট ট্রান্সফরমার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77000" y="55822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লেটর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0" y="533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E05BB"/>
                </a:solidFill>
                <a:latin typeface="NikoshBAN" pitchFamily="2" charset="0"/>
                <a:cs typeface="NikoshBAN" pitchFamily="2" charset="0"/>
              </a:rPr>
              <a:t>পটেনশিয়াল ট্রান্সফরমার</a:t>
            </a:r>
            <a:endParaRPr lang="en-US" sz="3200" dirty="0">
              <a:solidFill>
                <a:srgbClr val="0E05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8600" y="51816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endParaRPr lang="en-US" sz="44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" y="14478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8" grpId="0"/>
      <p:bldP spid="40" grpId="0"/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1828800" y="304800"/>
            <a:ext cx="5105400" cy="1219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bn-IN" sz="36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09600" y="2486561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ডিস্টবিউশন লাইনে লাইটনিং এ্যারেস্টার ব্যবহার না করলে গ্রাহকের  কী কী অসূবিধা হবে ব্যক্ত কর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667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সাব-স্টেশন কী ?</a:t>
            </a: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ইনসুলেটর কী কাজ়ে লাগে  ?</a:t>
            </a: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সাব-স্টেশনের প্রয়োজনিয়তা কী ?</a:t>
            </a:r>
            <a:endPara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সিবি কাকে  বলে? </a:t>
            </a:r>
            <a:endParaRPr lang="bn-IN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762000"/>
            <a:ext cx="5715000" cy="13542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 smtClean="0">
                <a:ln w="11430"/>
                <a:solidFill>
                  <a:srgbClr val="0E05B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  <a:r>
              <a:rPr lang="bn-IN" sz="5400" b="1" spc="50" dirty="0" smtClean="0">
                <a:ln w="11430"/>
                <a:solidFill>
                  <a:srgbClr val="0E05B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endParaRPr lang="en-US" sz="2800" b="1" spc="50" dirty="0">
              <a:ln w="11430"/>
              <a:solidFill>
                <a:srgbClr val="0E05B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609600"/>
            <a:ext cx="3276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1828800" y="762000"/>
            <a:ext cx="57912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550855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তোমার বাড়িতে ২২০ ভোল্ট চালিত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টি যন্ত্রের নাম লিখ ?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০.৪ গ্রাহক বৈদ্যুতিক লাইন থেকে কিভাবে ১ টি টেলিভিশন চালানু যায় তা ব্যক্ত কর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departments.bloomu.edu/solve/img%5CKidsFu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143000"/>
            <a:ext cx="5486400" cy="4191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-228600"/>
            <a:ext cx="4648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172200" y="2057400"/>
            <a:ext cx="2560320" cy="256032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blipFill>
                <a:blip r:embed="rId4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  <a:r>
              <a:rPr lang="bn-IN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সাব-স্টেশন পরিচিতি</a:t>
            </a:r>
            <a:endParaRPr lang="en-US" sz="6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ubstatio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7772399" cy="5039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438400" y="-28039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সাব-স্টেশন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0556300_677967022278464_235364207594242757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581400"/>
            <a:ext cx="8458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ud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66800"/>
            <a:ext cx="4393585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ubstation_s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066800"/>
            <a:ext cx="4191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1.44509E-6 L 0 -1.4450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2.02312E-6 L -3.33333E-6 2.0231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33295 L 0 -3.8150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94037"/>
            <a:ext cx="7620000" cy="3078163"/>
          </a:xfrm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সাব-স্টেশন কী জানতে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সাব-স্টেশনে ব্যবহৃত যন্ত্রপাতির তালিকা প্রস্তুত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সাব-স্টেশনের কাজ বিশ্লেষণ করতে পারবে।</a:t>
            </a:r>
          </a:p>
          <a:p>
            <a:pPr>
              <a:buNone/>
            </a:pPr>
            <a:endParaRPr lang="bn-IN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330588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spc="50" dirty="0" smtClean="0">
                <a:ln w="11430"/>
                <a:solidFill>
                  <a:srgbClr val="0E05B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0E05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6248400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এই পাঠে শেষে শিক্ষাথীরা </a:t>
            </a:r>
            <a:endParaRPr lang="en-US" sz="4400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7193280" cy="3429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4191000"/>
            <a:ext cx="8458200" cy="184665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u="sng" dirty="0" smtClean="0">
                <a:latin typeface="NikoshBAN" pitchFamily="2" charset="0"/>
                <a:cs typeface="NikoshBAN" pitchFamily="2" charset="0"/>
              </a:rPr>
              <a:t>সাব-স্টেশনঃ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বৈদ্যুতিক পাওয়ার উৎপাদনের বিভিন্ন সুবিধার্থে লোড প্রান্ত থেকে দূরে পাওয়ার স্টেশন বা বিদ্যুৎ উৎপাদন কেন্দ্র অবস্থিত । বিভিন্ন স্থানে প্রয়োজনীয়  ভোল্টেজের বিদ্যুৎ সরবরাহের জন্য বিভিন্ন যন্ত্রপাতির সমন্বয়ে বিদ্যুৎ বিতরনের  যে স্টেশন তাহাকে সাব-স্টেশন বলা হয়।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534400" cy="2971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4038600"/>
            <a:ext cx="8001000" cy="169277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সাব-স্টেশন এর কা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জঃ  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সাব-স্টেশন সিস্টেম লস বা পাওয়ার লস কমিয়ে বিভিন্ন স্থানে প্রয়োজনীয়  ভোল্টেজের বিদ্যুৎ সরবরাহ করাই সাব-স্টেশন এর কাজ।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bbb station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"/>
            <a:ext cx="8701290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1905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সাব ট্রান্সমিশন গ্রাহক</a:t>
            </a:r>
          </a:p>
          <a:p>
            <a:r>
              <a:rPr lang="bn-I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৩৩ কেভি-১১ কেভি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3276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প্রাইমারি গ্রাহক</a:t>
            </a:r>
          </a:p>
          <a:p>
            <a:r>
              <a:rPr lang="bn-I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১১ কেভি- ০.৪ কেভি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4572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সেকেন্ডারি গ্রাহক</a:t>
            </a:r>
          </a:p>
          <a:p>
            <a:r>
              <a:rPr lang="bn-I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১২০ ভোল্ট- ২৪০ ভোল্ট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4724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সাব ট্রান্সমিশন গ্রাহক</a:t>
            </a:r>
          </a:p>
          <a:p>
            <a:r>
              <a:rPr lang="bn-I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৩৩ কেভি-৬৬ কেভি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1447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সাব ট্রান্সমিশন </a:t>
            </a:r>
          </a:p>
          <a:p>
            <a:pPr algn="ctr"/>
            <a:r>
              <a:rPr lang="bn-IN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স্টেপ ডাউন ট্রান্সফরমার</a:t>
            </a:r>
            <a:endParaRPr lang="bn-IN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206460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ট্রান্সমিশন লাইন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১৩৩,৬৬,৩৩ কেভি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2895601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জেনারেটিং স্টেশন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11 </a:t>
            </a:r>
            <a:r>
              <a:rPr lang="bn-I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কেভি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46876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জেনারেটিং স্টেপ আপ ট্রান্সফরমার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381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231338"/>
            <a:ext cx="3810000" cy="12926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সাবস্টেশন</a:t>
            </a:r>
          </a:p>
          <a:p>
            <a:pPr algn="ctr"/>
            <a:r>
              <a:rPr lang="bn-I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জেনারেশন / ট্রান্সমিশন / ডিস্ট্রিবিউশন</a:t>
            </a:r>
            <a:endParaRPr lang="bn-IN" sz="9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495800" y="1066800"/>
            <a:ext cx="2057400" cy="2286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086600" y="1371600"/>
            <a:ext cx="1752600" cy="4114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6" grpId="0" animBg="1"/>
      <p:bldP spid="20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0"/>
            <a:ext cx="4495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1905000" y="1676400"/>
            <a:ext cx="5562600" cy="3657600"/>
            <a:chOff x="1905000" y="1676400"/>
            <a:chExt cx="5562600" cy="3657600"/>
          </a:xfrm>
        </p:grpSpPr>
        <p:grpSp>
          <p:nvGrpSpPr>
            <p:cNvPr id="4" name="Group 19"/>
            <p:cNvGrpSpPr/>
            <p:nvPr/>
          </p:nvGrpSpPr>
          <p:grpSpPr>
            <a:xfrm>
              <a:off x="1905000" y="1676400"/>
              <a:ext cx="5257800" cy="3657600"/>
              <a:chOff x="1905000" y="1676400"/>
              <a:chExt cx="5257800" cy="3657600"/>
            </a:xfrm>
          </p:grpSpPr>
          <p:pic>
            <p:nvPicPr>
              <p:cNvPr id="11" name="Picture 10" descr="63372-004-B66F03BE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05000" y="1676400"/>
                <a:ext cx="5257800" cy="3533775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2743200" y="49530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410200" y="49530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76600" y="45720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45720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477000" y="4572000"/>
                <a:ext cx="4572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133600" y="4495800"/>
                <a:ext cx="5334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133600" y="4876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ইনপুট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57800" y="45720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ইনপুট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76600" y="4572000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আউটপুট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24600" y="4876800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আউটপুট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-1676400" y="30480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স্টেপ আপ</a:t>
            </a:r>
          </a:p>
          <a:p>
            <a:r>
              <a:rPr lang="bn-IN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ট্রান্সফরমার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28"/>
          <p:cNvGrpSpPr/>
          <p:nvPr/>
        </p:nvGrpSpPr>
        <p:grpSpPr>
          <a:xfrm>
            <a:off x="1066800" y="1676400"/>
            <a:ext cx="7620000" cy="4343400"/>
            <a:chOff x="381000" y="1295400"/>
            <a:chExt cx="7948647" cy="4783450"/>
          </a:xfrm>
        </p:grpSpPr>
        <p:pic>
          <p:nvPicPr>
            <p:cNvPr id="21" name="Picture 20" descr="Screen-Shot-2014-05-02-at-10.39.05-AM.jpg"/>
            <p:cNvPicPr>
              <a:picLocks noChangeAspect="1"/>
            </p:cNvPicPr>
            <p:nvPr/>
          </p:nvPicPr>
          <p:blipFill>
            <a:blip r:embed="rId3"/>
            <a:srcRect t="34665"/>
            <a:stretch>
              <a:fillRect/>
            </a:stretch>
          </p:blipFill>
          <p:spPr>
            <a:xfrm>
              <a:off x="381000" y="1447800"/>
              <a:ext cx="7948647" cy="4631050"/>
            </a:xfrm>
            <a:prstGeom prst="rect">
              <a:avLst/>
            </a:prstGeom>
          </p:spPr>
        </p:pic>
        <p:sp>
          <p:nvSpPr>
            <p:cNvPr id="23" name="Round Single Corner Rectangle 22"/>
            <p:cNvSpPr/>
            <p:nvPr/>
          </p:nvSpPr>
          <p:spPr>
            <a:xfrm rot="20822042">
              <a:off x="936010" y="1956847"/>
              <a:ext cx="4876800" cy="628252"/>
            </a:xfrm>
            <a:prstGeom prst="round1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38200" y="1295400"/>
              <a:ext cx="4876800" cy="838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867400" y="1371600"/>
              <a:ext cx="7620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33400" y="6858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প্রাইমারি গ্রাহক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05400" y="6858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সেকেন্ডারি গ্রাহক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2400" y="15240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ডিস্ট্রিবিউশন সাবস্টেশন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15400" y="315474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স্টেপ ডাউন ট্রান্সফরমার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6852 L 0.275 0.0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3.33333E-6 L -0.20417 -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21737 L -3.33333E-6 -0.115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19514 L 0.00417 -0.138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19676 L -0.18334 0.19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0" grpId="0"/>
      <p:bldP spid="31" grpId="0"/>
      <p:bldP spid="32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355</Words>
  <Application>Microsoft Office PowerPoint</Application>
  <PresentationFormat>On-screen Show (4:3)</PresentationFormat>
  <Paragraphs>117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সাব-স্টেশন ব্যবহৃত যন্ত্রপাতি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Alom</cp:lastModifiedBy>
  <cp:revision>454</cp:revision>
  <dcterms:created xsi:type="dcterms:W3CDTF">2006-08-16T00:00:00Z</dcterms:created>
  <dcterms:modified xsi:type="dcterms:W3CDTF">2020-11-22T09:50:21Z</dcterms:modified>
</cp:coreProperties>
</file>