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-16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55773-24FE-454D-8FA0-4576EF74F702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BC3AC-BF97-4A73-9526-89539A2A65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31152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55773-24FE-454D-8FA0-4576EF74F702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BC3AC-BF97-4A73-9526-89539A2A65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7975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55773-24FE-454D-8FA0-4576EF74F702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BC3AC-BF97-4A73-9526-89539A2A65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5056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55773-24FE-454D-8FA0-4576EF74F702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BC3AC-BF97-4A73-9526-89539A2A65D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858603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55773-24FE-454D-8FA0-4576EF74F702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BC3AC-BF97-4A73-9526-89539A2A65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134783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55773-24FE-454D-8FA0-4576EF74F702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BC3AC-BF97-4A73-9526-89539A2A65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5754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55773-24FE-454D-8FA0-4576EF74F702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BC3AC-BF97-4A73-9526-89539A2A65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6597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55773-24FE-454D-8FA0-4576EF74F702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BC3AC-BF97-4A73-9526-89539A2A65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70485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55773-24FE-454D-8FA0-4576EF74F702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BC3AC-BF97-4A73-9526-89539A2A65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2059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55773-24FE-454D-8FA0-4576EF74F702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BC3AC-BF97-4A73-9526-89539A2A65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0585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55773-24FE-454D-8FA0-4576EF74F702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BC3AC-BF97-4A73-9526-89539A2A65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2520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55773-24FE-454D-8FA0-4576EF74F702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BC3AC-BF97-4A73-9526-89539A2A65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89381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55773-24FE-454D-8FA0-4576EF74F702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BC3AC-BF97-4A73-9526-89539A2A65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3257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55773-24FE-454D-8FA0-4576EF74F702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BC3AC-BF97-4A73-9526-89539A2A65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83842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55773-24FE-454D-8FA0-4576EF74F702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BC3AC-BF97-4A73-9526-89539A2A65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5102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55773-24FE-454D-8FA0-4576EF74F702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BC3AC-BF97-4A73-9526-89539A2A65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0214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55773-24FE-454D-8FA0-4576EF74F702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BC3AC-BF97-4A73-9526-89539A2A65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8489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0B55773-24FE-454D-8FA0-4576EF74F702}" type="datetimeFigureOut">
              <a:rPr lang="en-US" smtClean="0"/>
              <a:pPr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02BC3AC-BF97-4A73-9526-89539A2A65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65137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4210" y="745588"/>
            <a:ext cx="4487593" cy="15696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9600" i="1" dirty="0" smtClean="0">
                <a:solidFill>
                  <a:srgbClr val="FF0000"/>
                </a:solidFill>
              </a:rPr>
              <a:t>স্বাগতম </a:t>
            </a:r>
            <a:endParaRPr lang="en-US" sz="9600" i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157" y="2488223"/>
            <a:ext cx="5826369" cy="43697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3314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71" y="383080"/>
            <a:ext cx="3655128" cy="61269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096" y="383080"/>
            <a:ext cx="3712244" cy="6004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291" y="383079"/>
            <a:ext cx="3817913" cy="60996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9645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22430" y="1069145"/>
            <a:ext cx="3981157" cy="830997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</a:rPr>
              <a:t>জোড়াই কাজঃ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7274" y="2771335"/>
            <a:ext cx="7371471" cy="156966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4800" dirty="0" smtClean="0">
                <a:solidFill>
                  <a:srgbClr val="7030A0"/>
                </a:solidFill>
              </a:rPr>
              <a:t>কিভাবে ঈশ্বরের সৃষ্টিকে যত্ন নেওয়া যায় ? </a:t>
            </a:r>
            <a:endParaRPr lang="en-US" sz="4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267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1348" y="168812"/>
            <a:ext cx="7624690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B050"/>
                </a:solidFill>
              </a:rPr>
              <a:t>জোড়ায় কাজের সমাধান </a:t>
            </a:r>
            <a:endParaRPr lang="en-US" sz="5400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1348" y="1879933"/>
            <a:ext cx="9706707" cy="3970318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600" dirty="0" smtClean="0">
                <a:solidFill>
                  <a:srgbClr val="FFC000"/>
                </a:solidFill>
              </a:rPr>
              <a:t> সৃষ্টিকে ভালবাসার মাধ্যমে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600" dirty="0">
                <a:solidFill>
                  <a:srgbClr val="FFC000"/>
                </a:solidFill>
              </a:rPr>
              <a:t> </a:t>
            </a:r>
            <a:r>
              <a:rPr lang="bn-BD" sz="3600" dirty="0" smtClean="0">
                <a:solidFill>
                  <a:srgbClr val="FFC000"/>
                </a:solidFill>
              </a:rPr>
              <a:t>পরিবেশ দূষণ না করে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600" dirty="0">
                <a:solidFill>
                  <a:srgbClr val="FFC000"/>
                </a:solidFill>
              </a:rPr>
              <a:t> </a:t>
            </a:r>
            <a:r>
              <a:rPr lang="bn-BD" sz="3600" dirty="0" smtClean="0">
                <a:solidFill>
                  <a:srgbClr val="FFC000"/>
                </a:solidFill>
              </a:rPr>
              <a:t>গাছপালা ধংস না করে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600" dirty="0" smtClean="0">
                <a:solidFill>
                  <a:srgbClr val="FFC000"/>
                </a:solidFill>
              </a:rPr>
              <a:t> প্রাণীকুল কে রক্ষা করার মাধ্যমে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600" dirty="0">
                <a:solidFill>
                  <a:srgbClr val="FFC000"/>
                </a:solidFill>
              </a:rPr>
              <a:t> </a:t>
            </a:r>
            <a:r>
              <a:rPr lang="bn-BD" sz="3600" dirty="0" smtClean="0">
                <a:solidFill>
                  <a:srgbClr val="FFC000"/>
                </a:solidFill>
              </a:rPr>
              <a:t>পরিবেশ  সম্পর্কে শিক্ষার ব্যবস্থা করার মাধ্যমে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600" dirty="0">
                <a:solidFill>
                  <a:srgbClr val="FFC000"/>
                </a:solidFill>
              </a:rPr>
              <a:t> </a:t>
            </a:r>
            <a:r>
              <a:rPr lang="bn-BD" sz="3600" dirty="0" smtClean="0">
                <a:solidFill>
                  <a:srgbClr val="FFC000"/>
                </a:solidFill>
              </a:rPr>
              <a:t>পানির অপচয় রোধ করার মাধ্যমে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600" dirty="0">
                <a:solidFill>
                  <a:srgbClr val="FFC000"/>
                </a:solidFill>
              </a:rPr>
              <a:t> </a:t>
            </a:r>
            <a:r>
              <a:rPr lang="bn-BD" sz="3600" dirty="0" smtClean="0">
                <a:solidFill>
                  <a:srgbClr val="FFC000"/>
                </a:solidFill>
              </a:rPr>
              <a:t>বৃক্ষ রোপণ ও সংরক্ষণ করার মাধ্যমে </a:t>
            </a:r>
          </a:p>
        </p:txBody>
      </p:sp>
    </p:spTree>
    <p:extLst>
      <p:ext uri="{BB962C8B-B14F-4D97-AF65-F5344CB8AC3E}">
        <p14:creationId xmlns="" xmlns:p14="http://schemas.microsoft.com/office/powerpoint/2010/main" val="221230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865" y="0"/>
            <a:ext cx="3551799" cy="30743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765" y="3290853"/>
            <a:ext cx="3559532" cy="32998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51" y="202627"/>
            <a:ext cx="3263705" cy="32637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80" y="3759498"/>
            <a:ext cx="3375295" cy="28311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4717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35901" y="703385"/>
            <a:ext cx="3882683" cy="92333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00FF"/>
                </a:solidFill>
              </a:rPr>
              <a:t>দলীয় কাজ 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86596" y="2433711"/>
            <a:ext cx="8834511" cy="1446550"/>
          </a:xfrm>
          <a:prstGeom prst="rect">
            <a:avLst/>
          </a:prstGeom>
          <a:solidFill>
            <a:srgbClr val="0070C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Ω</a:t>
            </a:r>
            <a:r>
              <a:rPr lang="bn-BD" sz="4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কেবল উপাসনার মাধ্যমে কি ঈশর কে লাভ করা যায় ব্যাখ্যা কর ? </a:t>
            </a:r>
            <a:endParaRPr lang="en-US" sz="4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335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164" y="2588458"/>
            <a:ext cx="11563643" cy="2554545"/>
          </a:xfrm>
          <a:prstGeom prst="rect">
            <a:avLst/>
          </a:prstGeom>
          <a:solidFill>
            <a:srgbClr val="00206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ঈশর প্রথমে প্রকৃতি সৃষ্টি করলেন তারপর মানুষ। যদি মানুষকে আগে সৃষ্টি করতেন তাহলে প্রকৃতির যত্ন না পেয়ে মানুষ মারা যেত । তাই আমাদের উপাসনার সাথে নিজের প্রয়োজনে প্রকৃতির যত্ন নিতে হবে। </a:t>
            </a:r>
            <a:endParaRPr lang="en-US" sz="4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34639" y="604911"/>
            <a:ext cx="6794695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 smtClean="0"/>
              <a:t>দলীয় কাজের সমাধান </a:t>
            </a:r>
            <a:endParaRPr lang="en-US" sz="5400" dirty="0"/>
          </a:p>
        </p:txBody>
      </p:sp>
    </p:spTree>
    <p:extLst>
      <p:ext uri="{BB962C8B-B14F-4D97-AF65-F5344CB8AC3E}">
        <p14:creationId xmlns="" xmlns:p14="http://schemas.microsoft.com/office/powerpoint/2010/main" val="339427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4203" y="196947"/>
            <a:ext cx="3291840" cy="92333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tx2">
                    <a:lumMod val="10000"/>
                  </a:schemeClr>
                </a:solidFill>
              </a:rPr>
              <a:t>মূল্যায়ন </a:t>
            </a:r>
            <a:endParaRPr lang="en-US" sz="54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0591" y="1301958"/>
            <a:ext cx="10564837" cy="175432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 ১। পরিবেশ দূষিত হওয়ার জন্য প্রধানত দায়ী কে ?</a:t>
            </a:r>
          </a:p>
          <a:p>
            <a:r>
              <a:rPr lang="bn-BD" sz="3600" dirty="0" smtClean="0"/>
              <a:t>	ক প্রকৃতি  	খ মানুষ </a:t>
            </a:r>
          </a:p>
          <a:p>
            <a:r>
              <a:rPr lang="bn-BD" sz="3600" dirty="0" smtClean="0"/>
              <a:t>	গ ব্যাবসায়ী 	ঘ ধনী দেশগুলো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330590" y="3237966"/>
            <a:ext cx="10564837" cy="34163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accent1">
                    <a:lumMod val="50000"/>
                  </a:schemeClr>
                </a:solidFill>
              </a:rPr>
              <a:t>২। ঈশ্বরকে ভালবাসা যায় </a:t>
            </a:r>
          </a:p>
          <a:p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.   </a:t>
            </a:r>
            <a:r>
              <a:rPr lang="bn-BD" sz="3600" dirty="0" smtClean="0">
                <a:solidFill>
                  <a:schemeClr val="accent1">
                    <a:lumMod val="50000"/>
                  </a:schemeClr>
                </a:solidFill>
              </a:rPr>
              <a:t>সৃষ্টিকে ভালবেসে </a:t>
            </a:r>
          </a:p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ii.  </a:t>
            </a:r>
            <a:r>
              <a:rPr lang="bn-BD" sz="3600" dirty="0" smtClean="0">
                <a:solidFill>
                  <a:schemeClr val="accent1">
                    <a:lumMod val="50000"/>
                  </a:schemeClr>
                </a:solidFill>
              </a:rPr>
              <a:t>উপাসনা করে</a:t>
            </a:r>
          </a:p>
          <a:p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iii. </a:t>
            </a:r>
            <a:r>
              <a:rPr lang="bn-BD" sz="3600" dirty="0" smtClean="0">
                <a:solidFill>
                  <a:schemeClr val="accent1">
                    <a:lumMod val="50000"/>
                  </a:schemeClr>
                </a:solidFill>
              </a:rPr>
              <a:t>পরিবেশ ধংস করে </a:t>
            </a:r>
          </a:p>
          <a:p>
            <a:r>
              <a:rPr lang="bn-BD" sz="3600" dirty="0" smtClean="0">
                <a:solidFill>
                  <a:schemeClr val="accent1">
                    <a:lumMod val="50000"/>
                  </a:schemeClr>
                </a:solidFill>
              </a:rPr>
              <a:t>নিচের কোনটি সঠিক ?</a:t>
            </a:r>
          </a:p>
          <a:p>
            <a:r>
              <a:rPr lang="bn-BD" sz="3600" dirty="0" smtClean="0">
                <a:solidFill>
                  <a:schemeClr val="accent1">
                    <a:lumMod val="50000"/>
                  </a:schemeClr>
                </a:solidFill>
              </a:rPr>
              <a:t>ক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. 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bn-BD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bn-BD" sz="3600" dirty="0" smtClean="0">
                <a:solidFill>
                  <a:schemeClr val="accent1">
                    <a:lumMod val="50000"/>
                  </a:schemeClr>
                </a:solidFill>
              </a:rPr>
              <a:t>খ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bn-BD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bn-BD" sz="3600" dirty="0" smtClean="0">
                <a:solidFill>
                  <a:schemeClr val="accent1">
                    <a:lumMod val="50000"/>
                  </a:schemeClr>
                </a:solidFill>
              </a:rPr>
              <a:t> ও 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ii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bn-BD" sz="3600" dirty="0" smtClean="0">
                <a:solidFill>
                  <a:schemeClr val="accent1">
                    <a:lumMod val="50000"/>
                  </a:schemeClr>
                </a:solidFill>
              </a:rPr>
              <a:t>গ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. ii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        </a:t>
            </a:r>
            <a:r>
              <a:rPr lang="bn-BD" sz="3600" dirty="0" smtClean="0">
                <a:solidFill>
                  <a:schemeClr val="accent1">
                    <a:lumMod val="50000"/>
                  </a:schemeClr>
                </a:solidFill>
              </a:rPr>
              <a:t>ঘ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. ii </a:t>
            </a:r>
            <a:r>
              <a:rPr lang="bn-BD" sz="3600" dirty="0" smtClean="0">
                <a:solidFill>
                  <a:schemeClr val="accent1">
                    <a:lumMod val="50000"/>
                  </a:schemeClr>
                </a:solidFill>
              </a:rPr>
              <a:t>ও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iii</a:t>
            </a:r>
            <a:r>
              <a:rPr lang="bn-BD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108174" y="1828801"/>
            <a:ext cx="506029" cy="5035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99861" y="5963478"/>
            <a:ext cx="384313" cy="5582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262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1835" y="998806"/>
            <a:ext cx="4825218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400" u="sng" dirty="0" smtClean="0">
                <a:solidFill>
                  <a:schemeClr val="accent1">
                    <a:lumMod val="75000"/>
                  </a:schemeClr>
                </a:solidFill>
              </a:rPr>
              <a:t>বাড়ীর কাজ </a:t>
            </a:r>
            <a:endParaRPr lang="en-US" sz="54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0843" y="3221502"/>
            <a:ext cx="10185009" cy="83099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48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ঈশ্বরের সৃষ্টি কিভাবে কুলষিত হচ্ছে ? </a:t>
            </a:r>
            <a:endParaRPr lang="en-US" sz="48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034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1163" y="731519"/>
            <a:ext cx="5852160" cy="186204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11500" i="1" dirty="0" smtClean="0">
                <a:solidFill>
                  <a:schemeClr val="accent2">
                    <a:lumMod val="75000"/>
                  </a:schemeClr>
                </a:solidFill>
              </a:rPr>
              <a:t>ধন্যবাদ </a:t>
            </a:r>
            <a:endParaRPr lang="en-US" sz="115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329" y="2853772"/>
            <a:ext cx="3948249" cy="36397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0354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5582" y="323557"/>
            <a:ext cx="4332849" cy="76944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/>
              <a:t>শিক্ষক পরিচিতি  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575582" y="1399860"/>
            <a:ext cx="7484012" cy="2308324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ডরোথী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পাটোয়ারী</a:t>
            </a:r>
            <a:endParaRPr lang="bn-BD" sz="3600" dirty="0" smtClean="0">
              <a:solidFill>
                <a:srgbClr val="FF0000"/>
              </a:solidFill>
            </a:endParaRPr>
          </a:p>
          <a:p>
            <a:r>
              <a:rPr lang="bn-BD" sz="3600" dirty="0" smtClean="0">
                <a:solidFill>
                  <a:srgbClr val="FF0000"/>
                </a:solidFill>
              </a:rPr>
              <a:t>সহকারী শিক্ষক (খ্রিস্টান ধর্ম) </a:t>
            </a:r>
          </a:p>
          <a:p>
            <a:r>
              <a:rPr lang="en-US" sz="3600" dirty="0" err="1" smtClean="0">
                <a:solidFill>
                  <a:srgbClr val="FF0000"/>
                </a:solidFill>
              </a:rPr>
              <a:t>বাজুয়া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মাধ্যমিক</a:t>
            </a:r>
            <a:r>
              <a:rPr lang="bn-BD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বালিকা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bn-BD" sz="3600" dirty="0" smtClean="0">
                <a:solidFill>
                  <a:srgbClr val="FF0000"/>
                </a:solidFill>
              </a:rPr>
              <a:t>বি</a:t>
            </a:r>
            <a:r>
              <a:rPr lang="en-US" sz="3600" dirty="0" err="1" smtClean="0">
                <a:solidFill>
                  <a:srgbClr val="FF0000"/>
                </a:solidFill>
              </a:rPr>
              <a:t>্দ্যালয়</a:t>
            </a:r>
            <a:endParaRPr lang="bn-BD" sz="3600" dirty="0" smtClean="0">
              <a:solidFill>
                <a:srgbClr val="FF0000"/>
              </a:solidFill>
            </a:endParaRPr>
          </a:p>
          <a:p>
            <a:r>
              <a:rPr lang="en-US" sz="3600" dirty="0" err="1" smtClean="0">
                <a:solidFill>
                  <a:srgbClr val="FF0000"/>
                </a:solidFill>
              </a:rPr>
              <a:t>বাজুয়া</a:t>
            </a:r>
            <a:r>
              <a:rPr lang="en-US" sz="3600" dirty="0" smtClean="0">
                <a:solidFill>
                  <a:srgbClr val="FF0000"/>
                </a:solidFill>
              </a:rPr>
              <a:t> ,</a:t>
            </a:r>
            <a:r>
              <a:rPr lang="en-US" sz="3600" dirty="0" err="1" smtClean="0">
                <a:solidFill>
                  <a:srgbClr val="FF0000"/>
                </a:solidFill>
              </a:rPr>
              <a:t>দাকোপ,খুলনা</a:t>
            </a:r>
            <a:r>
              <a:rPr lang="en-US" sz="3600" dirty="0" smtClean="0">
                <a:solidFill>
                  <a:srgbClr val="FF0000"/>
                </a:solidFill>
              </a:rPr>
              <a:t>।</a:t>
            </a:r>
            <a:endParaRPr lang="bn-BD" sz="3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92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5409" y="844061"/>
            <a:ext cx="3798277" cy="70788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50"/>
                </a:solidFill>
              </a:rPr>
              <a:t>পাঠ পরিচিতিঃ-  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55408" y="1941342"/>
            <a:ext cx="7638757" cy="2554545"/>
          </a:xfrm>
          <a:prstGeom prst="rect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i="1" dirty="0" smtClean="0">
                <a:solidFill>
                  <a:srgbClr val="FFFF00"/>
                </a:solidFill>
              </a:rPr>
              <a:t> বিষয়ঃ  খ্রিষ্টান ধর্ম ও নৈতিক শিক্ষা </a:t>
            </a:r>
            <a:r>
              <a:rPr lang="en-US" sz="4000" i="1" dirty="0" smtClean="0">
                <a:solidFill>
                  <a:srgbClr val="FFFF00"/>
                </a:solidFill>
              </a:rPr>
              <a:t>  </a:t>
            </a:r>
            <a:endParaRPr lang="bn-BD" sz="4000" i="1" dirty="0" smtClean="0">
              <a:solidFill>
                <a:srgbClr val="FFFF00"/>
              </a:solidFill>
            </a:endParaRPr>
          </a:p>
          <a:p>
            <a:r>
              <a:rPr lang="bn-BD" sz="4000" i="1" dirty="0" smtClean="0">
                <a:solidFill>
                  <a:srgbClr val="FFFF00"/>
                </a:solidFill>
              </a:rPr>
              <a:t>শ্রেণীঃ অষ্টম </a:t>
            </a:r>
          </a:p>
          <a:p>
            <a:r>
              <a:rPr lang="bn-BD" sz="4000" i="1" dirty="0" smtClean="0">
                <a:solidFill>
                  <a:srgbClr val="FFFF00"/>
                </a:solidFill>
              </a:rPr>
              <a:t>অধায়ঃ দ্বিতীয়  </a:t>
            </a:r>
          </a:p>
          <a:p>
            <a:r>
              <a:rPr lang="bn-BD" sz="4000" i="1" dirty="0" smtClean="0">
                <a:solidFill>
                  <a:srgbClr val="FFFF00"/>
                </a:solidFill>
              </a:rPr>
              <a:t>সময়ঃ </a:t>
            </a:r>
            <a:r>
              <a:rPr lang="bn-BD" sz="4000" i="1" smtClean="0">
                <a:solidFill>
                  <a:srgbClr val="FFFF00"/>
                </a:solidFill>
              </a:rPr>
              <a:t>৪০ মিনিট </a:t>
            </a:r>
            <a:endParaRPr lang="en-US" sz="40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749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57" y="169745"/>
            <a:ext cx="3445437" cy="31300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90" y="3478798"/>
            <a:ext cx="3412304" cy="32585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467" y="99308"/>
            <a:ext cx="3198777" cy="32005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467" y="3478798"/>
            <a:ext cx="3273649" cy="29760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5318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4216" y="1983545"/>
            <a:ext cx="6260123" cy="175432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accent2">
                    <a:lumMod val="75000"/>
                  </a:schemeClr>
                </a:solidFill>
              </a:rPr>
              <a:t>আজকের পাঠঃ ঈশ্বরের সৃষ্টির লালন </a:t>
            </a:r>
            <a:endParaRPr lang="en-US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035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6941" y="436100"/>
            <a:ext cx="2869809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66"/>
                </a:solidFill>
                <a:latin typeface="Nikosh" pitchFamily="2" charset="0"/>
                <a:cs typeface="Nikosh" pitchFamily="2" charset="0"/>
              </a:rPr>
              <a:t>শি</a:t>
            </a:r>
            <a:r>
              <a:rPr lang="en-US" sz="4400" dirty="0" smtClean="0">
                <a:solidFill>
                  <a:srgbClr val="FF0066"/>
                </a:solidFill>
                <a:latin typeface="Nikosh" pitchFamily="2" charset="0"/>
                <a:cs typeface="Nikosh" pitchFamily="2" charset="0"/>
              </a:rPr>
              <a:t>খ</a:t>
            </a:r>
            <a:r>
              <a:rPr lang="bn-BD" sz="4400" dirty="0" smtClean="0">
                <a:solidFill>
                  <a:srgbClr val="FF0066"/>
                </a:solidFill>
                <a:latin typeface="Nikosh" pitchFamily="2" charset="0"/>
                <a:cs typeface="Nikosh" pitchFamily="2" charset="0"/>
              </a:rPr>
              <a:t>ণফলঃ</a:t>
            </a:r>
            <a:r>
              <a:rPr lang="bn-BD" sz="4400" dirty="0" smtClean="0"/>
              <a:t> 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026941" y="1641529"/>
            <a:ext cx="5598941" cy="70788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F0"/>
                </a:solidFill>
              </a:rPr>
              <a:t>এই পাঠ শেষে শিক্ষার্থীরাঃ </a:t>
            </a: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2935" y="2968283"/>
            <a:ext cx="11859065" cy="230832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600" dirty="0" smtClean="0">
                <a:solidFill>
                  <a:schemeClr val="tx1">
                    <a:lumMod val="50000"/>
                  </a:schemeClr>
                </a:solidFill>
              </a:rPr>
              <a:t>  ঈশ্বর কি কি সৃষ্টি করেছেন তা লিখতে পারবে।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bn-BD" sz="3600" dirty="0" smtClean="0">
                <a:solidFill>
                  <a:schemeClr val="tx1">
                    <a:lumMod val="50000"/>
                  </a:schemeClr>
                </a:solidFill>
              </a:rPr>
              <a:t> ঈশ্বরের সৃষ্টির সেবাযত্ন করার উপায় বর্ণনা করতে পারবে।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600" dirty="0" smtClean="0">
                <a:solidFill>
                  <a:schemeClr val="tx1">
                    <a:lumMod val="50000"/>
                  </a:schemeClr>
                </a:solidFill>
              </a:rPr>
              <a:t>  সৃষ্টিকে ভালবাসার মাধ্যমে কিভাবে ঈশ্বরকে ভালবাসা   যায় তা ব্যাখ্যা করতে পারবে।  </a:t>
            </a:r>
            <a:endParaRPr lang="en-US" sz="36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293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83" y="242724"/>
            <a:ext cx="4343253" cy="30270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272" y="242724"/>
            <a:ext cx="4234375" cy="30401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797" y="3402770"/>
            <a:ext cx="3078114" cy="32327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4660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6727" y="1458128"/>
            <a:ext cx="3819043" cy="923330"/>
          </a:xfrm>
          <a:prstGeom prst="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FFFF00"/>
                </a:solidFill>
              </a:rPr>
              <a:t>একক কাজঃ 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77552" y="3065194"/>
            <a:ext cx="8107457" cy="76944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BD" sz="4400" dirty="0" smtClean="0">
                <a:solidFill>
                  <a:srgbClr val="00B0F0"/>
                </a:solidFill>
              </a:rPr>
              <a:t>ঈশ্বরের সৃষ্টির ১০ টি নাম লিখ? </a:t>
            </a:r>
            <a:endParaRPr lang="en-US" sz="4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665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5575" y="703385"/>
            <a:ext cx="6302326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B050"/>
                </a:solidFill>
              </a:rPr>
              <a:t>একক কাজের সমাধানঃ 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08959" y="1983545"/>
            <a:ext cx="4023361" cy="4154984"/>
          </a:xfrm>
          <a:prstGeom prst="rect">
            <a:avLst/>
          </a:prstGeom>
          <a:solidFill>
            <a:srgbClr val="FFC00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bn-BD" sz="4400" dirty="0" smtClean="0">
                <a:solidFill>
                  <a:srgbClr val="0000FF"/>
                </a:solidFill>
              </a:rPr>
              <a:t>পৃথিবী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BD" sz="4400" dirty="0" smtClean="0">
                <a:solidFill>
                  <a:srgbClr val="0000FF"/>
                </a:solidFill>
              </a:rPr>
              <a:t>মানুষ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BD" sz="4400" dirty="0" smtClean="0">
                <a:solidFill>
                  <a:srgbClr val="0000FF"/>
                </a:solidFill>
              </a:rPr>
              <a:t>প্রাণীকুল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BD" sz="4400" dirty="0" smtClean="0">
                <a:solidFill>
                  <a:srgbClr val="0000FF"/>
                </a:solidFill>
              </a:rPr>
              <a:t>গাছপালা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BD" sz="4400" dirty="0" smtClean="0">
                <a:solidFill>
                  <a:srgbClr val="0000FF"/>
                </a:solidFill>
              </a:rPr>
              <a:t>আকাশ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BD" sz="4400" dirty="0">
                <a:solidFill>
                  <a:srgbClr val="0000FF"/>
                </a:solidFill>
              </a:rPr>
              <a:t> </a:t>
            </a:r>
            <a:r>
              <a:rPr lang="bn-BD" sz="4400" dirty="0" smtClean="0">
                <a:solidFill>
                  <a:srgbClr val="0000FF"/>
                </a:solidFill>
              </a:rPr>
              <a:t>মুলত সবকিছু  </a:t>
            </a:r>
            <a:endParaRPr lang="en-US" sz="4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076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213</TotalTime>
  <Words>250</Words>
  <Application>Microsoft Office PowerPoint</Application>
  <PresentationFormat>Custom</PresentationFormat>
  <Paragraphs>53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Slate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Dorothy</cp:lastModifiedBy>
  <cp:revision>117</cp:revision>
  <dcterms:created xsi:type="dcterms:W3CDTF">2015-04-19T15:07:05Z</dcterms:created>
  <dcterms:modified xsi:type="dcterms:W3CDTF">2020-11-17T11:19:10Z</dcterms:modified>
</cp:coreProperties>
</file>